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nglish.purdue.edu/owl/resource/747/02/" TargetMode="External"/><Relationship Id="rId2" Type="http://schemas.openxmlformats.org/officeDocument/2006/relationships/hyperlink" Target="https://owl.english.purdue.edu/owl/resource/747/03/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doe.org/Curriculum-Instruction-and-Assessment/Assessment/Documents/GM%20American%20Literature%20EOC%20Assessment%20Guide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nglish.purdue.edu/owl/resource/685/02/" TargetMode="External"/><Relationship Id="rId2" Type="http://schemas.openxmlformats.org/officeDocument/2006/relationships/hyperlink" Target="https://owl.english.purdue.edu/owl/resource/685/05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wl.english.purdue.edu/owl/resource/685/04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64" y="232913"/>
            <a:ext cx="11723299" cy="640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13613" y="4739055"/>
            <a:ext cx="12438966" cy="1448043"/>
          </a:xfrm>
        </p:spPr>
        <p:txBody>
          <a:bodyPr>
            <a:noAutofit/>
          </a:bodyPr>
          <a:lstStyle/>
          <a:p>
            <a:r>
              <a:rPr lang="en-US" sz="4800" dirty="0"/>
              <a:t>Westlake writing </a:t>
            </a:r>
            <a:br>
              <a:rPr lang="en-US" sz="4800" dirty="0"/>
            </a:br>
            <a:r>
              <a:rPr lang="en-US" sz="4800" dirty="0"/>
              <a:t>&amp;</a:t>
            </a:r>
            <a:br>
              <a:rPr lang="en-US" sz="4800" dirty="0"/>
            </a:br>
            <a:r>
              <a:rPr lang="en-US" sz="4800" dirty="0" err="1"/>
              <a:t>C.e.i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78060" y="6100724"/>
            <a:ext cx="8767860" cy="1388165"/>
          </a:xfrm>
        </p:spPr>
        <p:txBody>
          <a:bodyPr>
            <a:normAutofit/>
          </a:bodyPr>
          <a:lstStyle/>
          <a:p>
            <a:r>
              <a:rPr lang="en-US" sz="2000" i="1" dirty="0"/>
              <a:t>Ms. Thorne</a:t>
            </a:r>
          </a:p>
        </p:txBody>
      </p:sp>
    </p:spTree>
    <p:extLst>
      <p:ext uri="{BB962C8B-B14F-4D97-AF65-F5344CB8AC3E}">
        <p14:creationId xmlns:p14="http://schemas.microsoft.com/office/powerpoint/2010/main" val="3849183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93" y="2863970"/>
            <a:ext cx="4963828" cy="342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93" y="509873"/>
            <a:ext cx="4149306" cy="2983014"/>
          </a:xfrm>
        </p:spPr>
        <p:txBody>
          <a:bodyPr/>
          <a:lstStyle/>
          <a:p>
            <a:r>
              <a:rPr lang="en-US" b="1" dirty="0">
                <a:latin typeface="Algerian" panose="04020705040A02060702" pitchFamily="82" charset="0"/>
                <a:cs typeface="Aharoni" panose="02010803020104030203" pitchFamily="2" charset="-79"/>
              </a:rPr>
              <a:t>Paragraph </a:t>
            </a:r>
            <a:br>
              <a:rPr lang="en-US" b="1" dirty="0">
                <a:latin typeface="Algerian" panose="04020705040A02060702" pitchFamily="82" charset="0"/>
                <a:cs typeface="Aharoni" panose="02010803020104030203" pitchFamily="2" charset="-79"/>
              </a:rPr>
            </a:br>
            <a:r>
              <a:rPr lang="en-US" b="1" dirty="0">
                <a:latin typeface="Algerian" panose="04020705040A02060702" pitchFamily="82" charset="0"/>
                <a:cs typeface="Aharoni" panose="02010803020104030203" pitchFamily="2" charset="-79"/>
              </a:rPr>
              <a:t>Structure:</a:t>
            </a:r>
            <a:br>
              <a:rPr lang="en-US" dirty="0"/>
            </a:br>
            <a:r>
              <a:rPr lang="en-US" i="1" dirty="0"/>
              <a:t>C.E.I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17676" y="591207"/>
            <a:ext cx="8974324" cy="6353057"/>
          </a:xfrm>
        </p:spPr>
        <p:txBody>
          <a:bodyPr>
            <a:noAutofit/>
          </a:bodyPr>
          <a:lstStyle/>
          <a:p>
            <a:r>
              <a:rPr lang="en-US" sz="2800" b="1" u="sng" dirty="0">
                <a:solidFill>
                  <a:srgbClr val="C00000"/>
                </a:solidFill>
              </a:rPr>
              <a:t>C</a:t>
            </a:r>
            <a:r>
              <a:rPr lang="en-US" sz="2800" b="1" u="sng" dirty="0">
                <a:solidFill>
                  <a:srgbClr val="FFC000"/>
                </a:solidFill>
              </a:rPr>
              <a:t>laim</a:t>
            </a:r>
            <a:r>
              <a:rPr lang="en-US" sz="2800" b="1" dirty="0">
                <a:solidFill>
                  <a:srgbClr val="FFC000"/>
                </a:solidFill>
              </a:rPr>
              <a:t>:</a:t>
            </a:r>
            <a:r>
              <a:rPr lang="en-US" sz="2800" b="1" dirty="0"/>
              <a:t> </a:t>
            </a:r>
            <a:r>
              <a:rPr lang="en-US" sz="2800" dirty="0"/>
              <a:t>What’s your point? What are you trying to prove?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This is an </a:t>
            </a:r>
            <a:r>
              <a:rPr lang="en-US" sz="2800" b="1" dirty="0">
                <a:solidFill>
                  <a:srgbClr val="FFC000"/>
                </a:solidFill>
              </a:rPr>
              <a:t>assertion</a:t>
            </a:r>
            <a:r>
              <a:rPr lang="en-US" sz="28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You must </a:t>
            </a:r>
            <a:r>
              <a:rPr lang="en-US" sz="2800" b="1" dirty="0">
                <a:solidFill>
                  <a:srgbClr val="FFC000"/>
                </a:solidFill>
              </a:rPr>
              <a:t>answer</a:t>
            </a:r>
            <a:r>
              <a:rPr lang="en-US" sz="2800" dirty="0">
                <a:solidFill>
                  <a:srgbClr val="FFC000"/>
                </a:solidFill>
              </a:rPr>
              <a:t> the prompt</a:t>
            </a:r>
            <a:r>
              <a:rPr lang="en-US" sz="28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Use </a:t>
            </a:r>
            <a:r>
              <a:rPr lang="en-US" sz="2800" b="1" dirty="0"/>
              <a:t>adjectives </a:t>
            </a:r>
            <a:r>
              <a:rPr lang="en-US" sz="2800" dirty="0"/>
              <a:t>to show comprehension.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b="1" dirty="0"/>
              <a:t>Sample Prompt</a:t>
            </a:r>
            <a:r>
              <a:rPr lang="en-US" sz="2800" dirty="0"/>
              <a:t>: </a:t>
            </a:r>
            <a:r>
              <a:rPr lang="en-US" sz="2800" i="1" dirty="0"/>
              <a:t>Discuss the conditions of indentured servitude and the degree to which servants were treated fairly.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b="1" dirty="0"/>
              <a:t>Sample Claim:</a:t>
            </a:r>
            <a:r>
              <a:rPr lang="en-US" sz="2800" dirty="0"/>
              <a:t> Indentured servitude in the 17</a:t>
            </a:r>
            <a:r>
              <a:rPr lang="en-US" sz="2800" baseline="30000" dirty="0"/>
              <a:t>th</a:t>
            </a:r>
            <a:r>
              <a:rPr lang="en-US" sz="2800" dirty="0"/>
              <a:t> century colonial America established clear and </a:t>
            </a:r>
            <a:r>
              <a:rPr lang="en-US" sz="2800" b="1" dirty="0"/>
              <a:t>fair</a:t>
            </a:r>
            <a:r>
              <a:rPr lang="en-US" sz="2800" dirty="0"/>
              <a:t> conditions for both servant and master.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This should be </a:t>
            </a:r>
            <a:r>
              <a:rPr lang="en-US" sz="2800" b="1" dirty="0">
                <a:solidFill>
                  <a:srgbClr val="FFC000"/>
                </a:solidFill>
              </a:rPr>
              <a:t>one sentence </a:t>
            </a:r>
            <a:r>
              <a:rPr lang="en-US" sz="2800" dirty="0"/>
              <a:t>long.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This includes the answer in the </a:t>
            </a:r>
            <a:r>
              <a:rPr lang="en-US" sz="2800" dirty="0">
                <a:solidFill>
                  <a:srgbClr val="FFC000"/>
                </a:solidFill>
              </a:rPr>
              <a:t>form of a </a:t>
            </a:r>
            <a:r>
              <a:rPr lang="en-US" sz="2800" b="1" dirty="0">
                <a:solidFill>
                  <a:srgbClr val="FFC000"/>
                </a:solidFill>
              </a:rPr>
              <a:t>topic sentence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19175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779" y="406232"/>
            <a:ext cx="8030287" cy="595759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E</a:t>
            </a:r>
            <a:r>
              <a:rPr lang="en-US" sz="3200" b="1" dirty="0">
                <a:solidFill>
                  <a:srgbClr val="00B050"/>
                </a:solidFill>
              </a:rPr>
              <a:t>vidence:</a:t>
            </a:r>
            <a:r>
              <a:rPr lang="en-US" sz="3200" b="1" dirty="0"/>
              <a:t> </a:t>
            </a:r>
            <a:r>
              <a:rPr lang="en-US" sz="3200" dirty="0"/>
              <a:t>What is your proof? Where is it from?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This is a </a:t>
            </a:r>
            <a:r>
              <a:rPr lang="en-US" sz="2400" b="1" dirty="0">
                <a:solidFill>
                  <a:srgbClr val="00B050"/>
                </a:solidFill>
              </a:rPr>
              <a:t>fact</a:t>
            </a:r>
            <a:r>
              <a:rPr lang="en-US" sz="2400" dirty="0"/>
              <a:t> or </a:t>
            </a:r>
            <a:r>
              <a:rPr lang="en-US" sz="2400" b="1" dirty="0">
                <a:solidFill>
                  <a:srgbClr val="00B050"/>
                </a:solidFill>
              </a:rPr>
              <a:t>proof</a:t>
            </a:r>
            <a:r>
              <a:rPr lang="en-US" sz="2400" dirty="0"/>
              <a:t> from a </a:t>
            </a:r>
            <a:r>
              <a:rPr lang="en-US" sz="2400" dirty="0">
                <a:solidFill>
                  <a:srgbClr val="00B050"/>
                </a:solidFill>
              </a:rPr>
              <a:t>credible source </a:t>
            </a:r>
            <a:r>
              <a:rPr lang="en-US" sz="2400" dirty="0"/>
              <a:t>(a quote).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This </a:t>
            </a:r>
            <a:r>
              <a:rPr lang="en-US" sz="2400" dirty="0">
                <a:solidFill>
                  <a:srgbClr val="00B050"/>
                </a:solidFill>
              </a:rPr>
              <a:t>MUST include </a:t>
            </a:r>
            <a:r>
              <a:rPr lang="en-US" sz="2400" b="1" dirty="0">
                <a:solidFill>
                  <a:srgbClr val="00B050"/>
                </a:solidFill>
                <a:hlinkClick r:id="rId2"/>
              </a:rPr>
              <a:t>quotations </a:t>
            </a:r>
            <a:r>
              <a:rPr lang="en-US" sz="2400" dirty="0"/>
              <a:t>from a credible text that </a:t>
            </a:r>
            <a:r>
              <a:rPr lang="en-US" sz="2400" b="1" dirty="0">
                <a:solidFill>
                  <a:srgbClr val="00B050"/>
                </a:solidFill>
              </a:rPr>
              <a:t>prove your </a:t>
            </a:r>
            <a:r>
              <a:rPr lang="en-US" sz="2400" b="1" dirty="0">
                <a:solidFill>
                  <a:srgbClr val="FF0000"/>
                </a:solidFill>
              </a:rPr>
              <a:t>CLAIM</a:t>
            </a:r>
            <a:r>
              <a:rPr lang="en-US" sz="2400" dirty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Quotations include </a:t>
            </a:r>
            <a:r>
              <a:rPr lang="en-US" sz="1800" dirty="0">
                <a:solidFill>
                  <a:srgbClr val="00B050"/>
                </a:solidFill>
              </a:rPr>
              <a:t>ANY piece of writing that is not YOUR OWN</a:t>
            </a:r>
            <a:r>
              <a:rPr lang="en-US" sz="1800" dirty="0"/>
              <a:t>. If it’s not in your words OR if it’s not your own personal thought, </a:t>
            </a:r>
            <a:r>
              <a:rPr lang="en-US" sz="1800" dirty="0">
                <a:solidFill>
                  <a:srgbClr val="00B050"/>
                </a:solidFill>
              </a:rPr>
              <a:t>place “</a:t>
            </a:r>
            <a:r>
              <a:rPr lang="en-US" sz="1800" b="1" dirty="0">
                <a:solidFill>
                  <a:srgbClr val="00B050"/>
                </a:solidFill>
              </a:rPr>
              <a:t>quotations</a:t>
            </a:r>
            <a:r>
              <a:rPr lang="en-US" sz="1800" dirty="0">
                <a:solidFill>
                  <a:srgbClr val="00B050"/>
                </a:solidFill>
              </a:rPr>
              <a:t>” around it</a:t>
            </a:r>
            <a:r>
              <a:rPr lang="en-US" sz="1800" dirty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Quotations MAY NOT always include characters speaking in </a:t>
            </a:r>
            <a:r>
              <a:rPr lang="en-US" sz="1800" b="1" dirty="0"/>
              <a:t>dialogue.</a:t>
            </a:r>
            <a:endParaRPr lang="en-US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This </a:t>
            </a:r>
            <a:r>
              <a:rPr lang="en-US" sz="2400" dirty="0">
                <a:solidFill>
                  <a:srgbClr val="00B050"/>
                </a:solidFill>
              </a:rPr>
              <a:t>MUST include </a:t>
            </a:r>
            <a:r>
              <a:rPr lang="en-US" sz="2400" b="1" dirty="0">
                <a:solidFill>
                  <a:srgbClr val="00B050"/>
                </a:solidFill>
                <a:hlinkClick r:id="rId3"/>
              </a:rPr>
              <a:t>in-text citations</a:t>
            </a:r>
            <a:r>
              <a:rPr lang="en-US" sz="2400" b="1" dirty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Citations should come </a:t>
            </a:r>
            <a:r>
              <a:rPr lang="en-US" sz="1800" dirty="0">
                <a:solidFill>
                  <a:srgbClr val="00B050"/>
                </a:solidFill>
              </a:rPr>
              <a:t>after your quotations </a:t>
            </a:r>
            <a:r>
              <a:rPr lang="en-US" sz="1800" dirty="0"/>
              <a:t>and should include: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</a:rPr>
              <a:t>Prose: </a:t>
            </a:r>
            <a:r>
              <a:rPr lang="en-US" sz="2000" dirty="0">
                <a:solidFill>
                  <a:srgbClr val="00B050"/>
                </a:solidFill>
              </a:rPr>
              <a:t>Author Last Name, Page Number 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(Griffin 3)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</a:rPr>
              <a:t>Poetry:</a:t>
            </a:r>
            <a:r>
              <a:rPr lang="en-US" sz="2000" dirty="0">
                <a:solidFill>
                  <a:srgbClr val="00B050"/>
                </a:solidFill>
              </a:rPr>
              <a:t> Line Number(s)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(3) OR if more than one (3-4)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066" y="729430"/>
            <a:ext cx="3788891" cy="470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908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243" y="266226"/>
            <a:ext cx="11678209" cy="6393366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I</a:t>
            </a:r>
            <a:r>
              <a:rPr lang="en-US" sz="4800" b="1" dirty="0">
                <a:solidFill>
                  <a:srgbClr val="00B0F0"/>
                </a:solidFill>
              </a:rPr>
              <a:t>nterpretation:</a:t>
            </a:r>
            <a:r>
              <a:rPr lang="en-US" sz="4800" b="1" dirty="0"/>
              <a:t> </a:t>
            </a:r>
            <a:r>
              <a:rPr lang="en-US" sz="4800" dirty="0"/>
              <a:t>So what?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800" dirty="0"/>
              <a:t>This is your </a:t>
            </a:r>
            <a:r>
              <a:rPr lang="en-US" sz="4800" b="1" dirty="0">
                <a:solidFill>
                  <a:srgbClr val="00B0F0"/>
                </a:solidFill>
              </a:rPr>
              <a:t>commentary</a:t>
            </a:r>
            <a:r>
              <a:rPr lang="en-US" sz="4800" dirty="0"/>
              <a:t> or </a:t>
            </a:r>
            <a:r>
              <a:rPr lang="en-US" sz="4800" b="1" dirty="0">
                <a:solidFill>
                  <a:srgbClr val="00B0F0"/>
                </a:solidFill>
              </a:rPr>
              <a:t>explanation</a:t>
            </a:r>
            <a:r>
              <a:rPr lang="en-US" sz="48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800" dirty="0"/>
              <a:t>You should explain what your </a:t>
            </a:r>
            <a:r>
              <a:rPr lang="en-US" sz="4800" b="1" dirty="0">
                <a:solidFill>
                  <a:srgbClr val="00B0F0"/>
                </a:solidFill>
              </a:rPr>
              <a:t>evidence proves</a:t>
            </a:r>
            <a:r>
              <a:rPr lang="en-US" sz="48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800" dirty="0"/>
              <a:t>Must be at least </a:t>
            </a:r>
            <a:r>
              <a:rPr lang="en-US" sz="4800" b="1" dirty="0">
                <a:solidFill>
                  <a:srgbClr val="00B0F0"/>
                </a:solidFill>
              </a:rPr>
              <a:t>TWO sentences</a:t>
            </a:r>
            <a:r>
              <a:rPr lang="en-US" sz="4800" b="1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800" dirty="0"/>
              <a:t>This should be in </a:t>
            </a:r>
            <a:r>
              <a:rPr lang="en-US" sz="4800" dirty="0">
                <a:solidFill>
                  <a:srgbClr val="00B0F0"/>
                </a:solidFill>
              </a:rPr>
              <a:t>your OWN words</a:t>
            </a:r>
            <a:r>
              <a:rPr lang="en-US" sz="48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B0F0"/>
                </a:solidFill>
              </a:rPr>
              <a:t>Do</a:t>
            </a:r>
            <a:r>
              <a:rPr lang="en-US" sz="4800" dirty="0"/>
              <a:t> </a:t>
            </a:r>
            <a:r>
              <a:rPr 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4800" dirty="0"/>
              <a:t> </a:t>
            </a:r>
            <a:r>
              <a:rPr lang="en-US" sz="4800" dirty="0">
                <a:solidFill>
                  <a:srgbClr val="00B0F0"/>
                </a:solidFill>
              </a:rPr>
              <a:t>use “</a:t>
            </a:r>
            <a:r>
              <a:rPr lang="en-US" sz="4800" dirty="0">
                <a:solidFill>
                  <a:srgbClr val="FF0000"/>
                </a:solidFill>
              </a:rPr>
              <a:t>I</a:t>
            </a:r>
            <a:r>
              <a:rPr lang="en-US" sz="4800" dirty="0">
                <a:solidFill>
                  <a:srgbClr val="00B0F0"/>
                </a:solidFill>
              </a:rPr>
              <a:t>” or “</a:t>
            </a:r>
            <a:r>
              <a:rPr lang="en-US" sz="4800" dirty="0">
                <a:solidFill>
                  <a:srgbClr val="FF0000"/>
                </a:solidFill>
              </a:rPr>
              <a:t>You</a:t>
            </a:r>
            <a:r>
              <a:rPr lang="en-US" sz="4800" dirty="0">
                <a:solidFill>
                  <a:srgbClr val="00B0F0"/>
                </a:solidFill>
              </a:rPr>
              <a:t>” in your interpretation</a:t>
            </a:r>
            <a:r>
              <a:rPr lang="en-US" sz="48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367870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Your introduction </a:t>
            </a:r>
            <a:r>
              <a:rPr lang="en-US" sz="3600" b="1" dirty="0">
                <a:solidFill>
                  <a:srgbClr val="00B0F0"/>
                </a:solidFill>
              </a:rPr>
              <a:t>introduces </a:t>
            </a:r>
            <a:r>
              <a:rPr lang="en-US" sz="3600" dirty="0"/>
              <a:t>the reader to your </a:t>
            </a:r>
            <a:r>
              <a:rPr lang="en-US" sz="3600" b="1" dirty="0">
                <a:solidFill>
                  <a:srgbClr val="00B0F0"/>
                </a:solidFill>
              </a:rPr>
              <a:t>topic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3600" dirty="0"/>
              <a:t>It MUST contain three things:</a:t>
            </a:r>
          </a:p>
          <a:p>
            <a:r>
              <a:rPr lang="en-US" sz="3600" dirty="0">
                <a:solidFill>
                  <a:srgbClr val="00B0F0"/>
                </a:solidFill>
              </a:rPr>
              <a:t>Hook</a:t>
            </a:r>
          </a:p>
          <a:p>
            <a:r>
              <a:rPr lang="en-US" sz="3600" dirty="0">
                <a:solidFill>
                  <a:srgbClr val="00B0F0"/>
                </a:solidFill>
              </a:rPr>
              <a:t>Bridge</a:t>
            </a:r>
          </a:p>
          <a:p>
            <a:r>
              <a:rPr lang="en-US" sz="3600" dirty="0">
                <a:solidFill>
                  <a:srgbClr val="00B0F0"/>
                </a:solidFill>
              </a:rPr>
              <a:t>Thesis Statement</a:t>
            </a:r>
          </a:p>
        </p:txBody>
      </p:sp>
    </p:spTree>
    <p:extLst>
      <p:ext uri="{BB962C8B-B14F-4D97-AF65-F5344CB8AC3E}">
        <p14:creationId xmlns:p14="http://schemas.microsoft.com/office/powerpoint/2010/main" val="604870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Introduction: HOOK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You must get your reader to WANT to read your essay first.</a:t>
            </a:r>
          </a:p>
          <a:p>
            <a:r>
              <a:rPr lang="en-US" sz="4800" dirty="0"/>
              <a:t>The </a:t>
            </a:r>
            <a:r>
              <a:rPr lang="en-US" sz="4800" b="1" dirty="0">
                <a:solidFill>
                  <a:srgbClr val="00B0F0"/>
                </a:solidFill>
              </a:rPr>
              <a:t>hook</a:t>
            </a:r>
            <a:r>
              <a:rPr lang="en-US" sz="4800" dirty="0"/>
              <a:t> contains between </a:t>
            </a:r>
            <a:r>
              <a:rPr lang="en-US" sz="4800" dirty="0">
                <a:solidFill>
                  <a:srgbClr val="00B0F0"/>
                </a:solidFill>
              </a:rPr>
              <a:t>1-3 sentences </a:t>
            </a:r>
            <a:r>
              <a:rPr lang="en-US" sz="4800" dirty="0"/>
              <a:t>and </a:t>
            </a:r>
            <a:r>
              <a:rPr lang="en-US" sz="4800" b="1" dirty="0"/>
              <a:t>MUST</a:t>
            </a:r>
            <a:r>
              <a:rPr lang="en-US" sz="4800" dirty="0"/>
              <a:t> relate to the topic of your essay.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543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601462" y="1124824"/>
            <a:ext cx="9509759" cy="1088136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Introduction: HOOK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932" y="343539"/>
            <a:ext cx="10041147" cy="6231710"/>
          </a:xfrm>
        </p:spPr>
      </p:pic>
    </p:spTree>
    <p:extLst>
      <p:ext uri="{BB962C8B-B14F-4D97-AF65-F5344CB8AC3E}">
        <p14:creationId xmlns:p14="http://schemas.microsoft.com/office/powerpoint/2010/main" val="412387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Introduction: BRIDGE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Present the </a:t>
            </a:r>
            <a:r>
              <a:rPr lang="en-US" sz="4000" b="1" dirty="0">
                <a:solidFill>
                  <a:srgbClr val="00B0F0"/>
                </a:solidFill>
              </a:rPr>
              <a:t>necessary background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/>
              <a:t>to connect your hook and your thesis statement.</a:t>
            </a:r>
          </a:p>
          <a:p>
            <a:r>
              <a:rPr lang="en-US" sz="4000" dirty="0"/>
              <a:t>The </a:t>
            </a:r>
            <a:r>
              <a:rPr lang="en-US" sz="4000" b="1" dirty="0">
                <a:solidFill>
                  <a:srgbClr val="00B0F0"/>
                </a:solidFill>
              </a:rPr>
              <a:t>Bridge</a:t>
            </a:r>
            <a:r>
              <a:rPr lang="en-US" sz="4000" dirty="0">
                <a:solidFill>
                  <a:srgbClr val="00B0F0"/>
                </a:solidFill>
              </a:rPr>
              <a:t> ties the hook to the </a:t>
            </a:r>
            <a:r>
              <a:rPr lang="en-US" sz="4000" b="1" dirty="0">
                <a:solidFill>
                  <a:srgbClr val="00B0F0"/>
                </a:solidFill>
              </a:rPr>
              <a:t>prompt </a:t>
            </a:r>
            <a:r>
              <a:rPr lang="en-US" sz="4000" dirty="0">
                <a:solidFill>
                  <a:srgbClr val="00B0F0"/>
                </a:solidFill>
              </a:rPr>
              <a:t>and </a:t>
            </a:r>
            <a:r>
              <a:rPr lang="en-US" sz="4000" b="1" dirty="0">
                <a:solidFill>
                  <a:srgbClr val="00B0F0"/>
                </a:solidFill>
              </a:rPr>
              <a:t>thesis statement </a:t>
            </a:r>
            <a:r>
              <a:rPr lang="en-US" sz="4000" dirty="0"/>
              <a:t>while providing the reader with background information.</a:t>
            </a:r>
            <a:endParaRPr lang="en-US" sz="40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02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317" y="266211"/>
            <a:ext cx="9509759" cy="108813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Introduction:</a:t>
            </a:r>
            <a:r>
              <a:rPr lang="en-US" dirty="0">
                <a:solidFill>
                  <a:srgbClr val="7030A0"/>
                </a:solidFill>
              </a:rPr>
              <a:t> Thesis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75" y="1354347"/>
            <a:ext cx="11511644" cy="5100124"/>
          </a:xfrm>
        </p:spPr>
        <p:txBody>
          <a:bodyPr>
            <a:noAutofit/>
          </a:bodyPr>
          <a:lstStyle/>
          <a:p>
            <a:r>
              <a:rPr lang="en-US" sz="2800" dirty="0"/>
              <a:t>It </a:t>
            </a:r>
            <a:r>
              <a:rPr lang="en-US" sz="2800" b="1" dirty="0">
                <a:solidFill>
                  <a:srgbClr val="7030A0"/>
                </a:solidFill>
              </a:rPr>
              <a:t>takes a stand </a:t>
            </a:r>
            <a:r>
              <a:rPr lang="en-US" sz="2800" dirty="0"/>
              <a:t>rather than announces a subject. </a:t>
            </a:r>
          </a:p>
          <a:p>
            <a:pPr lvl="1"/>
            <a:r>
              <a:rPr lang="en-US" sz="2800" dirty="0"/>
              <a:t>It will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2800" dirty="0"/>
              <a:t> say: “</a:t>
            </a:r>
            <a:r>
              <a:rPr lang="en-US" sz="2800" strike="sngStrike" dirty="0"/>
              <a:t>In this paper I will…</a:t>
            </a:r>
            <a:r>
              <a:rPr lang="en-US" sz="2800" dirty="0"/>
              <a:t>”</a:t>
            </a:r>
          </a:p>
          <a:p>
            <a:r>
              <a:rPr lang="en-US" sz="2800" dirty="0"/>
              <a:t>It will be </a:t>
            </a:r>
            <a:r>
              <a:rPr lang="en-US" sz="2800" b="1" dirty="0">
                <a:solidFill>
                  <a:srgbClr val="7030A0"/>
                </a:solidFill>
              </a:rPr>
              <a:t>specific </a:t>
            </a:r>
            <a:r>
              <a:rPr lang="en-US" sz="2800" dirty="0"/>
              <a:t>with only </a:t>
            </a:r>
            <a:r>
              <a:rPr lang="en-US" sz="2800" b="1" dirty="0">
                <a:solidFill>
                  <a:srgbClr val="7030A0"/>
                </a:solidFill>
              </a:rPr>
              <a:t>ONE </a:t>
            </a:r>
            <a:r>
              <a:rPr lang="en-US" sz="2800" dirty="0">
                <a:solidFill>
                  <a:srgbClr val="7030A0"/>
                </a:solidFill>
              </a:rPr>
              <a:t>main point</a:t>
            </a:r>
            <a:r>
              <a:rPr lang="en-US" sz="2800" dirty="0"/>
              <a:t>.</a:t>
            </a:r>
          </a:p>
          <a:p>
            <a:r>
              <a:rPr lang="en-US" sz="2800" dirty="0"/>
              <a:t>It comes at the </a:t>
            </a:r>
            <a:r>
              <a:rPr lang="en-US" sz="2800" b="1" dirty="0">
                <a:solidFill>
                  <a:srgbClr val="FF0000"/>
                </a:solidFill>
              </a:rPr>
              <a:t>END</a:t>
            </a:r>
            <a:r>
              <a:rPr lang="en-US" sz="2800" b="1" dirty="0"/>
              <a:t> </a:t>
            </a:r>
            <a:r>
              <a:rPr lang="en-US" sz="2800" dirty="0"/>
              <a:t>of the </a:t>
            </a:r>
            <a:r>
              <a:rPr lang="en-US" sz="2800" b="1" dirty="0">
                <a:solidFill>
                  <a:srgbClr val="7030A0"/>
                </a:solidFill>
              </a:rPr>
              <a:t>introduction</a:t>
            </a:r>
            <a:r>
              <a:rPr lang="en-US" sz="2800" dirty="0"/>
              <a:t>.</a:t>
            </a:r>
          </a:p>
          <a:p>
            <a:r>
              <a:rPr lang="en-US" sz="2800" dirty="0"/>
              <a:t>Need help? Try using this method:</a:t>
            </a:r>
          </a:p>
          <a:p>
            <a:pPr lvl="1"/>
            <a:r>
              <a:rPr lang="en-US" sz="2800" dirty="0">
                <a:solidFill>
                  <a:srgbClr val="7030A0"/>
                </a:solidFill>
              </a:rPr>
              <a:t>In </a:t>
            </a:r>
            <a:r>
              <a:rPr lang="en-US" sz="2800" b="1" u="sng" dirty="0">
                <a:solidFill>
                  <a:srgbClr val="0070C0"/>
                </a:solidFill>
              </a:rPr>
              <a:t>title of text</a:t>
            </a:r>
            <a:r>
              <a:rPr lang="en-US" sz="2800" b="1" dirty="0">
                <a:solidFill>
                  <a:srgbClr val="0070C0"/>
                </a:solidFill>
              </a:rPr>
              <a:t>,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b="1" u="sng" dirty="0">
                <a:solidFill>
                  <a:srgbClr val="7030A0"/>
                </a:solidFill>
              </a:rPr>
              <a:t>author’s name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dirty="0">
                <a:solidFill>
                  <a:srgbClr val="7030A0"/>
                </a:solidFill>
              </a:rPr>
              <a:t>uses </a:t>
            </a:r>
            <a:r>
              <a:rPr lang="en-US" sz="2800" b="1" u="sng" dirty="0">
                <a:solidFill>
                  <a:srgbClr val="00B0F0"/>
                </a:solidFill>
              </a:rPr>
              <a:t>concrete element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dirty="0">
                <a:solidFill>
                  <a:srgbClr val="7030A0"/>
                </a:solidFill>
              </a:rPr>
              <a:t>to </a:t>
            </a:r>
            <a:r>
              <a:rPr lang="en-US" sz="2800" b="1" u="sng" dirty="0">
                <a:solidFill>
                  <a:srgbClr val="00B050"/>
                </a:solidFill>
              </a:rPr>
              <a:t>power verb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u="sng" dirty="0">
                <a:solidFill>
                  <a:srgbClr val="FFC000"/>
                </a:solidFill>
              </a:rPr>
              <a:t>abstract concept. </a:t>
            </a:r>
            <a:endParaRPr lang="en-US" sz="2800" b="1" dirty="0">
              <a:solidFill>
                <a:srgbClr val="FFC000"/>
              </a:solidFill>
            </a:endParaRPr>
          </a:p>
          <a:p>
            <a:pPr lvl="2"/>
            <a:r>
              <a:rPr lang="en-US" sz="2800" dirty="0"/>
              <a:t>In </a:t>
            </a:r>
            <a:r>
              <a:rPr lang="en-US" sz="2800" i="1" dirty="0"/>
              <a:t>The </a:t>
            </a:r>
            <a:r>
              <a:rPr lang="en-US" sz="2800" b="1" i="1" dirty="0">
                <a:solidFill>
                  <a:srgbClr val="0070C0"/>
                </a:solidFill>
              </a:rPr>
              <a:t>Tragedy of Julius Caesar</a:t>
            </a:r>
            <a:r>
              <a:rPr lang="en-US" sz="2800" i="1" dirty="0"/>
              <a:t>, </a:t>
            </a:r>
            <a:r>
              <a:rPr lang="en-US" sz="2800" b="1" dirty="0">
                <a:solidFill>
                  <a:srgbClr val="7030A0"/>
                </a:solidFill>
              </a:rPr>
              <a:t>William Shakespeare </a:t>
            </a:r>
            <a:r>
              <a:rPr lang="en-US" sz="2800" dirty="0"/>
              <a:t>uses </a:t>
            </a:r>
            <a:r>
              <a:rPr lang="en-US" sz="2800" b="1" dirty="0">
                <a:solidFill>
                  <a:srgbClr val="00B0F0"/>
                </a:solidFill>
              </a:rPr>
              <a:t>strategically planted rhetorical devices </a:t>
            </a:r>
            <a:r>
              <a:rPr lang="en-US" sz="2800" dirty="0"/>
              <a:t>to </a:t>
            </a:r>
            <a:r>
              <a:rPr lang="en-US" sz="2800" b="1" dirty="0">
                <a:solidFill>
                  <a:srgbClr val="00B050"/>
                </a:solidFill>
              </a:rPr>
              <a:t>manipulate</a:t>
            </a:r>
            <a:r>
              <a:rPr lang="en-US" sz="2800" dirty="0"/>
              <a:t> the </a:t>
            </a:r>
            <a:r>
              <a:rPr lang="en-US" sz="2800" b="1" dirty="0">
                <a:solidFill>
                  <a:srgbClr val="FFC000"/>
                </a:solidFill>
              </a:rPr>
              <a:t>audience’s reactions regarding the death of Julius Caesar.</a:t>
            </a:r>
          </a:p>
        </p:txBody>
      </p:sp>
    </p:spTree>
    <p:extLst>
      <p:ext uri="{BB962C8B-B14F-4D97-AF65-F5344CB8AC3E}">
        <p14:creationId xmlns:p14="http://schemas.microsoft.com/office/powerpoint/2010/main" val="286488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34374" y="226306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ABSTRACT CONCEPT </a:t>
            </a:r>
            <a:r>
              <a:rPr lang="en-US" i="1" dirty="0"/>
              <a:t>VS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CONCRETE ELEMENT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85076" y="1580467"/>
            <a:ext cx="4572000" cy="766588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ABSTRACT CONCEPT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87822" y="2119899"/>
            <a:ext cx="4919472" cy="4287239"/>
          </a:xfrm>
        </p:spPr>
        <p:txBody>
          <a:bodyPr/>
          <a:lstStyle/>
          <a:p>
            <a:r>
              <a:rPr lang="en-US" sz="3200" dirty="0"/>
              <a:t>Love</a:t>
            </a:r>
          </a:p>
          <a:p>
            <a:r>
              <a:rPr lang="en-US" sz="3200" dirty="0"/>
              <a:t>Success</a:t>
            </a:r>
          </a:p>
          <a:p>
            <a:r>
              <a:rPr lang="en-US" sz="3200" dirty="0"/>
              <a:t>Moral</a:t>
            </a:r>
          </a:p>
          <a:p>
            <a:r>
              <a:rPr lang="en-US" sz="3200" dirty="0"/>
              <a:t>Good</a:t>
            </a:r>
          </a:p>
          <a:p>
            <a:r>
              <a:rPr lang="en-US" sz="3200" dirty="0"/>
              <a:t>Bad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Must be inferred by concrete elements.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7158774" y="1582666"/>
            <a:ext cx="4572000" cy="766588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CONCRETE ELEMENT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708992" y="2119899"/>
            <a:ext cx="4919472" cy="4287238"/>
          </a:xfrm>
        </p:spPr>
        <p:txBody>
          <a:bodyPr>
            <a:normAutofit/>
          </a:bodyPr>
          <a:lstStyle/>
          <a:p>
            <a:r>
              <a:rPr lang="en-US" sz="3200" dirty="0"/>
              <a:t>Rhetorical Devices: </a:t>
            </a:r>
          </a:p>
          <a:p>
            <a:pPr lvl="1"/>
            <a:r>
              <a:rPr lang="en-US" sz="3200" dirty="0"/>
              <a:t>Something that is actually used within the piece of literature in order to create deeper meaning. </a:t>
            </a:r>
          </a:p>
          <a:p>
            <a:r>
              <a:rPr lang="en-US" sz="3600" dirty="0">
                <a:solidFill>
                  <a:srgbClr val="FF0000"/>
                </a:solidFill>
              </a:rPr>
              <a:t>Directly in the text. </a:t>
            </a:r>
          </a:p>
        </p:txBody>
      </p:sp>
    </p:spTree>
    <p:extLst>
      <p:ext uri="{BB962C8B-B14F-4D97-AF65-F5344CB8AC3E}">
        <p14:creationId xmlns:p14="http://schemas.microsoft.com/office/powerpoint/2010/main" val="142514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445" y="143175"/>
            <a:ext cx="9509759" cy="1088136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Introduction: </a:t>
            </a:r>
            <a:r>
              <a:rPr lang="en-US" dirty="0">
                <a:solidFill>
                  <a:srgbClr val="7030A0"/>
                </a:solidFill>
              </a:rPr>
              <a:t>Thesis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439" y="1119166"/>
            <a:ext cx="11681772" cy="5497293"/>
          </a:xfrm>
        </p:spPr>
        <p:txBody>
          <a:bodyPr>
            <a:noAutofit/>
          </a:bodyPr>
          <a:lstStyle/>
          <a:p>
            <a:r>
              <a:rPr lang="en-US" sz="3200" dirty="0"/>
              <a:t>Test your Thesis Statement: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/>
              <a:t>Does it inspire a reader to ask: How? Why? Or want to learn more?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/>
              <a:t>Would a reasonable reader not respond with “Duh!” or “So what?” or “No Kidding!”?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/>
              <a:t>Does the thesis statement avoid general phrasing and/or sweeping words such as “all,” “none,” or “every”?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/>
              <a:t>Does the thesis guide the reader toward the claims, or topic sentences?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dirty="0"/>
              <a:t>Can the thesis be explained in the amount of length necessary?</a:t>
            </a:r>
          </a:p>
        </p:txBody>
      </p:sp>
    </p:spTree>
    <p:extLst>
      <p:ext uri="{BB962C8B-B14F-4D97-AF65-F5344CB8AC3E}">
        <p14:creationId xmlns:p14="http://schemas.microsoft.com/office/powerpoint/2010/main" val="1299189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establish distinguished writing in the areas of argumentative, explanatory, and narrative essays.</a:t>
            </a:r>
          </a:p>
          <a:p>
            <a:r>
              <a:rPr lang="en-US" dirty="0"/>
              <a:t>To effectively use the </a:t>
            </a:r>
            <a:r>
              <a:rPr lang="en-US" b="1" dirty="0"/>
              <a:t>C</a:t>
            </a:r>
            <a:r>
              <a:rPr lang="en-US" dirty="0"/>
              <a:t>laim, </a:t>
            </a:r>
            <a:r>
              <a:rPr lang="en-US" b="1" dirty="0"/>
              <a:t>E</a:t>
            </a:r>
            <a:r>
              <a:rPr lang="en-US" dirty="0"/>
              <a:t>vidence, &amp; </a:t>
            </a:r>
            <a:r>
              <a:rPr lang="en-US" b="1" dirty="0"/>
              <a:t>I</a:t>
            </a:r>
            <a:r>
              <a:rPr lang="en-US" dirty="0"/>
              <a:t>nterpretation (</a:t>
            </a:r>
            <a:r>
              <a:rPr lang="en-US" b="1" dirty="0"/>
              <a:t>CEI</a:t>
            </a:r>
            <a:r>
              <a:rPr lang="en-US" dirty="0"/>
              <a:t>) model within our essays.</a:t>
            </a:r>
            <a:endParaRPr lang="en-US" b="1" dirty="0"/>
          </a:p>
          <a:p>
            <a:r>
              <a:rPr lang="en-US" dirty="0"/>
              <a:t>To build on prior knowledge from the years before by expanding our understanding of </a:t>
            </a:r>
            <a:r>
              <a:rPr lang="en-US" dirty="0">
                <a:solidFill>
                  <a:srgbClr val="FF0000"/>
                </a:solidFill>
              </a:rPr>
              <a:t>organization and content </a:t>
            </a:r>
            <a:r>
              <a:rPr lang="en-US" dirty="0"/>
              <a:t>within our essays.</a:t>
            </a:r>
          </a:p>
        </p:txBody>
      </p:sp>
    </p:spTree>
    <p:extLst>
      <p:ext uri="{BB962C8B-B14F-4D97-AF65-F5344CB8AC3E}">
        <p14:creationId xmlns:p14="http://schemas.microsoft.com/office/powerpoint/2010/main" val="295916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Paragraphs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Each of your body paragraphs MUST include</a:t>
            </a:r>
          </a:p>
          <a:p>
            <a:r>
              <a:rPr lang="en-US" dirty="0"/>
              <a:t>(1) Claim</a:t>
            </a:r>
          </a:p>
          <a:p>
            <a:r>
              <a:rPr lang="en-US" dirty="0"/>
              <a:t>(2) Evidence</a:t>
            </a:r>
          </a:p>
          <a:p>
            <a:r>
              <a:rPr lang="en-US" dirty="0"/>
              <a:t>(2) Interpretation</a:t>
            </a:r>
          </a:p>
          <a:p>
            <a:pPr marL="0" indent="0">
              <a:buNone/>
            </a:pPr>
            <a:r>
              <a:rPr lang="en-US" dirty="0"/>
              <a:t>Your body paragraph will look like this: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Claim (1-2 sentences)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Evidence (1-2 sentences)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Interpretation (2-3 sentences)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Evidence (1-2 sentences)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Interpretation (2-3 sentences)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94" y="1790333"/>
            <a:ext cx="4477431" cy="319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68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5171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This is the easiest part of your essay and should be only </a:t>
            </a:r>
            <a:r>
              <a:rPr lang="en-US" sz="2400" b="1" dirty="0">
                <a:solidFill>
                  <a:srgbClr val="00B050"/>
                </a:solidFill>
              </a:rPr>
              <a:t>3-4 sentences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Your conclusion should have:</a:t>
            </a:r>
          </a:p>
          <a:p>
            <a:r>
              <a:rPr lang="en-US" sz="2400" dirty="0"/>
              <a:t>(1) </a:t>
            </a:r>
            <a:r>
              <a:rPr lang="en-US" sz="2400" dirty="0">
                <a:solidFill>
                  <a:srgbClr val="00B050"/>
                </a:solidFill>
              </a:rPr>
              <a:t>Topic Sentence</a:t>
            </a:r>
            <a:r>
              <a:rPr lang="en-US" sz="2400" dirty="0"/>
              <a:t>: it is okay to start with “In conclusion,…”</a:t>
            </a:r>
          </a:p>
          <a:p>
            <a:r>
              <a:rPr lang="en-US" sz="2400" dirty="0"/>
              <a:t>(1) </a:t>
            </a:r>
            <a:r>
              <a:rPr lang="en-US" sz="2400" dirty="0">
                <a:solidFill>
                  <a:srgbClr val="00B050"/>
                </a:solidFill>
              </a:rPr>
              <a:t>Restate </a:t>
            </a:r>
            <a:r>
              <a:rPr lang="en-US" sz="2400" dirty="0"/>
              <a:t>your </a:t>
            </a:r>
            <a:r>
              <a:rPr lang="en-US" sz="2400" dirty="0">
                <a:solidFill>
                  <a:srgbClr val="00B050"/>
                </a:solidFill>
              </a:rPr>
              <a:t>Thesis</a:t>
            </a:r>
            <a:r>
              <a:rPr lang="en-US" sz="2400" dirty="0"/>
              <a:t> Statement: remind the reader of the most important ideas in the essay.</a:t>
            </a:r>
          </a:p>
          <a:p>
            <a:r>
              <a:rPr lang="en-US" sz="2400" dirty="0"/>
              <a:t>(1) </a:t>
            </a:r>
            <a:r>
              <a:rPr lang="en-US" sz="2400" dirty="0">
                <a:solidFill>
                  <a:srgbClr val="00B050"/>
                </a:solidFill>
              </a:rPr>
              <a:t>Concluding Sentence</a:t>
            </a:r>
            <a:r>
              <a:rPr lang="en-US" sz="2400" dirty="0"/>
              <a:t>: this should be </a:t>
            </a:r>
            <a:r>
              <a:rPr lang="en-US" sz="2400" b="1" dirty="0"/>
              <a:t>STRONG. </a:t>
            </a:r>
            <a:r>
              <a:rPr lang="en-US" sz="2400" dirty="0"/>
              <a:t>This sentence is the last sentence your reader will read. </a:t>
            </a:r>
            <a:r>
              <a:rPr lang="en-US" sz="2400" dirty="0">
                <a:solidFill>
                  <a:srgbClr val="00B050"/>
                </a:solidFill>
              </a:rPr>
              <a:t>Leave an impression</a:t>
            </a:r>
            <a:r>
              <a:rPr lang="en-US" sz="2400" dirty="0"/>
              <a:t>!</a:t>
            </a:r>
          </a:p>
          <a:p>
            <a:pPr lvl="1"/>
            <a:r>
              <a:rPr lang="en-US" sz="2400" dirty="0"/>
              <a:t>Examples of Concluding Sentences: </a:t>
            </a:r>
            <a:r>
              <a:rPr lang="en-US" sz="2400" dirty="0">
                <a:solidFill>
                  <a:srgbClr val="00B050"/>
                </a:solidFill>
              </a:rPr>
              <a:t>rhetorical questions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B050"/>
                </a:solidFill>
              </a:rPr>
              <a:t>make a prediction</a:t>
            </a:r>
            <a:r>
              <a:rPr lang="en-US" sz="2400" dirty="0"/>
              <a:t>, or </a:t>
            </a:r>
            <a:r>
              <a:rPr lang="en-US" sz="2400" dirty="0">
                <a:solidFill>
                  <a:srgbClr val="00B050"/>
                </a:solidFill>
              </a:rPr>
              <a:t>provide recommendations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1817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582805" y="2751552"/>
            <a:ext cx="4605495" cy="1088136"/>
          </a:xfrm>
        </p:spPr>
        <p:txBody>
          <a:bodyPr>
            <a:noAutofit/>
          </a:bodyPr>
          <a:lstStyle/>
          <a:p>
            <a:pPr algn="ctr"/>
            <a:r>
              <a:rPr lang="en-US" sz="9600" dirty="0"/>
              <a:t>Rubrics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011" y="992872"/>
            <a:ext cx="9509760" cy="4142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All rubrics come from the Georgia Department Board of Education End-of-Course Milestones Assessment for 11</a:t>
            </a:r>
            <a:r>
              <a:rPr lang="en-US" sz="3200" baseline="30000" dirty="0"/>
              <a:t>th</a:t>
            </a:r>
            <a:r>
              <a:rPr lang="en-US" sz="3200" dirty="0"/>
              <a:t> Grade Literature and Composition. </a:t>
            </a:r>
            <a:endParaRPr lang="en-US" sz="3200" b="1" dirty="0"/>
          </a:p>
          <a:p>
            <a:r>
              <a:rPr lang="en-US" sz="3200" b="1" dirty="0"/>
              <a:t>Argumentative Rubric</a:t>
            </a:r>
          </a:p>
          <a:p>
            <a:pPr lvl="1"/>
            <a:r>
              <a:rPr lang="en-US" sz="3200" dirty="0">
                <a:hlinkClick r:id="rId2"/>
              </a:rPr>
              <a:t>Pg. 46 &amp; 4</a:t>
            </a:r>
            <a:r>
              <a:rPr lang="en-US" sz="3200" dirty="0"/>
              <a:t>7</a:t>
            </a:r>
          </a:p>
          <a:p>
            <a:r>
              <a:rPr lang="en-US" sz="3200" b="1" dirty="0"/>
              <a:t>Expository Rubric</a:t>
            </a:r>
          </a:p>
          <a:p>
            <a:pPr lvl="1"/>
            <a:r>
              <a:rPr lang="en-US" sz="3200" dirty="0">
                <a:hlinkClick r:id="rId2"/>
              </a:rPr>
              <a:t>Pg. 44 &amp; 4</a:t>
            </a:r>
            <a:r>
              <a:rPr lang="en-US" sz="3200" dirty="0"/>
              <a:t>5</a:t>
            </a:r>
          </a:p>
          <a:p>
            <a:r>
              <a:rPr lang="en-US" sz="3200" b="1" dirty="0"/>
              <a:t>Narrative Rubric</a:t>
            </a:r>
          </a:p>
          <a:p>
            <a:pPr lvl="1"/>
            <a:r>
              <a:rPr lang="en-US" sz="3200" dirty="0">
                <a:hlinkClick r:id="rId2"/>
              </a:rPr>
              <a:t>Pg. 4</a:t>
            </a:r>
            <a:r>
              <a:rPr lang="en-US" sz="3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71820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474" y="275914"/>
            <a:ext cx="9509759" cy="108813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Algerian" panose="04020705040A02060702" pitchFamily="82" charset="0"/>
              </a:rPr>
              <a:t>Cardinal Sins</a:t>
            </a:r>
            <a:r>
              <a:rPr lang="en-US" sz="6000" b="1" dirty="0">
                <a:latin typeface="Algerian" panose="04020705040A02060702" pitchFamily="8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5442" y="1121421"/>
            <a:ext cx="527073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Using the following words or phrases will result in an automatic 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on your essay, until they are corrected.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Using the pronoun “I”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“I” phrases: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I think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I feel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I know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I believe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Using the pronoun “You”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Using the wrong Subject/Verb Agreement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12279" y="1091235"/>
            <a:ext cx="667972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Committing the following “crimes” will result in an automatic </a:t>
            </a:r>
            <a:r>
              <a:rPr lang="en-US" sz="24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0%</a:t>
            </a:r>
            <a:r>
              <a:rPr lang="en-US" sz="2400" dirty="0">
                <a:solidFill>
                  <a:srgbClr val="7030A0"/>
                </a:solidFill>
              </a:rPr>
              <a:t> on your essay, until they are corrected.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C0066"/>
                </a:solidFill>
              </a:rPr>
              <a:t>Not using </a:t>
            </a:r>
            <a:r>
              <a:rPr lang="en-US" sz="2400" b="1" u="sng" dirty="0">
                <a:solidFill>
                  <a:srgbClr val="CC0066"/>
                </a:solidFill>
              </a:rPr>
              <a:t>Paragraphs</a:t>
            </a:r>
            <a:r>
              <a:rPr lang="en-US" sz="2400" b="1" dirty="0">
                <a:solidFill>
                  <a:srgbClr val="CC0066"/>
                </a:solidFill>
              </a:rPr>
              <a:t> </a:t>
            </a:r>
            <a:r>
              <a:rPr lang="en-US" sz="2400" dirty="0">
                <a:solidFill>
                  <a:srgbClr val="CC0066"/>
                </a:solidFill>
              </a:rPr>
              <a:t>or </a:t>
            </a:r>
            <a:r>
              <a:rPr lang="en-US" sz="2400" b="1" u="sng" dirty="0">
                <a:solidFill>
                  <a:srgbClr val="CC0066"/>
                </a:solidFill>
              </a:rPr>
              <a:t>Indentations</a:t>
            </a:r>
            <a:endParaRPr lang="en-US" sz="2400" u="sng" dirty="0">
              <a:solidFill>
                <a:srgbClr val="CC0066"/>
              </a:solidFill>
            </a:endParaRPr>
          </a:p>
          <a:p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Additionally, using the following words or phrases will result in an automatic 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on your essay, until they are corrected.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Using a naked quote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Using passive voice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NOT using correct MLA formatting= -11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927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Essays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According to </a:t>
            </a:r>
            <a:r>
              <a:rPr lang="en-US" b="1" dirty="0"/>
              <a:t>OWL Purdue</a:t>
            </a:r>
            <a:r>
              <a:rPr lang="en-US" dirty="0"/>
              <a:t>,</a:t>
            </a:r>
          </a:p>
          <a:p>
            <a:r>
              <a:rPr lang="en-US" sz="2400" b="1" dirty="0">
                <a:solidFill>
                  <a:srgbClr val="00B050"/>
                </a:solidFill>
                <a:hlinkClick r:id="rId2"/>
              </a:rPr>
              <a:t>Argumentative</a:t>
            </a:r>
            <a:r>
              <a:rPr lang="en-US" b="1" dirty="0">
                <a:solidFill>
                  <a:srgbClr val="00B050"/>
                </a:solidFill>
              </a:rPr>
              <a:t>: </a:t>
            </a:r>
            <a:r>
              <a:rPr lang="en-US" dirty="0"/>
              <a:t>genre of writing that requires an </a:t>
            </a:r>
            <a:r>
              <a:rPr lang="en-US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of a topic </a:t>
            </a:r>
            <a:r>
              <a:rPr lang="en-US" dirty="0"/>
              <a:t>(research/read/prior knowledge use); collect, generate, and </a:t>
            </a:r>
            <a:r>
              <a:rPr lang="en-US" dirty="0">
                <a:solidFill>
                  <a:srgbClr val="00B050"/>
                </a:solidFill>
              </a:rPr>
              <a:t>evaluation of evidence</a:t>
            </a:r>
            <a:r>
              <a:rPr lang="en-US" dirty="0"/>
              <a:t>; </a:t>
            </a:r>
            <a:r>
              <a:rPr lang="en-US" dirty="0">
                <a:solidFill>
                  <a:srgbClr val="00B050"/>
                </a:solidFill>
              </a:rPr>
              <a:t>establish a position </a:t>
            </a:r>
            <a:r>
              <a:rPr lang="en-US" dirty="0"/>
              <a:t>on the topic in a concise manner.</a:t>
            </a:r>
          </a:p>
          <a:p>
            <a:r>
              <a:rPr lang="en-US" sz="2400" b="1" dirty="0">
                <a:solidFill>
                  <a:srgbClr val="00B0F0"/>
                </a:solidFill>
                <a:hlinkClick r:id="rId3"/>
              </a:rPr>
              <a:t>Expository</a:t>
            </a:r>
            <a:r>
              <a:rPr lang="en-US" b="1" dirty="0">
                <a:solidFill>
                  <a:srgbClr val="00B0F0"/>
                </a:solidFill>
              </a:rPr>
              <a:t>: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genre of writing that requires the student to </a:t>
            </a:r>
            <a:r>
              <a:rPr lang="en-US" dirty="0">
                <a:solidFill>
                  <a:srgbClr val="00B0F0"/>
                </a:solidFill>
              </a:rPr>
              <a:t>investigate an idea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evaluate evidence</a:t>
            </a:r>
            <a:r>
              <a:rPr lang="en-US" dirty="0"/>
              <a:t>, </a:t>
            </a:r>
            <a:r>
              <a:rPr lang="en-US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expound on the idea</a:t>
            </a:r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dirty="0"/>
              <a:t> and set forth an </a:t>
            </a:r>
            <a:r>
              <a:rPr lang="en-US" dirty="0">
                <a:solidFill>
                  <a:srgbClr val="00B0F0"/>
                </a:solidFill>
              </a:rPr>
              <a:t>argument concerning that idea </a:t>
            </a:r>
            <a:r>
              <a:rPr lang="en-US" dirty="0"/>
              <a:t>in a clear and concise manner.</a:t>
            </a:r>
            <a:endParaRPr lang="en-US" b="1" dirty="0"/>
          </a:p>
          <a:p>
            <a:r>
              <a:rPr lang="en-US" sz="2400" b="1" dirty="0">
                <a:solidFill>
                  <a:srgbClr val="7030A0"/>
                </a:solidFill>
                <a:hlinkClick r:id="rId4"/>
              </a:rPr>
              <a:t>Narrative</a:t>
            </a:r>
            <a:r>
              <a:rPr lang="en-US" b="1" dirty="0">
                <a:solidFill>
                  <a:srgbClr val="7030A0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genre of writing that one might think of as </a:t>
            </a:r>
            <a:r>
              <a:rPr lang="en-US" dirty="0">
                <a:solidFill>
                  <a:srgbClr val="7030A0"/>
                </a:solidFill>
              </a:rPr>
              <a:t>telling a story</a:t>
            </a:r>
            <a:r>
              <a:rPr lang="en-US" dirty="0"/>
              <a:t>. These essays are often </a:t>
            </a:r>
            <a:r>
              <a:rPr lang="en-US" dirty="0">
                <a:solidFill>
                  <a:srgbClr val="7030A0"/>
                </a:solidFill>
              </a:rPr>
              <a:t>anecdotal,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experimental,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personal</a:t>
            </a:r>
            <a:r>
              <a:rPr lang="en-US" dirty="0"/>
              <a:t>—allowing students to express themselves in a creative, and quite often, moving way.</a:t>
            </a:r>
          </a:p>
          <a:p>
            <a:pPr lvl="1"/>
            <a:r>
              <a:rPr lang="en-US" b="1" dirty="0"/>
              <a:t>Story: </a:t>
            </a:r>
            <a:r>
              <a:rPr lang="en-US" dirty="0"/>
              <a:t>Must include an </a:t>
            </a:r>
            <a:r>
              <a:rPr lang="en-US" dirty="0">
                <a:solidFill>
                  <a:srgbClr val="7030A0"/>
                </a:solidFill>
              </a:rPr>
              <a:t>introduction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plot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characters,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setting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climax</a:t>
            </a:r>
            <a:r>
              <a:rPr lang="en-US" dirty="0"/>
              <a:t>, and </a:t>
            </a:r>
            <a:r>
              <a:rPr lang="en-US" dirty="0">
                <a:solidFill>
                  <a:srgbClr val="7030A0"/>
                </a:solidFill>
              </a:rPr>
              <a:t>conclusion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Essay:</a:t>
            </a:r>
            <a:r>
              <a:rPr lang="en-US" dirty="0"/>
              <a:t> Must have a </a:t>
            </a:r>
            <a:r>
              <a:rPr lang="en-US" dirty="0">
                <a:solidFill>
                  <a:srgbClr val="7030A0"/>
                </a:solidFill>
              </a:rPr>
              <a:t>purpose</a:t>
            </a:r>
            <a:r>
              <a:rPr lang="en-US" dirty="0"/>
              <a:t>, written in a </a:t>
            </a:r>
            <a:r>
              <a:rPr lang="en-US" dirty="0">
                <a:solidFill>
                  <a:srgbClr val="7030A0"/>
                </a:solidFill>
              </a:rPr>
              <a:t>clear point of view </a:t>
            </a:r>
            <a:r>
              <a:rPr lang="en-US" dirty="0"/>
              <a:t>using clear and concise language, and be </a:t>
            </a:r>
            <a:r>
              <a:rPr lang="en-US" dirty="0">
                <a:solidFill>
                  <a:srgbClr val="7030A0"/>
                </a:solidFill>
              </a:rPr>
              <a:t>organized</a:t>
            </a:r>
            <a:r>
              <a:rPr lang="en-US" dirty="0"/>
              <a:t>.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9844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Constructed Responses</a:t>
            </a:r>
            <a:r>
              <a:rPr lang="en-US" sz="2800" b="1" dirty="0"/>
              <a:t>: </a:t>
            </a:r>
          </a:p>
          <a:p>
            <a:pPr lvl="1"/>
            <a:r>
              <a:rPr lang="en-US" sz="2800" dirty="0"/>
              <a:t>These are </a:t>
            </a:r>
            <a:r>
              <a:rPr lang="en-US" sz="2800" dirty="0">
                <a:solidFill>
                  <a:srgbClr val="00B050"/>
                </a:solidFill>
              </a:rPr>
              <a:t>short answer </a:t>
            </a:r>
            <a:r>
              <a:rPr lang="en-US" sz="2800" dirty="0"/>
              <a:t>essays that only require </a:t>
            </a:r>
            <a:r>
              <a:rPr lang="en-US" sz="2800" b="1" dirty="0">
                <a:solidFill>
                  <a:srgbClr val="00B050"/>
                </a:solidFill>
              </a:rPr>
              <a:t>8-11 sentences</a:t>
            </a:r>
            <a:r>
              <a:rPr lang="en-US" sz="2800" dirty="0"/>
              <a:t>.</a:t>
            </a:r>
          </a:p>
          <a:p>
            <a:pPr lvl="1"/>
            <a:r>
              <a:rPr lang="en-US" sz="2800" dirty="0"/>
              <a:t>Your </a:t>
            </a:r>
            <a:r>
              <a:rPr lang="en-US" sz="2800" b="1" dirty="0">
                <a:solidFill>
                  <a:srgbClr val="00B050"/>
                </a:solidFill>
              </a:rPr>
              <a:t>thesis statement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/>
              <a:t>must be </a:t>
            </a:r>
            <a:r>
              <a:rPr lang="en-US" sz="2800" dirty="0">
                <a:solidFill>
                  <a:srgbClr val="00B050"/>
                </a:solidFill>
              </a:rPr>
              <a:t>the very FIRST sentence</a:t>
            </a:r>
            <a:r>
              <a:rPr lang="en-US" sz="2800" dirty="0"/>
              <a:t>.</a:t>
            </a:r>
            <a:endParaRPr lang="en-US" sz="2800" b="1" dirty="0"/>
          </a:p>
          <a:p>
            <a:r>
              <a:rPr lang="en-US" sz="2800" b="1" dirty="0">
                <a:solidFill>
                  <a:srgbClr val="00B0F0"/>
                </a:solidFill>
              </a:rPr>
              <a:t>Extended Responses</a:t>
            </a:r>
            <a:r>
              <a:rPr lang="en-US" sz="2800" b="1" dirty="0"/>
              <a:t>:</a:t>
            </a:r>
          </a:p>
          <a:p>
            <a:pPr lvl="1"/>
            <a:r>
              <a:rPr lang="en-US" sz="2800" dirty="0"/>
              <a:t>These are </a:t>
            </a:r>
            <a:r>
              <a:rPr lang="en-US" sz="2800" dirty="0">
                <a:solidFill>
                  <a:srgbClr val="00B0F0"/>
                </a:solidFill>
              </a:rPr>
              <a:t>longer answer </a:t>
            </a:r>
            <a:r>
              <a:rPr lang="en-US" sz="2800" dirty="0"/>
              <a:t>essays where the requirement will be:</a:t>
            </a:r>
          </a:p>
          <a:p>
            <a:pPr lvl="2"/>
            <a:r>
              <a:rPr lang="en-US" sz="2800" dirty="0">
                <a:solidFill>
                  <a:srgbClr val="00B0F0"/>
                </a:solidFill>
              </a:rPr>
              <a:t>Introduction</a:t>
            </a:r>
          </a:p>
          <a:p>
            <a:pPr lvl="2"/>
            <a:r>
              <a:rPr lang="en-US" sz="2800" dirty="0">
                <a:solidFill>
                  <a:srgbClr val="00B0F0"/>
                </a:solidFill>
              </a:rPr>
              <a:t>2 Body Paragraphs</a:t>
            </a:r>
          </a:p>
          <a:p>
            <a:pPr lvl="2"/>
            <a:r>
              <a:rPr lang="en-US" sz="2800" dirty="0">
                <a:solidFill>
                  <a:srgbClr val="00B0F0"/>
                </a:solidFill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121085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Argumentative Essays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04900" y="1600198"/>
          <a:ext cx="9980682" cy="4671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0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0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6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DON’T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61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Use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passionate language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Use “weak” qualifiers like “I</a:t>
                      </a:r>
                      <a:r>
                        <a:rPr lang="en-US" baseline="0"/>
                        <a:t> believe,” “I feel,” or “I think” – just get to the POINT!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6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Cite experts who agree with 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Claim to be an expert</a:t>
                      </a:r>
                      <a:r>
                        <a:rPr lang="en-US" baseline="0"/>
                        <a:t> if you are not one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61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Provide facts, evidence, statistics to support your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Use strictly</a:t>
                      </a:r>
                      <a:r>
                        <a:rPr lang="en-US" baseline="0"/>
                        <a:t> moral or religious claims as support for your argument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61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Provide reasons to support your claim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Assume the audience will agree</a:t>
                      </a:r>
                      <a:r>
                        <a:rPr lang="en-US" baseline="0" dirty="0"/>
                        <a:t> with you about any aspect of your argument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561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Address the opposing side’s argument and refute their claims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Attempt</a:t>
                      </a:r>
                      <a:r>
                        <a:rPr lang="en-US" baseline="0" dirty="0"/>
                        <a:t> to make others look bad (Jane Doe is ignorant!)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27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543465"/>
            <a:ext cx="9980682" cy="1096962"/>
          </a:xfrm>
        </p:spPr>
        <p:txBody>
          <a:bodyPr>
            <a:normAutofit fontScale="90000"/>
          </a:bodyPr>
          <a:lstStyle/>
          <a:p>
            <a:r>
              <a:rPr lang="en-US" dirty="0"/>
              <a:t>Argumentative Essays: Counter Argument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5141" y="1752600"/>
            <a:ext cx="4600441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How do you accomplish this?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Jot down reasons why you support the argument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Look at the reasons and try to argue with yourself: </a:t>
            </a:r>
            <a:r>
              <a:rPr lang="en-US" dirty="0">
                <a:solidFill>
                  <a:srgbClr val="00B050"/>
                </a:solidFill>
              </a:rPr>
              <a:t>why would someone disagree with these points?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Think carefully about your audience! </a:t>
            </a:r>
            <a:r>
              <a:rPr lang="en-US" dirty="0">
                <a:solidFill>
                  <a:srgbClr val="00B050"/>
                </a:solidFill>
              </a:rPr>
              <a:t>What parts of this issue will concern my </a:t>
            </a:r>
            <a:r>
              <a:rPr lang="en-US" b="1" dirty="0">
                <a:solidFill>
                  <a:srgbClr val="00B050"/>
                </a:solidFill>
              </a:rPr>
              <a:t>opposing</a:t>
            </a:r>
            <a:r>
              <a:rPr lang="en-US" dirty="0">
                <a:solidFill>
                  <a:srgbClr val="00B050"/>
                </a:solidFill>
              </a:rPr>
              <a:t> audience the most?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Find the necessary facts, evidence, quotes from experts, </a:t>
            </a:r>
            <a:r>
              <a:rPr lang="en-US" dirty="0" err="1"/>
              <a:t>etc</a:t>
            </a:r>
            <a:r>
              <a:rPr lang="en-US" dirty="0"/>
              <a:t> to refute the points you will make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57300" y="1752600"/>
            <a:ext cx="4600441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b="1" dirty="0"/>
              <a:t>Addressing the Opposition </a:t>
            </a:r>
            <a:r>
              <a:rPr lang="en-US" dirty="0"/>
              <a:t>you will…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Illustrate a well-rounded understanding of the topic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Demonstrate a lack of bias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Enhance the level of trust the reader/audience has for both you and your opinion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Give yourself the opportunity to refute any arguments the opposition may have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Strengthen your argument by diminishing the opposition</a:t>
            </a:r>
          </a:p>
        </p:txBody>
      </p:sp>
    </p:spTree>
    <p:extLst>
      <p:ext uri="{BB962C8B-B14F-4D97-AF65-F5344CB8AC3E}">
        <p14:creationId xmlns:p14="http://schemas.microsoft.com/office/powerpoint/2010/main" val="168720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Expository Essays: 3 of 7 Types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04900" y="1600200"/>
          <a:ext cx="99822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 of Essay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Comparison and Contrast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Indicating similarities between two or more things (comparison); indicating differences (contrast). Basic elements of the process: </a:t>
                      </a:r>
                      <a:r>
                        <a:rPr lang="en-US" baseline="0" dirty="0">
                          <a:solidFill>
                            <a:srgbClr val="7030A0"/>
                          </a:solidFill>
                        </a:rPr>
                        <a:t>(1) various objects being compared; (2) points of likeness or difference between the objects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 the placing</a:t>
                      </a:r>
                      <a:r>
                        <a:rPr lang="en-US" baseline="0" dirty="0"/>
                        <a:t> of the </a:t>
                      </a:r>
                      <a:r>
                        <a:rPr lang="en-US" baseline="0" dirty="0">
                          <a:solidFill>
                            <a:srgbClr val="7030A0"/>
                          </a:solidFill>
                        </a:rPr>
                        <a:t>word to be defined</a:t>
                      </a:r>
                      <a:r>
                        <a:rPr lang="en-US" baseline="0" dirty="0"/>
                        <a:t> in a general class and then </a:t>
                      </a:r>
                      <a:r>
                        <a:rPr lang="en-US" baseline="0" dirty="0">
                          <a:solidFill>
                            <a:srgbClr val="7030A0"/>
                          </a:solidFill>
                        </a:rPr>
                        <a:t>showing how it differs from other members</a:t>
                      </a:r>
                      <a:r>
                        <a:rPr lang="en-US" baseline="0" dirty="0"/>
                        <a:t> of the same class; it is </a:t>
                      </a:r>
                      <a:r>
                        <a:rPr lang="en-US" baseline="0" dirty="0">
                          <a:solidFill>
                            <a:srgbClr val="7030A0"/>
                          </a:solidFill>
                        </a:rPr>
                        <a:t>meaningful </a:t>
                      </a:r>
                      <a:r>
                        <a:rPr lang="en-US" baseline="0" dirty="0"/>
                        <a:t>and answers the question, </a:t>
                      </a:r>
                      <a:r>
                        <a:rPr lang="en-US" baseline="0" dirty="0">
                          <a:solidFill>
                            <a:srgbClr val="7030A0"/>
                          </a:solidFill>
                        </a:rPr>
                        <a:t>“What is _____________?” </a:t>
                      </a:r>
                      <a:r>
                        <a:rPr lang="en-US" baseline="0" dirty="0"/>
                        <a:t>fully.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Example/Illustration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of a </a:t>
                      </a:r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particular member </a:t>
                      </a:r>
                      <a:r>
                        <a:rPr lang="en-US" dirty="0"/>
                        <a:t>of a class to </a:t>
                      </a:r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explain or dramatize </a:t>
                      </a:r>
                      <a:r>
                        <a:rPr lang="en-US" dirty="0"/>
                        <a:t>a class, a type, a thing, a person, a method,</a:t>
                      </a:r>
                      <a:r>
                        <a:rPr lang="en-US" baseline="0" dirty="0"/>
                        <a:t> an idea, or a condition. The </a:t>
                      </a:r>
                      <a:r>
                        <a:rPr lang="en-US" baseline="0" dirty="0">
                          <a:solidFill>
                            <a:srgbClr val="7030A0"/>
                          </a:solidFill>
                        </a:rPr>
                        <a:t>use of illustrations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>
                          <a:solidFill>
                            <a:srgbClr val="7030A0"/>
                          </a:solidFill>
                        </a:rPr>
                        <a:t>examples,</a:t>
                      </a:r>
                      <a:r>
                        <a:rPr lang="en-US" baseline="0" dirty="0"/>
                        <a:t> and </a:t>
                      </a:r>
                      <a:r>
                        <a:rPr lang="en-US" baseline="0" dirty="0">
                          <a:solidFill>
                            <a:srgbClr val="7030A0"/>
                          </a:solidFill>
                        </a:rPr>
                        <a:t>specific instances (CEI) </a:t>
                      </a:r>
                      <a:r>
                        <a:rPr lang="en-US" baseline="0" dirty="0"/>
                        <a:t>enhances to the writing.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86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Narrative Essays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Narrative Essay</a:t>
            </a:r>
            <a:r>
              <a:rPr lang="en-US" dirty="0"/>
              <a:t>: </a:t>
            </a:r>
            <a:r>
              <a:rPr lang="en-US" dirty="0">
                <a:solidFill>
                  <a:srgbClr val="00B0F0"/>
                </a:solidFill>
              </a:rPr>
              <a:t>tell a story </a:t>
            </a:r>
            <a:r>
              <a:rPr lang="en-US" dirty="0"/>
              <a:t>in such a way that the </a:t>
            </a:r>
            <a:r>
              <a:rPr lang="en-US" dirty="0">
                <a:solidFill>
                  <a:srgbClr val="00B0F0"/>
                </a:solidFill>
              </a:rPr>
              <a:t>audience learns a lesson </a:t>
            </a:r>
            <a:r>
              <a:rPr lang="en-US" dirty="0"/>
              <a:t>or gains insight.</a:t>
            </a:r>
          </a:p>
          <a:p>
            <a:r>
              <a:rPr lang="en-US" b="1" dirty="0">
                <a:solidFill>
                  <a:srgbClr val="00B0F0"/>
                </a:solidFill>
              </a:rPr>
              <a:t>Descriptive Essay</a:t>
            </a:r>
            <a:r>
              <a:rPr lang="en-US" dirty="0"/>
              <a:t>: </a:t>
            </a:r>
            <a:r>
              <a:rPr lang="en-US" dirty="0">
                <a:solidFill>
                  <a:srgbClr val="00B0F0"/>
                </a:solidFill>
              </a:rPr>
              <a:t>describes a person, object, or event </a:t>
            </a:r>
            <a:r>
              <a:rPr lang="en-US" dirty="0"/>
              <a:t>so </a:t>
            </a:r>
            <a:r>
              <a:rPr lang="en-US" dirty="0">
                <a:solidFill>
                  <a:srgbClr val="00B0F0"/>
                </a:solidFill>
              </a:rPr>
              <a:t>vividly</a:t>
            </a:r>
            <a:r>
              <a:rPr lang="en-US" dirty="0"/>
              <a:t> that the readers feels like he/she could reach out and touch it.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520223"/>
              </p:ext>
            </p:extLst>
          </p:nvPr>
        </p:nvGraphicFramePr>
        <p:xfrm>
          <a:off x="1089095" y="3647403"/>
          <a:ext cx="9980680" cy="2448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6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6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6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6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16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 do you see?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 do you taste?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 do you smell?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 do you hear?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 do you touch or feel?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69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17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Narrative Essays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b="1" dirty="0">
                <a:solidFill>
                  <a:srgbClr val="00B0F0"/>
                </a:solidFill>
              </a:rPr>
              <a:t>concrete details/evidence </a:t>
            </a:r>
            <a:r>
              <a:rPr lang="en-US" dirty="0"/>
              <a:t>for Narratives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04897" y="2402840"/>
          <a:ext cx="9980684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0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0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Abstract Evidence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Concrete Evidence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 was a nice day.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sun was shining and a slight breeze blew across my face.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 liked writing poems, not essays.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liked writing short, rhythmic</a:t>
                      </a:r>
                      <a:r>
                        <a:rPr lang="en-US" baseline="0" dirty="0"/>
                        <a:t> poems and hated rambling on about my thoughts in those four-page essays.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Ms. Thorne was</a:t>
                      </a:r>
                      <a:r>
                        <a:rPr lang="en-US" baseline="0" dirty="0"/>
                        <a:t> a great teacher.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Ms. Thorne really knew how to help</a:t>
                      </a:r>
                      <a:r>
                        <a:rPr lang="en-US" baseline="0" dirty="0"/>
                        <a:t> us turn our thoughts into good stories and essays.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81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211</TotalTime>
  <Words>1742</Words>
  <Application>Microsoft Office PowerPoint</Application>
  <PresentationFormat>Widescreen</PresentationFormat>
  <Paragraphs>187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Algerian</vt:lpstr>
      <vt:lpstr>Arial</vt:lpstr>
      <vt:lpstr>Corbel</vt:lpstr>
      <vt:lpstr>Wingdings</vt:lpstr>
      <vt:lpstr>Basis</vt:lpstr>
      <vt:lpstr>Westlake writing  &amp; C.e.i</vt:lpstr>
      <vt:lpstr>Objective</vt:lpstr>
      <vt:lpstr>Types of Essays</vt:lpstr>
      <vt:lpstr>Types of Responses</vt:lpstr>
      <vt:lpstr>Argumentative Essays</vt:lpstr>
      <vt:lpstr>Argumentative Essays: Counter Argument </vt:lpstr>
      <vt:lpstr>Expository Essays: 3 of 7 Types</vt:lpstr>
      <vt:lpstr>Narrative Essays</vt:lpstr>
      <vt:lpstr>Narrative Essays</vt:lpstr>
      <vt:lpstr>Paragraph  Structure: C.E.I</vt:lpstr>
      <vt:lpstr>PowerPoint Presentation</vt:lpstr>
      <vt:lpstr>PowerPoint Presentation</vt:lpstr>
      <vt:lpstr>Introduction</vt:lpstr>
      <vt:lpstr>Introduction: HOOK</vt:lpstr>
      <vt:lpstr>Introduction: HOOK</vt:lpstr>
      <vt:lpstr>Introduction: BRIDGE</vt:lpstr>
      <vt:lpstr>Introduction: Thesis Statement</vt:lpstr>
      <vt:lpstr>ABSTRACT CONCEPT VS CONCRETE ELEMENT</vt:lpstr>
      <vt:lpstr>Introduction: Thesis Statement</vt:lpstr>
      <vt:lpstr>Body Paragraphs</vt:lpstr>
      <vt:lpstr>Conclusions</vt:lpstr>
      <vt:lpstr>Rubrics</vt:lpstr>
      <vt:lpstr>Cardinal Sins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Westlake writing  &amp; C.e.i</dc:title>
  <dc:creator>Thorne, Elizabeth C</dc:creator>
  <cp:lastModifiedBy>Thorne, Elizabeth C</cp:lastModifiedBy>
  <cp:revision>4</cp:revision>
  <dcterms:created xsi:type="dcterms:W3CDTF">2018-05-25T13:58:05Z</dcterms:created>
  <dcterms:modified xsi:type="dcterms:W3CDTF">2019-09-26T19:01:32Z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thornee@fultonschools.org</vt:lpwstr>
  </property>
  <property fmtid="{D5CDD505-2E9C-101B-9397-08002B2CF9AE}" pid="5" name="MSIP_Label_0ee3c538-ec52-435f-ae58-017644bd9513_SetDate">
    <vt:lpwstr>2019-09-26T19:01:24.0461967Z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