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4" r:id="rId4"/>
  </p:sldMasterIdLst>
  <p:notesMasterIdLst>
    <p:notesMasterId r:id="rId38"/>
  </p:notesMasterIdLst>
  <p:handoutMasterIdLst>
    <p:handoutMasterId r:id="rId39"/>
  </p:handoutMasterIdLst>
  <p:sldIdLst>
    <p:sldId id="256" r:id="rId5"/>
    <p:sldId id="258" r:id="rId6"/>
    <p:sldId id="259" r:id="rId7"/>
    <p:sldId id="270" r:id="rId8"/>
    <p:sldId id="271" r:id="rId9"/>
    <p:sldId id="292" r:id="rId10"/>
    <p:sldId id="278" r:id="rId11"/>
    <p:sldId id="277" r:id="rId12"/>
    <p:sldId id="260" r:id="rId13"/>
    <p:sldId id="269" r:id="rId14"/>
    <p:sldId id="272" r:id="rId15"/>
    <p:sldId id="279" r:id="rId16"/>
    <p:sldId id="262" r:id="rId17"/>
    <p:sldId id="273" r:id="rId18"/>
    <p:sldId id="261" r:id="rId19"/>
    <p:sldId id="265" r:id="rId20"/>
    <p:sldId id="293" r:id="rId21"/>
    <p:sldId id="294" r:id="rId22"/>
    <p:sldId id="263"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64" r:id="rId36"/>
    <p:sldId id="27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447"/>
    <a:srgbClr val="F97E75"/>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9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47B97-F030-426D-A9D1-6B39B13C23ED}" type="datetimeFigureOut">
              <a:rPr lang="en-US" smtClean="0"/>
              <a:t>10/23/2019</a:t>
            </a:fld>
            <a:endParaRPr lang="en-US" dirty="0"/>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51AA-B992-41E5-A909-E1A2443E23F4}" type="slidenum">
              <a:rPr lang="en-US" smtClean="0"/>
              <a:t>‹#›</a:t>
            </a:fld>
            <a:endParaRPr lang="en-US" dirty="0"/>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10/23/2019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dirty="0"/>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changed to reflect your school’s specific rules. </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dirty="0"/>
          </a:p>
        </p:txBody>
      </p:sp>
    </p:spTree>
    <p:extLst>
      <p:ext uri="{BB962C8B-B14F-4D97-AF65-F5344CB8AC3E}">
        <p14:creationId xmlns:p14="http://schemas.microsoft.com/office/powerpoint/2010/main" val="35190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verbiage to the language your school uses. </a:t>
            </a:r>
          </a:p>
        </p:txBody>
      </p:sp>
      <p:sp>
        <p:nvSpPr>
          <p:cNvPr id="4" name="Slide Number Placeholder 3"/>
          <p:cNvSpPr>
            <a:spLocks noGrp="1"/>
          </p:cNvSpPr>
          <p:nvPr>
            <p:ph type="sldNum" sz="quarter" idx="10"/>
          </p:nvPr>
        </p:nvSpPr>
        <p:spPr/>
        <p:txBody>
          <a:bodyPr/>
          <a:lstStyle/>
          <a:p>
            <a:fld id="{C051351B-2C5D-457B-ABE5-B64DBC7BD410}" type="slidenum">
              <a:rPr lang="en-US" smtClean="0"/>
              <a:t>9</a:t>
            </a:fld>
            <a:endParaRPr lang="en-US" dirty="0"/>
          </a:p>
        </p:txBody>
      </p:sp>
    </p:spTree>
    <p:extLst>
      <p:ext uri="{BB962C8B-B14F-4D97-AF65-F5344CB8AC3E}">
        <p14:creationId xmlns:p14="http://schemas.microsoft.com/office/powerpoint/2010/main" val="425304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123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94542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542C410-CA8E-4363-B2A5-C992C048EF26}" type="datetimeFigureOut">
              <a:rPr lang="en-US" smtClean="0"/>
              <a:t>10/23/2019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10135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367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542C410-CA8E-4363-B2A5-C992C048EF26}" type="datetimeFigureOut">
              <a:rPr lang="en-US" smtClean="0"/>
              <a:t>10/23/2019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9976060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566016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640652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6560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
        <p:nvSpPr>
          <p:cNvPr id="5" name="Title 4">
            <a:extLst>
              <a:ext uri="{FF2B5EF4-FFF2-40B4-BE49-F238E27FC236}">
                <a16:creationId xmlns:a16="http://schemas.microsoft.com/office/drawing/2014/main" id="{71808E7F-6862-4377-A59B-F2A5DB78C6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6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5235077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73679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542C410-CA8E-4363-B2A5-C992C048EF26}" type="datetimeFigureOut">
              <a:rPr lang="en-US" smtClean="0"/>
              <a:t>10/23/2019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347594454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formatting_quotations.html" TargetMode="External"/><Relationship Id="rId2" Type="http://schemas.openxmlformats.org/officeDocument/2006/relationships/hyperlink" Target="https://owl.purdue.edu/owl/research_and_citation/mla_style/mla_formatting_and_style_guide/mla_in_text_citations_the_basics.html"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owl.purdue.edu/owl/research_and_citation/mla_style/mla_formatting_and_style_guide/mla_works_cited_page_basic_format.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owl.english.purdue.edu/owl/resource/747/02/" TargetMode="External"/><Relationship Id="rId2" Type="http://schemas.openxmlformats.org/officeDocument/2006/relationships/hyperlink" Target="https://owl.english.purdue.edu/owl/resource/747/03/" TargetMode="Externa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fsd157c.org/Documents/TeacherFiles/WritingThemeStatements_9_29_2017_6_57_28_AM.pdf"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wl.purdue.edu/owl/research_and_citation/mla_style/mla_formatting_and_style_guide/mla_in_text_citations_the_basics.html" TargetMode="External"/><Relationship Id="rId2" Type="http://schemas.openxmlformats.org/officeDocument/2006/relationships/hyperlink" Target="https://owl.purdue.edu/owl/research_and_citation/mla_style/mla_overview_and_workshop.html"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riting.wisc.edu/wp-content/uploads/sites/535/2018/07/MLA_2017.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alpha val="8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A5B71-DC39-4406-826C-0BCF9B849436}"/>
              </a:ext>
            </a:extLst>
          </p:cNvPr>
          <p:cNvPicPr>
            <a:picLocks noChangeAspect="1"/>
          </p:cNvPicPr>
          <p:nvPr/>
        </p:nvPicPr>
        <p:blipFill>
          <a:blip r:embed="rId3"/>
          <a:stretch>
            <a:fillRect/>
          </a:stretch>
        </p:blipFill>
        <p:spPr>
          <a:xfrm>
            <a:off x="0" y="0"/>
            <a:ext cx="12192000" cy="6858000"/>
          </a:xfrm>
          <a:prstGeom prst="rect">
            <a:avLst/>
          </a:prstGeom>
        </p:spPr>
      </p:pic>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6" name="TextBox 5">
            <a:extLst>
              <a:ext uri="{FF2B5EF4-FFF2-40B4-BE49-F238E27FC236}">
                <a16:creationId xmlns:a16="http://schemas.microsoft.com/office/drawing/2014/main" id="{0FAC92D1-CFF5-4C18-989E-D4655DEF9D92}"/>
              </a:ext>
            </a:extLst>
          </p:cNvPr>
          <p:cNvSpPr txBox="1"/>
          <p:nvPr/>
        </p:nvSpPr>
        <p:spPr>
          <a:xfrm>
            <a:off x="675861" y="-278295"/>
            <a:ext cx="11420061" cy="2215991"/>
          </a:xfrm>
          <a:prstGeom prst="rect">
            <a:avLst/>
          </a:prstGeom>
          <a:noFill/>
        </p:spPr>
        <p:txBody>
          <a:bodyPr wrap="square" rtlCol="0">
            <a:spAutoFit/>
          </a:bodyPr>
          <a:lstStyle/>
          <a:p>
            <a:r>
              <a:rPr lang="en-US" sz="13800" dirty="0">
                <a:latin typeface="Brush Script MT" panose="03060802040406070304" pitchFamily="66" charset="0"/>
              </a:rPr>
              <a:t>Writer’s </a:t>
            </a:r>
            <a:r>
              <a:rPr lang="en-US" sz="13800" dirty="0">
                <a:solidFill>
                  <a:schemeClr val="bg1"/>
                </a:solidFill>
                <a:latin typeface="Brush Script MT" panose="03060802040406070304" pitchFamily="66" charset="0"/>
              </a:rPr>
              <a:t>Workshop</a:t>
            </a:r>
          </a:p>
        </p:txBody>
      </p:sp>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715D-D102-4D1E-8046-792596B640AF}"/>
              </a:ext>
            </a:extLst>
          </p:cNvPr>
          <p:cNvSpPr>
            <a:spLocks noGrp="1"/>
          </p:cNvSpPr>
          <p:nvPr>
            <p:ph type="title"/>
          </p:nvPr>
        </p:nvSpPr>
        <p:spPr>
          <a:xfrm>
            <a:off x="194553" y="284176"/>
            <a:ext cx="10792446" cy="1508760"/>
          </a:xfrm>
        </p:spPr>
        <p:txBody>
          <a:bodyPr>
            <a:normAutofit/>
          </a:bodyPr>
          <a:lstStyle/>
          <a:p>
            <a:r>
              <a:rPr lang="en-US" sz="8800" b="1" dirty="0">
                <a:solidFill>
                  <a:schemeClr val="accent1">
                    <a:lumMod val="60000"/>
                    <a:lumOff val="40000"/>
                  </a:schemeClr>
                </a:solidFill>
              </a:rPr>
              <a:t>Resources: </a:t>
            </a:r>
          </a:p>
        </p:txBody>
      </p:sp>
      <p:sp>
        <p:nvSpPr>
          <p:cNvPr id="3" name="TextBox 2">
            <a:extLst>
              <a:ext uri="{FF2B5EF4-FFF2-40B4-BE49-F238E27FC236}">
                <a16:creationId xmlns:a16="http://schemas.microsoft.com/office/drawing/2014/main" id="{D6105E9F-D503-4B26-90CC-80A373E293FE}"/>
              </a:ext>
            </a:extLst>
          </p:cNvPr>
          <p:cNvSpPr txBox="1"/>
          <p:nvPr/>
        </p:nvSpPr>
        <p:spPr>
          <a:xfrm>
            <a:off x="1202919" y="1792936"/>
            <a:ext cx="4892351" cy="4708981"/>
          </a:xfrm>
          <a:prstGeom prst="rect">
            <a:avLst/>
          </a:prstGeom>
          <a:noFill/>
        </p:spPr>
        <p:txBody>
          <a:bodyPr wrap="square" rtlCol="0">
            <a:spAutoFit/>
          </a:bodyPr>
          <a:lstStyle/>
          <a:p>
            <a:pPr marL="342900" indent="-342900">
              <a:buAutoNum type="arabicPeriod"/>
            </a:pPr>
            <a:r>
              <a:rPr lang="en-US" sz="2000" dirty="0"/>
              <a:t>Owl Purdue “The Basics”: </a:t>
            </a:r>
            <a:r>
              <a:rPr lang="en-US" sz="2000" dirty="0">
                <a:hlinkClick r:id="rId2"/>
              </a:rPr>
              <a:t>https://owl.purdue.edu/owl/research_and_citation/mla_style/mla_formatting_and_style_guide/mla_in_text_citations_the_basics.html</a:t>
            </a:r>
            <a:endParaRPr lang="en-US" sz="2000" dirty="0"/>
          </a:p>
          <a:p>
            <a:pPr marL="342900" indent="-342900">
              <a:buAutoNum type="arabicPeriod"/>
            </a:pPr>
            <a:r>
              <a:rPr lang="en-US" sz="2000" dirty="0"/>
              <a:t>Quotations: </a:t>
            </a:r>
            <a:r>
              <a:rPr lang="en-US" sz="2000" dirty="0">
                <a:hlinkClick r:id="rId3"/>
              </a:rPr>
              <a:t>https://owl.purdue.edu/owl/research_and_citation/mla_style/mla_formatting_and_style_guide/mla_formatting_quotations.html</a:t>
            </a:r>
            <a:endParaRPr lang="en-US" sz="2000" dirty="0"/>
          </a:p>
          <a:p>
            <a:pPr marL="342900" indent="-342900">
              <a:buAutoNum type="arabicPeriod"/>
            </a:pPr>
            <a:r>
              <a:rPr lang="en-US" sz="2000" dirty="0"/>
              <a:t>Works Cited Page: </a:t>
            </a:r>
            <a:r>
              <a:rPr lang="en-US" sz="2000" dirty="0">
                <a:hlinkClick r:id="rId4"/>
              </a:rPr>
              <a:t>https://owl.purdue.edu/owl/research_and_citation/mla_style/mla_formatting_and_style_guide/mla_works_cited_page_basic_format.html</a:t>
            </a:r>
            <a:endParaRPr lang="en-US" sz="2000" dirty="0"/>
          </a:p>
        </p:txBody>
      </p:sp>
      <p:pic>
        <p:nvPicPr>
          <p:cNvPr id="4" name="Picture 2" descr="Image result for resources">
            <a:extLst>
              <a:ext uri="{FF2B5EF4-FFF2-40B4-BE49-F238E27FC236}">
                <a16:creationId xmlns:a16="http://schemas.microsoft.com/office/drawing/2014/main" id="{DCEBADFE-0934-4500-B2AB-BCAC3E9BD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361" y="2435793"/>
            <a:ext cx="5137928" cy="34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0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F910-5F51-4EE4-B885-0558160B9BB1}"/>
              </a:ext>
            </a:extLst>
          </p:cNvPr>
          <p:cNvSpPr>
            <a:spLocks noGrp="1"/>
          </p:cNvSpPr>
          <p:nvPr>
            <p:ph type="title"/>
          </p:nvPr>
        </p:nvSpPr>
        <p:spPr>
          <a:xfrm>
            <a:off x="289249" y="284176"/>
            <a:ext cx="10697750" cy="1508760"/>
          </a:xfrm>
        </p:spPr>
        <p:txBody>
          <a:bodyPr>
            <a:normAutofit/>
          </a:bodyPr>
          <a:lstStyle/>
          <a:p>
            <a:r>
              <a:rPr lang="en-US" sz="8000" b="1" dirty="0">
                <a:solidFill>
                  <a:schemeClr val="accent1">
                    <a:lumMod val="60000"/>
                    <a:lumOff val="40000"/>
                  </a:schemeClr>
                </a:solidFill>
              </a:rPr>
              <a:t>The Basics: </a:t>
            </a:r>
          </a:p>
        </p:txBody>
      </p:sp>
      <p:sp>
        <p:nvSpPr>
          <p:cNvPr id="3" name="TextBox 2">
            <a:extLst>
              <a:ext uri="{FF2B5EF4-FFF2-40B4-BE49-F238E27FC236}">
                <a16:creationId xmlns:a16="http://schemas.microsoft.com/office/drawing/2014/main" id="{6A5442B1-B9E7-4344-A18D-9A3D822A983A}"/>
              </a:ext>
            </a:extLst>
          </p:cNvPr>
          <p:cNvSpPr txBox="1"/>
          <p:nvPr/>
        </p:nvSpPr>
        <p:spPr>
          <a:xfrm>
            <a:off x="289249" y="1726163"/>
            <a:ext cx="11775233" cy="4832092"/>
          </a:xfrm>
          <a:prstGeom prst="rect">
            <a:avLst/>
          </a:prstGeom>
          <a:noFill/>
        </p:spPr>
        <p:txBody>
          <a:bodyPr wrap="square" rtlCol="0">
            <a:spAutoFit/>
          </a:bodyPr>
          <a:lstStyle/>
          <a:p>
            <a:pPr marL="342900" indent="-342900">
              <a:buAutoNum type="arabicPeriod"/>
            </a:pPr>
            <a:r>
              <a:rPr lang="en-US" sz="2800" b="1" dirty="0">
                <a:solidFill>
                  <a:srgbClr val="0070C0"/>
                </a:solidFill>
              </a:rPr>
              <a:t>Each paragraph needs to have at least two quotations directly from the book.</a:t>
            </a:r>
          </a:p>
          <a:p>
            <a:pPr marL="800100" lvl="1" indent="-342900">
              <a:buAutoNum type="arabicPeriod"/>
            </a:pPr>
            <a:r>
              <a:rPr lang="en-US" sz="2800" dirty="0"/>
              <a:t>Be sure to use \ to indicate new lines in your quote.  </a:t>
            </a:r>
          </a:p>
          <a:p>
            <a:pPr marL="800100" lvl="1" indent="-342900">
              <a:buFontTx/>
              <a:buAutoNum type="arabicPeriod"/>
            </a:pPr>
            <a:r>
              <a:rPr lang="en-US" sz="2800" dirty="0"/>
              <a:t>Macbeth’s paranoia shows the impact of guilt on the human conscious, “Avaunt, and quit my sight! Let the earth</a:t>
            </a:r>
            <a:r>
              <a:rPr lang="en-US" sz="2800" b="1" dirty="0">
                <a:solidFill>
                  <a:srgbClr val="0070C0"/>
                </a:solidFill>
              </a:rPr>
              <a:t>\</a:t>
            </a:r>
            <a:r>
              <a:rPr lang="en-US" sz="2800" dirty="0"/>
              <a:t> hide thee” (3.4.92-94). </a:t>
            </a:r>
          </a:p>
          <a:p>
            <a:pPr marL="342900" indent="-342900">
              <a:buAutoNum type="arabicPeriod"/>
            </a:pPr>
            <a:r>
              <a:rPr lang="en-US" sz="2800" b="1" dirty="0">
                <a:solidFill>
                  <a:schemeClr val="accent3">
                    <a:lumMod val="50000"/>
                  </a:schemeClr>
                </a:solidFill>
              </a:rPr>
              <a:t>Each quote needs to be inside quotation marks. </a:t>
            </a:r>
          </a:p>
          <a:p>
            <a:pPr marL="800100" lvl="1" indent="-342900">
              <a:buAutoNum type="arabicPeriod"/>
            </a:pPr>
            <a:r>
              <a:rPr lang="en-US" sz="2800" dirty="0"/>
              <a:t>Macbeth’s paranoia shows the impact of guilt on the human conscious</a:t>
            </a:r>
            <a:r>
              <a:rPr lang="en-US" sz="2800" b="1" dirty="0">
                <a:solidFill>
                  <a:schemeClr val="accent3">
                    <a:lumMod val="50000"/>
                  </a:schemeClr>
                </a:solidFill>
              </a:rPr>
              <a:t>, “</a:t>
            </a:r>
            <a:r>
              <a:rPr lang="en-US" sz="2800" dirty="0"/>
              <a:t>Avaunt, and quit my sight! Let the earth\ hide thee</a:t>
            </a:r>
            <a:r>
              <a:rPr lang="en-US" sz="2800" b="1" dirty="0">
                <a:solidFill>
                  <a:schemeClr val="accent3">
                    <a:lumMod val="50000"/>
                  </a:schemeClr>
                </a:solidFill>
              </a:rPr>
              <a:t>”</a:t>
            </a:r>
            <a:r>
              <a:rPr lang="en-US" sz="2800" dirty="0"/>
              <a:t> (3.4.92-94)</a:t>
            </a:r>
            <a:r>
              <a:rPr lang="en-US" sz="2800" b="1" dirty="0">
                <a:solidFill>
                  <a:schemeClr val="accent3">
                    <a:lumMod val="50000"/>
                  </a:schemeClr>
                </a:solidFill>
              </a:rPr>
              <a:t>.</a:t>
            </a:r>
            <a:r>
              <a:rPr lang="en-US" sz="2800" dirty="0"/>
              <a:t> </a:t>
            </a:r>
          </a:p>
          <a:p>
            <a:pPr marL="342900" indent="-342900">
              <a:buAutoNum type="arabicPeriod"/>
            </a:pPr>
            <a:r>
              <a:rPr lang="en-US" sz="2800" b="1" dirty="0">
                <a:solidFill>
                  <a:schemeClr val="accent4"/>
                </a:solidFill>
              </a:rPr>
              <a:t>Each quote needs to be properly cited. </a:t>
            </a:r>
          </a:p>
          <a:p>
            <a:pPr marL="800100" lvl="1" indent="-342900">
              <a:buFontTx/>
              <a:buAutoNum type="arabicPeriod"/>
            </a:pPr>
            <a:r>
              <a:rPr lang="en-US" sz="2800" dirty="0"/>
              <a:t>Macbeth’s paranoia shows the impact of guilt on the human conscious, “Avaunt, and quit my sight! Let the earth\ hide thee” </a:t>
            </a:r>
            <a:r>
              <a:rPr lang="en-US" sz="2800" b="1" dirty="0">
                <a:solidFill>
                  <a:schemeClr val="accent4"/>
                </a:solidFill>
              </a:rPr>
              <a:t>(3.4.92-94). </a:t>
            </a:r>
          </a:p>
        </p:txBody>
      </p:sp>
    </p:spTree>
    <p:extLst>
      <p:ext uri="{BB962C8B-B14F-4D97-AF65-F5344CB8AC3E}">
        <p14:creationId xmlns:p14="http://schemas.microsoft.com/office/powerpoint/2010/main" val="274441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6E37-EBD6-44DF-904D-F7E6A6A15D15}"/>
              </a:ext>
            </a:extLst>
          </p:cNvPr>
          <p:cNvSpPr>
            <a:spLocks noGrp="1"/>
          </p:cNvSpPr>
          <p:nvPr>
            <p:ph type="title"/>
          </p:nvPr>
        </p:nvSpPr>
        <p:spPr/>
        <p:txBody>
          <a:bodyPr/>
          <a:lstStyle/>
          <a:p>
            <a:endParaRPr lang="en-US"/>
          </a:p>
        </p:txBody>
      </p:sp>
      <p:pic>
        <p:nvPicPr>
          <p:cNvPr id="8196" name="Picture 4" descr="Image result for how to quote shakespeare play in mla">
            <a:extLst>
              <a:ext uri="{FF2B5EF4-FFF2-40B4-BE49-F238E27FC236}">
                <a16:creationId xmlns:a16="http://schemas.microsoft.com/office/drawing/2014/main" id="{FFDDFCAB-7C84-40BC-988B-43A4C8913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47" y="0"/>
            <a:ext cx="104377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9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3145B8-E600-4D17-901C-FA86FB4AE651}"/>
              </a:ext>
            </a:extLst>
          </p:cNvPr>
          <p:cNvSpPr/>
          <p:nvPr/>
        </p:nvSpPr>
        <p:spPr>
          <a:xfrm>
            <a:off x="0" y="1843950"/>
            <a:ext cx="12192000" cy="3170099"/>
          </a:xfrm>
          <a:prstGeom prst="rect">
            <a:avLst/>
          </a:prstGeom>
          <a:solidFill>
            <a:schemeClr val="accent3">
              <a:lumMod val="60000"/>
              <a:lumOff val="40000"/>
            </a:schemeClr>
          </a:solidFill>
        </p:spPr>
        <p:txBody>
          <a:bodyPr wrap="square" lIns="91440" tIns="45720" rIns="91440" bIns="45720">
            <a:spAutoFit/>
          </a:bodyPr>
          <a:lstStyle/>
          <a:p>
            <a:pPr algn="ctr"/>
            <a:r>
              <a:rPr lang="en-US" sz="10000" b="0" cap="none" spc="0" dirty="0">
                <a:ln w="0"/>
                <a:solidFill>
                  <a:schemeClr val="bg2"/>
                </a:solidFill>
                <a:latin typeface="Franklin Gothic Medium" panose="020B0603020102020204" pitchFamily="34" charset="0"/>
                <a:cs typeface="Segoe UI" panose="020B0502040204020203" pitchFamily="34" charset="0"/>
              </a:rPr>
              <a:t>Station #3: </a:t>
            </a:r>
          </a:p>
          <a:p>
            <a:pPr algn="ctr"/>
            <a:r>
              <a:rPr lang="en-US" sz="10000" dirty="0">
                <a:ln w="0"/>
                <a:solidFill>
                  <a:schemeClr val="bg2"/>
                </a:solidFill>
                <a:latin typeface="Franklin Gothic Medium" panose="020B0603020102020204" pitchFamily="34" charset="0"/>
                <a:cs typeface="Segoe UI" panose="020B0502040204020203" pitchFamily="34" charset="0"/>
              </a:rPr>
              <a:t>Transitions</a:t>
            </a:r>
            <a:endParaRPr lang="en-US" sz="10000" b="0" cap="none" spc="0" dirty="0">
              <a:ln w="0"/>
              <a:solidFill>
                <a:schemeClr val="bg2"/>
              </a:solidFill>
              <a:latin typeface="Franklin Gothic Medium" panose="020B0603020102020204"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487E8867-E04F-45A1-BA34-0BE70ECA54BA}"/>
              </a:ext>
            </a:extLst>
          </p:cNvPr>
          <p:cNvSpPr>
            <a:spLocks noGrp="1"/>
          </p:cNvSpPr>
          <p:nvPr>
            <p:ph type="title"/>
          </p:nvPr>
        </p:nvSpPr>
        <p:spPr/>
        <p:txBody>
          <a:bodyPr/>
          <a:lstStyle/>
          <a:p>
            <a:r>
              <a:rPr lang="en-US" dirty="0"/>
              <a:t>Slide 6</a:t>
            </a:r>
          </a:p>
        </p:txBody>
      </p:sp>
      <p:sp>
        <p:nvSpPr>
          <p:cNvPr id="5" name="TextBox 4">
            <a:extLst>
              <a:ext uri="{FF2B5EF4-FFF2-40B4-BE49-F238E27FC236}">
                <a16:creationId xmlns:a16="http://schemas.microsoft.com/office/drawing/2014/main" id="{FD60C396-89FF-4390-9E50-6AAABC042DC5}"/>
              </a:ext>
            </a:extLst>
          </p:cNvPr>
          <p:cNvSpPr txBox="1"/>
          <p:nvPr/>
        </p:nvSpPr>
        <p:spPr>
          <a:xfrm>
            <a:off x="3013788" y="5318449"/>
            <a:ext cx="6755363" cy="923330"/>
          </a:xfrm>
          <a:prstGeom prst="rect">
            <a:avLst/>
          </a:prstGeom>
          <a:noFill/>
        </p:spPr>
        <p:txBody>
          <a:bodyPr wrap="square" rtlCol="0">
            <a:spAutoFit/>
          </a:bodyPr>
          <a:lstStyle/>
          <a:p>
            <a:r>
              <a:rPr lang="en-US" b="1" dirty="0"/>
              <a:t>GOAL: To read the paper and make suggestions on possible transitions that can be used to make your partner’s paper flow more smoothly. </a:t>
            </a:r>
          </a:p>
        </p:txBody>
      </p:sp>
    </p:spTree>
    <p:extLst>
      <p:ext uri="{BB962C8B-B14F-4D97-AF65-F5344CB8AC3E}">
        <p14:creationId xmlns:p14="http://schemas.microsoft.com/office/powerpoint/2010/main" val="246142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9220" name="Picture 4" descr="Image result for transitions for argumentative writing">
            <a:extLst>
              <a:ext uri="{FF2B5EF4-FFF2-40B4-BE49-F238E27FC236}">
                <a16:creationId xmlns:a16="http://schemas.microsoft.com/office/drawing/2014/main" id="{DF7DE077-2322-42C3-B9A9-7D1A026F2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20" y="0"/>
            <a:ext cx="9741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3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415320-365E-43B1-BC03-390FC5A8D917}"/>
              </a:ext>
            </a:extLst>
          </p:cNvPr>
          <p:cNvSpPr/>
          <p:nvPr/>
        </p:nvSpPr>
        <p:spPr>
          <a:xfrm>
            <a:off x="0" y="1843950"/>
            <a:ext cx="12192000" cy="3170099"/>
          </a:xfrm>
          <a:prstGeom prst="rect">
            <a:avLst/>
          </a:prstGeom>
          <a:solidFill>
            <a:schemeClr val="accent6">
              <a:lumMod val="75000"/>
            </a:schemeClr>
          </a:solidFill>
        </p:spPr>
        <p:txBody>
          <a:bodyPr wrap="square" lIns="91440" tIns="45720" rIns="91440" bIns="45720">
            <a:spAutoFit/>
          </a:bodyPr>
          <a:lstStyle/>
          <a:p>
            <a:pPr algn="ctr"/>
            <a:r>
              <a:rPr lang="en-US" sz="10000" dirty="0">
                <a:ln w="0"/>
                <a:solidFill>
                  <a:schemeClr val="accent1"/>
                </a:solidFill>
                <a:latin typeface="Franklin Gothic Medium" panose="020B0603020102020204" pitchFamily="34" charset="0"/>
                <a:cs typeface="Segoe UI" panose="020B0502040204020203" pitchFamily="34" charset="0"/>
              </a:rPr>
              <a:t>Station #4: </a:t>
            </a:r>
          </a:p>
          <a:p>
            <a:pPr algn="ctr"/>
            <a:r>
              <a:rPr lang="en-US" sz="10000" b="0" cap="none" spc="0" dirty="0">
                <a:ln w="0"/>
                <a:solidFill>
                  <a:schemeClr val="accent1"/>
                </a:solidFill>
                <a:latin typeface="Franklin Gothic Medium" panose="020B0603020102020204" pitchFamily="34" charset="0"/>
                <a:cs typeface="Segoe UI" panose="020B0502040204020203" pitchFamily="34" charset="0"/>
              </a:rPr>
              <a:t>Proofreading</a:t>
            </a:r>
          </a:p>
        </p:txBody>
      </p:sp>
      <p:sp>
        <p:nvSpPr>
          <p:cNvPr id="4" name="Title 3" hidden="1">
            <a:extLst>
              <a:ext uri="{FF2B5EF4-FFF2-40B4-BE49-F238E27FC236}">
                <a16:creationId xmlns:a16="http://schemas.microsoft.com/office/drawing/2014/main" id="{F79FAF45-13A0-4F4F-AB85-62EA000EC2BC}"/>
              </a:ext>
            </a:extLst>
          </p:cNvPr>
          <p:cNvSpPr>
            <a:spLocks noGrp="1"/>
          </p:cNvSpPr>
          <p:nvPr>
            <p:ph type="title"/>
          </p:nvPr>
        </p:nvSpPr>
        <p:spPr/>
        <p:txBody>
          <a:bodyPr/>
          <a:lstStyle/>
          <a:p>
            <a:r>
              <a:rPr lang="en-US" dirty="0"/>
              <a:t>Slide 7</a:t>
            </a:r>
          </a:p>
        </p:txBody>
      </p:sp>
      <p:sp>
        <p:nvSpPr>
          <p:cNvPr id="5" name="TextBox 4">
            <a:extLst>
              <a:ext uri="{FF2B5EF4-FFF2-40B4-BE49-F238E27FC236}">
                <a16:creationId xmlns:a16="http://schemas.microsoft.com/office/drawing/2014/main" id="{DF4B31B2-36E1-44A3-9581-2A0427169749}"/>
              </a:ext>
            </a:extLst>
          </p:cNvPr>
          <p:cNvSpPr txBox="1"/>
          <p:nvPr/>
        </p:nvSpPr>
        <p:spPr>
          <a:xfrm>
            <a:off x="3013788" y="5318449"/>
            <a:ext cx="6755363" cy="1200329"/>
          </a:xfrm>
          <a:prstGeom prst="rect">
            <a:avLst/>
          </a:prstGeom>
          <a:noFill/>
        </p:spPr>
        <p:txBody>
          <a:bodyPr wrap="square" rtlCol="0">
            <a:spAutoFit/>
          </a:bodyPr>
          <a:lstStyle/>
          <a:p>
            <a:r>
              <a:rPr lang="en-US" b="1" dirty="0">
                <a:solidFill>
                  <a:schemeClr val="tx1">
                    <a:lumMod val="65000"/>
                  </a:schemeClr>
                </a:solidFill>
              </a:rPr>
              <a:t>GOAL: To read AT LEAST two group member’s paper and to make any corrections using the rules on the following slide to guide your review of their paper. If you see any of the following rules being broken, make a physical note on your peer’s paper. </a:t>
            </a:r>
          </a:p>
        </p:txBody>
      </p:sp>
    </p:spTree>
    <p:extLst>
      <p:ext uri="{BB962C8B-B14F-4D97-AF65-F5344CB8AC3E}">
        <p14:creationId xmlns:p14="http://schemas.microsoft.com/office/powerpoint/2010/main" val="61460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74A1C-1070-4406-88B3-348838C814E2}"/>
              </a:ext>
            </a:extLst>
          </p:cNvPr>
          <p:cNvSpPr>
            <a:spLocks noGrp="1"/>
          </p:cNvSpPr>
          <p:nvPr>
            <p:ph type="title"/>
          </p:nvPr>
        </p:nvSpPr>
        <p:spPr>
          <a:xfrm>
            <a:off x="123825" y="284176"/>
            <a:ext cx="11934824" cy="1508760"/>
          </a:xfrm>
        </p:spPr>
        <p:txBody>
          <a:bodyPr>
            <a:normAutofit/>
          </a:bodyPr>
          <a:lstStyle/>
          <a:p>
            <a:r>
              <a:rPr lang="en-US" dirty="0">
                <a:solidFill>
                  <a:schemeClr val="accent6">
                    <a:lumMod val="75000"/>
                  </a:schemeClr>
                </a:solidFill>
              </a:rPr>
              <a:t>Ms. Thorne’s Rules of Writing: </a:t>
            </a:r>
            <a:br>
              <a:rPr lang="en-US" dirty="0"/>
            </a:br>
            <a:r>
              <a:rPr lang="en-US" sz="3100" dirty="0">
                <a:solidFill>
                  <a:schemeClr val="accent6">
                    <a:lumMod val="60000"/>
                    <a:lumOff val="40000"/>
                  </a:schemeClr>
                </a:solidFill>
              </a:rPr>
              <a:t>Failing to follow ALL of these rules will result in a 50% on your essay. </a:t>
            </a:r>
            <a:endParaRPr lang="en-US" dirty="0">
              <a:solidFill>
                <a:schemeClr val="accent6">
                  <a:lumMod val="60000"/>
                  <a:lumOff val="40000"/>
                </a:schemeClr>
              </a:solidFill>
            </a:endParaRPr>
          </a:p>
        </p:txBody>
      </p:sp>
      <p:sp>
        <p:nvSpPr>
          <p:cNvPr id="4" name="TextBox 3">
            <a:extLst>
              <a:ext uri="{FF2B5EF4-FFF2-40B4-BE49-F238E27FC236}">
                <a16:creationId xmlns:a16="http://schemas.microsoft.com/office/drawing/2014/main" id="{E8DFF805-247A-4B30-99C1-66E7F4FB8132}"/>
              </a:ext>
            </a:extLst>
          </p:cNvPr>
          <p:cNvSpPr txBox="1"/>
          <p:nvPr/>
        </p:nvSpPr>
        <p:spPr>
          <a:xfrm>
            <a:off x="123825" y="1943100"/>
            <a:ext cx="11934825" cy="5109091"/>
          </a:xfrm>
          <a:prstGeom prst="rect">
            <a:avLst/>
          </a:prstGeom>
          <a:noFill/>
        </p:spPr>
        <p:txBody>
          <a:bodyPr wrap="square" rtlCol="0">
            <a:spAutoFit/>
          </a:bodyPr>
          <a:lstStyle/>
          <a:p>
            <a:pPr marL="342900" indent="-342900">
              <a:buAutoNum type="arabicPeriod"/>
            </a:pPr>
            <a:r>
              <a:rPr lang="en-US" sz="2800" b="1" dirty="0"/>
              <a:t>You may not use first and second person pronouns</a:t>
            </a:r>
          </a:p>
          <a:p>
            <a:pPr marL="800100" lvl="1" indent="-342900">
              <a:buAutoNum type="arabicPeriod"/>
            </a:pPr>
            <a:r>
              <a:rPr lang="en-US" sz="2800" b="1" dirty="0">
                <a:solidFill>
                  <a:srgbClr val="FF0000"/>
                </a:solidFill>
              </a:rPr>
              <a:t>I feel</a:t>
            </a:r>
          </a:p>
          <a:p>
            <a:pPr marL="800100" lvl="1" indent="-342900">
              <a:buAutoNum type="arabicPeriod"/>
            </a:pPr>
            <a:r>
              <a:rPr lang="en-US" sz="2800" b="1" dirty="0">
                <a:solidFill>
                  <a:srgbClr val="FF0000"/>
                </a:solidFill>
              </a:rPr>
              <a:t>I think</a:t>
            </a:r>
          </a:p>
          <a:p>
            <a:pPr marL="800100" lvl="1" indent="-342900">
              <a:buAutoNum type="arabicPeriod"/>
            </a:pPr>
            <a:r>
              <a:rPr lang="en-US" sz="2800" b="1" dirty="0">
                <a:solidFill>
                  <a:srgbClr val="FF0000"/>
                </a:solidFill>
              </a:rPr>
              <a:t>I believe </a:t>
            </a:r>
          </a:p>
          <a:p>
            <a:pPr marL="800100" lvl="1" indent="-342900">
              <a:buAutoNum type="arabicPeriod"/>
            </a:pPr>
            <a:r>
              <a:rPr lang="en-US" sz="2800" b="1" dirty="0">
                <a:solidFill>
                  <a:srgbClr val="FF0000"/>
                </a:solidFill>
              </a:rPr>
              <a:t>I know </a:t>
            </a:r>
          </a:p>
          <a:p>
            <a:pPr marL="800100" lvl="1" indent="-342900">
              <a:buAutoNum type="arabicPeriod"/>
            </a:pPr>
            <a:r>
              <a:rPr lang="en-US" sz="2800" b="1" dirty="0">
                <a:solidFill>
                  <a:srgbClr val="FF0000"/>
                </a:solidFill>
              </a:rPr>
              <a:t>You </a:t>
            </a:r>
          </a:p>
          <a:p>
            <a:pPr marL="342900" indent="-342900">
              <a:buAutoNum type="arabicPeriod"/>
            </a:pPr>
            <a:r>
              <a:rPr lang="en-US" sz="2800" b="1" dirty="0"/>
              <a:t>You may not have any “naked quotes” </a:t>
            </a:r>
          </a:p>
          <a:p>
            <a:pPr marL="342900" indent="-342900">
              <a:buAutoNum type="arabicPeriod"/>
            </a:pPr>
            <a:r>
              <a:rPr lang="en-US" sz="2800" b="1" dirty="0"/>
              <a:t>You must have subject/verb agreement</a:t>
            </a:r>
          </a:p>
          <a:p>
            <a:pPr marL="342900" indent="-342900">
              <a:buAutoNum type="arabicPeriod"/>
            </a:pPr>
            <a:r>
              <a:rPr lang="en-US" sz="2800" b="1" dirty="0"/>
              <a:t>You may not use passive voice</a:t>
            </a:r>
          </a:p>
          <a:p>
            <a:pPr marL="342900" indent="-342900">
              <a:buAutoNum type="arabicPeriod"/>
            </a:pPr>
            <a:r>
              <a:rPr lang="en-US" sz="2800" b="1" dirty="0"/>
              <a:t>You must have your thoughts organized into paragraphs</a:t>
            </a:r>
          </a:p>
          <a:p>
            <a:pPr marL="342900" indent="-342900">
              <a:buAutoNum type="arabicPeriod"/>
            </a:pPr>
            <a:r>
              <a:rPr lang="en-US" sz="2800" b="1" dirty="0"/>
              <a:t>You must use MLA formatting  </a:t>
            </a:r>
          </a:p>
          <a:p>
            <a:pPr lvl="1"/>
            <a:endParaRPr lang="en-US" dirty="0"/>
          </a:p>
        </p:txBody>
      </p:sp>
      <p:pic>
        <p:nvPicPr>
          <p:cNvPr id="3074" name="Picture 2" descr="Image result for rules">
            <a:extLst>
              <a:ext uri="{FF2B5EF4-FFF2-40B4-BE49-F238E27FC236}">
                <a16:creationId xmlns:a16="http://schemas.microsoft.com/office/drawing/2014/main" id="{B2C14140-3538-4822-8A11-75FF3001A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07" r="8000"/>
          <a:stretch/>
        </p:blipFill>
        <p:spPr bwMode="auto">
          <a:xfrm rot="726208">
            <a:off x="6848333" y="3014147"/>
            <a:ext cx="4887282" cy="213418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no">
            <a:extLst>
              <a:ext uri="{FF2B5EF4-FFF2-40B4-BE49-F238E27FC236}">
                <a16:creationId xmlns:a16="http://schemas.microsoft.com/office/drawing/2014/main" id="{9FBB64D6-E4BF-4DB0-8BC9-E1E33E1A5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702" y="2780522"/>
            <a:ext cx="1296955" cy="12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7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052" name="Picture 4" descr="Image result for subject verb agreement">
            <a:extLst>
              <a:ext uri="{FF2B5EF4-FFF2-40B4-BE49-F238E27FC236}">
                <a16:creationId xmlns:a16="http://schemas.microsoft.com/office/drawing/2014/main" id="{DEF20885-363E-4076-A632-E35EC6E94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53" y="480546"/>
            <a:ext cx="11444093" cy="589690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074" name="Picture 2" descr="Image result for passive vs active voice">
            <a:extLst>
              <a:ext uri="{FF2B5EF4-FFF2-40B4-BE49-F238E27FC236}">
                <a16:creationId xmlns:a16="http://schemas.microsoft.com/office/drawing/2014/main" id="{0718A036-D7DC-4F1D-8E0F-3574B338E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592" y="4036979"/>
            <a:ext cx="6140251" cy="26945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assive vs active voice">
            <a:extLst>
              <a:ext uri="{FF2B5EF4-FFF2-40B4-BE49-F238E27FC236}">
                <a16:creationId xmlns:a16="http://schemas.microsoft.com/office/drawing/2014/main" id="{C9CED0CA-42A1-4FB0-BFE5-5D582793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340" y="126464"/>
            <a:ext cx="7342207" cy="38424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passive vs active voice">
            <a:extLst>
              <a:ext uri="{FF2B5EF4-FFF2-40B4-BE49-F238E27FC236}">
                <a16:creationId xmlns:a16="http://schemas.microsoft.com/office/drawing/2014/main" id="{8C098C52-1F07-4675-80F4-8872DDCFE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09099" y="1635659"/>
            <a:ext cx="6851197" cy="359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1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8E745-1B7E-444A-B176-57308AEFA132}"/>
              </a:ext>
            </a:extLst>
          </p:cNvPr>
          <p:cNvSpPr/>
          <p:nvPr/>
        </p:nvSpPr>
        <p:spPr>
          <a:xfrm>
            <a:off x="0" y="1536174"/>
            <a:ext cx="12192000" cy="3785652"/>
          </a:xfrm>
          <a:prstGeom prst="rect">
            <a:avLst/>
          </a:prstGeom>
          <a:solidFill>
            <a:schemeClr val="accent4">
              <a:lumMod val="75000"/>
            </a:schemeClr>
          </a:solidFill>
        </p:spPr>
        <p:txBody>
          <a:bodyPr wrap="square" lIns="91440" tIns="45720" rIns="91440" bIns="45720">
            <a:spAutoFit/>
          </a:bodyPr>
          <a:lstStyle/>
          <a:p>
            <a:pPr algn="ctr"/>
            <a:r>
              <a:rPr lang="en-US" sz="8000" dirty="0">
                <a:ln w="0"/>
                <a:solidFill>
                  <a:schemeClr val="bg2"/>
                </a:solidFill>
                <a:latin typeface="Franklin Gothic Medium" panose="020B0603020102020204" pitchFamily="34" charset="0"/>
                <a:cs typeface="Segoe UI" panose="020B0502040204020203" pitchFamily="34" charset="0"/>
              </a:rPr>
              <a:t>Station #5: </a:t>
            </a:r>
          </a:p>
          <a:p>
            <a:pPr algn="ctr"/>
            <a:r>
              <a:rPr lang="en-US" sz="8000" dirty="0">
                <a:ln w="0"/>
                <a:solidFill>
                  <a:schemeClr val="bg2"/>
                </a:solidFill>
                <a:latin typeface="Franklin Gothic Medium" panose="020B0603020102020204" pitchFamily="34" charset="0"/>
                <a:cs typeface="Segoe UI" panose="020B0502040204020203" pitchFamily="34" charset="0"/>
              </a:rPr>
              <a:t>C.E.I- </a:t>
            </a:r>
          </a:p>
          <a:p>
            <a:pPr algn="ctr"/>
            <a:r>
              <a:rPr lang="en-US" sz="8000" dirty="0">
                <a:ln w="0"/>
                <a:solidFill>
                  <a:schemeClr val="bg2"/>
                </a:solidFill>
                <a:latin typeface="Franklin Gothic Medium" panose="020B0603020102020204" pitchFamily="34" charset="0"/>
                <a:cs typeface="Segoe UI" panose="020B0502040204020203" pitchFamily="34" charset="0"/>
              </a:rPr>
              <a:t>Paragraph Structure</a:t>
            </a:r>
          </a:p>
        </p:txBody>
      </p:sp>
      <p:sp>
        <p:nvSpPr>
          <p:cNvPr id="4" name="TextBox 3">
            <a:extLst>
              <a:ext uri="{FF2B5EF4-FFF2-40B4-BE49-F238E27FC236}">
                <a16:creationId xmlns:a16="http://schemas.microsoft.com/office/drawing/2014/main" id="{F54C9D4F-9268-459B-BF69-FE9022E3259F}"/>
              </a:ext>
            </a:extLst>
          </p:cNvPr>
          <p:cNvSpPr txBox="1"/>
          <p:nvPr/>
        </p:nvSpPr>
        <p:spPr>
          <a:xfrm>
            <a:off x="2369976" y="5486400"/>
            <a:ext cx="8061648" cy="1200329"/>
          </a:xfrm>
          <a:prstGeom prst="rect">
            <a:avLst/>
          </a:prstGeom>
          <a:noFill/>
        </p:spPr>
        <p:txBody>
          <a:bodyPr wrap="square" rtlCol="0">
            <a:spAutoFit/>
          </a:bodyPr>
          <a:lstStyle/>
          <a:p>
            <a:r>
              <a:rPr lang="en-US" b="1" dirty="0">
                <a:solidFill>
                  <a:schemeClr val="bg1"/>
                </a:solidFill>
              </a:rPr>
              <a:t>GOAL: Ensure that EACH paragraph in your paper flows smoothly and follows C.E.I guidelines. You need to have a claim. You need to have at least two quotes in each paragraph. Each quote needs to be followed by a detailed and thorough analysis explaining HOW the evidence supports your argument. </a:t>
            </a:r>
          </a:p>
        </p:txBody>
      </p:sp>
    </p:spTree>
    <p:extLst>
      <p:ext uri="{BB962C8B-B14F-4D97-AF65-F5344CB8AC3E}">
        <p14:creationId xmlns:p14="http://schemas.microsoft.com/office/powerpoint/2010/main" val="6408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BC32"/>
        </a:solidFill>
        <a:effectLst/>
      </p:bgPr>
    </p:bg>
    <p:spTree>
      <p:nvGrpSpPr>
        <p:cNvPr id="1" name=""/>
        <p:cNvGrpSpPr/>
        <p:nvPr/>
      </p:nvGrpSpPr>
      <p:grpSpPr>
        <a:xfrm>
          <a:off x="0" y="0"/>
          <a:ext cx="0" cy="0"/>
          <a:chOff x="0" y="0"/>
          <a:chExt cx="0" cy="0"/>
        </a:xfrm>
      </p:grpSpPr>
      <p:pic>
        <p:nvPicPr>
          <p:cNvPr id="2050" name="Picture 2" descr="Image result for writing">
            <a:extLst>
              <a:ext uri="{FF2B5EF4-FFF2-40B4-BE49-F238E27FC236}">
                <a16:creationId xmlns:a16="http://schemas.microsoft.com/office/drawing/2014/main" id="{EBC52B72-8109-48FF-BCF7-13AF26B38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0B8D371-142E-421B-B270-1EFEC910E039}"/>
              </a:ext>
            </a:extLst>
          </p:cNvPr>
          <p:cNvSpPr/>
          <p:nvPr/>
        </p:nvSpPr>
        <p:spPr>
          <a:xfrm>
            <a:off x="1481322" y="1698676"/>
            <a:ext cx="9899650" cy="3785652"/>
          </a:xfrm>
          <a:prstGeom prst="rect">
            <a:avLst/>
          </a:prstGeom>
          <a:noFill/>
        </p:spPr>
        <p:txBody>
          <a:bodyPr wrap="square" lIns="91440" tIns="45720" rIns="91440" bIns="45720">
            <a:spAutoFit/>
          </a:bodyPr>
          <a:lstStyle/>
          <a:p>
            <a:r>
              <a:rPr lang="en-US" sz="8000" b="0" cap="none" spc="0" dirty="0">
                <a:ln w="0"/>
                <a:latin typeface="Franklin Gothic Medium" panose="020B0603020102020204" pitchFamily="34" charset="0"/>
                <a:cs typeface="Segoe UI" panose="020B0502040204020203" pitchFamily="34" charset="0"/>
              </a:rPr>
              <a:t>Table </a:t>
            </a:r>
          </a:p>
          <a:p>
            <a:r>
              <a:rPr lang="en-US" sz="8000" b="0" cap="none" spc="0" dirty="0">
                <a:ln w="0"/>
                <a:latin typeface="Franklin Gothic Medium" panose="020B0603020102020204" pitchFamily="34" charset="0"/>
                <a:cs typeface="Segoe UI" panose="020B0502040204020203" pitchFamily="34" charset="0"/>
              </a:rPr>
              <a:t>of </a:t>
            </a:r>
          </a:p>
          <a:p>
            <a:r>
              <a:rPr lang="en-US" sz="8000" b="0" cap="none" spc="0" dirty="0">
                <a:ln w="0"/>
                <a:latin typeface="Franklin Gothic Medium" panose="020B0603020102020204" pitchFamily="34" charset="0"/>
                <a:cs typeface="Segoe UI" panose="020B0502040204020203" pitchFamily="34" charset="0"/>
              </a:rPr>
              <a:t>Contents: </a:t>
            </a:r>
          </a:p>
        </p:txBody>
      </p:sp>
      <p:sp>
        <p:nvSpPr>
          <p:cNvPr id="2" name="Title 1" hidden="1">
            <a:extLst>
              <a:ext uri="{FF2B5EF4-FFF2-40B4-BE49-F238E27FC236}">
                <a16:creationId xmlns:a16="http://schemas.microsoft.com/office/drawing/2014/main" id="{AD9FAC9F-7FB8-4F61-A789-4491865AA0B1}"/>
              </a:ext>
            </a:extLst>
          </p:cNvPr>
          <p:cNvSpPr>
            <a:spLocks noGrp="1"/>
          </p:cNvSpPr>
          <p:nvPr>
            <p:ph type="title"/>
          </p:nvPr>
        </p:nvSpPr>
        <p:spPr/>
        <p:txBody>
          <a:bodyPr/>
          <a:lstStyle/>
          <a:p>
            <a:r>
              <a:rPr lang="en-US" dirty="0"/>
              <a:t>Slide 3</a:t>
            </a:r>
          </a:p>
        </p:txBody>
      </p:sp>
      <p:sp>
        <p:nvSpPr>
          <p:cNvPr id="4" name="TextBox 3">
            <a:extLst>
              <a:ext uri="{FF2B5EF4-FFF2-40B4-BE49-F238E27FC236}">
                <a16:creationId xmlns:a16="http://schemas.microsoft.com/office/drawing/2014/main" id="{7027DD54-ABCE-4DFC-A8C6-04D480D25485}"/>
              </a:ext>
            </a:extLst>
          </p:cNvPr>
          <p:cNvSpPr txBox="1"/>
          <p:nvPr/>
        </p:nvSpPr>
        <p:spPr>
          <a:xfrm rot="20553051">
            <a:off x="5932361" y="2821006"/>
            <a:ext cx="4958808" cy="2308324"/>
          </a:xfrm>
          <a:prstGeom prst="rect">
            <a:avLst/>
          </a:prstGeom>
          <a:noFill/>
        </p:spPr>
        <p:txBody>
          <a:bodyPr wrap="square" rtlCol="0">
            <a:spAutoFit/>
          </a:bodyPr>
          <a:lstStyle/>
          <a:p>
            <a:pPr marL="400050" indent="-400050">
              <a:buAutoNum type="romanUcPeriod"/>
            </a:pPr>
            <a:r>
              <a:rPr lang="en-US" sz="2400" b="1" dirty="0">
                <a:solidFill>
                  <a:schemeClr val="accent4"/>
                </a:solidFill>
              </a:rPr>
              <a:t>Station #1</a:t>
            </a:r>
            <a:r>
              <a:rPr lang="en-US" sz="2400" dirty="0">
                <a:solidFill>
                  <a:schemeClr val="bg1"/>
                </a:solidFill>
              </a:rPr>
              <a:t>:          MLA Formatting</a:t>
            </a:r>
          </a:p>
          <a:p>
            <a:pPr marL="400050" indent="-400050">
              <a:buAutoNum type="romanUcPeriod"/>
            </a:pPr>
            <a:r>
              <a:rPr lang="en-US" sz="2400" b="1" dirty="0">
                <a:solidFill>
                  <a:schemeClr val="accent3"/>
                </a:solidFill>
              </a:rPr>
              <a:t>Station #2</a:t>
            </a:r>
            <a:r>
              <a:rPr lang="en-US" sz="2400" dirty="0">
                <a:solidFill>
                  <a:schemeClr val="bg1"/>
                </a:solidFill>
              </a:rPr>
              <a:t>:          In-Text Citations</a:t>
            </a:r>
          </a:p>
          <a:p>
            <a:pPr marL="400050" indent="-400050">
              <a:buAutoNum type="romanUcPeriod"/>
            </a:pPr>
            <a:r>
              <a:rPr lang="en-US" sz="2400" b="1" dirty="0">
                <a:solidFill>
                  <a:schemeClr val="accent6">
                    <a:lumMod val="75000"/>
                  </a:schemeClr>
                </a:solidFill>
              </a:rPr>
              <a:t>Station #3</a:t>
            </a:r>
            <a:r>
              <a:rPr lang="en-US" sz="2400" dirty="0">
                <a:solidFill>
                  <a:schemeClr val="bg1"/>
                </a:solidFill>
              </a:rPr>
              <a:t>:           Transitions</a:t>
            </a:r>
          </a:p>
          <a:p>
            <a:pPr marL="400050" indent="-400050">
              <a:buAutoNum type="romanUcPeriod"/>
            </a:pPr>
            <a:r>
              <a:rPr lang="en-US" sz="2400" b="1" dirty="0">
                <a:solidFill>
                  <a:srgbClr val="FF0000"/>
                </a:solidFill>
              </a:rPr>
              <a:t>Station #4</a:t>
            </a:r>
            <a:r>
              <a:rPr lang="en-US" sz="2400" dirty="0">
                <a:solidFill>
                  <a:schemeClr val="bg1"/>
                </a:solidFill>
              </a:rPr>
              <a:t>:           Proofreading</a:t>
            </a:r>
          </a:p>
          <a:p>
            <a:pPr marL="400050" indent="-400050">
              <a:buAutoNum type="romanUcPeriod"/>
            </a:pPr>
            <a:r>
              <a:rPr lang="en-US" sz="2400" b="1" dirty="0">
                <a:solidFill>
                  <a:srgbClr val="7030A0"/>
                </a:solidFill>
              </a:rPr>
              <a:t>Station #5</a:t>
            </a:r>
            <a:r>
              <a:rPr lang="en-US" sz="2400" dirty="0">
                <a:solidFill>
                  <a:schemeClr val="bg1"/>
                </a:solidFill>
              </a:rPr>
              <a:t>:           C.E.I. </a:t>
            </a:r>
          </a:p>
          <a:p>
            <a:pPr marL="400050" indent="-400050">
              <a:buAutoNum type="romanUcPeriod"/>
            </a:pPr>
            <a:r>
              <a:rPr lang="en-US" sz="2400" b="1" dirty="0">
                <a:solidFill>
                  <a:srgbClr val="00B0F0"/>
                </a:solidFill>
              </a:rPr>
              <a:t>Station #6</a:t>
            </a:r>
            <a:r>
              <a:rPr lang="en-US" sz="2400" dirty="0">
                <a:solidFill>
                  <a:schemeClr val="bg1"/>
                </a:solidFill>
              </a:rPr>
              <a:t>:          Theme Statement </a:t>
            </a:r>
          </a:p>
        </p:txBody>
      </p:sp>
    </p:spTree>
    <p:extLst>
      <p:ext uri="{BB962C8B-B14F-4D97-AF65-F5344CB8AC3E}">
        <p14:creationId xmlns:p14="http://schemas.microsoft.com/office/powerpoint/2010/main" val="86784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0" name="Picture 2" descr="Image result for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95" y="2911152"/>
            <a:ext cx="4139330" cy="28551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495" y="1248884"/>
            <a:ext cx="4149306" cy="1791477"/>
          </a:xfrm>
        </p:spPr>
        <p:txBody>
          <a:bodyPr>
            <a:normAutofit/>
          </a:bodyPr>
          <a:lstStyle/>
          <a:p>
            <a:pPr algn="ctr"/>
            <a:r>
              <a:rPr lang="en-US" b="1" dirty="0">
                <a:latin typeface="Algerian" panose="04020705040A02060702" pitchFamily="82" charset="0"/>
                <a:cs typeface="Aharoni" panose="02010803020104030203" pitchFamily="2" charset="-79"/>
              </a:rPr>
              <a:t>Paragraph </a:t>
            </a:r>
            <a:br>
              <a:rPr lang="en-US" b="1" dirty="0">
                <a:latin typeface="Algerian" panose="04020705040A02060702" pitchFamily="82" charset="0"/>
                <a:cs typeface="Aharoni" panose="02010803020104030203" pitchFamily="2" charset="-79"/>
              </a:rPr>
            </a:br>
            <a:r>
              <a:rPr lang="en-US" b="1" dirty="0">
                <a:latin typeface="Algerian" panose="04020705040A02060702" pitchFamily="82" charset="0"/>
                <a:cs typeface="Aharoni" panose="02010803020104030203" pitchFamily="2" charset="-79"/>
              </a:rPr>
              <a:t>Structure:</a:t>
            </a:r>
            <a:br>
              <a:rPr lang="en-US" dirty="0"/>
            </a:br>
            <a:r>
              <a:rPr lang="en-US" i="1" dirty="0"/>
              <a:t>C.E.I</a:t>
            </a:r>
          </a:p>
        </p:txBody>
      </p:sp>
      <p:sp>
        <p:nvSpPr>
          <p:cNvPr id="4" name="Text Placeholder 3"/>
          <p:cNvSpPr>
            <a:spLocks noGrp="1"/>
          </p:cNvSpPr>
          <p:nvPr>
            <p:ph type="body" sz="half" idx="2"/>
          </p:nvPr>
        </p:nvSpPr>
        <p:spPr>
          <a:xfrm>
            <a:off x="4286800" y="298174"/>
            <a:ext cx="7905199" cy="6559826"/>
          </a:xfrm>
        </p:spPr>
        <p:txBody>
          <a:bodyPr>
            <a:noAutofit/>
          </a:bodyPr>
          <a:lstStyle/>
          <a:p>
            <a:r>
              <a:rPr lang="en-US" sz="2800" b="1" u="sng" dirty="0">
                <a:solidFill>
                  <a:srgbClr val="C00000"/>
                </a:solidFill>
              </a:rPr>
              <a:t>C</a:t>
            </a:r>
            <a:r>
              <a:rPr lang="en-US" sz="2800" b="1" u="sng" dirty="0">
                <a:solidFill>
                  <a:srgbClr val="FFC000"/>
                </a:solidFill>
              </a:rPr>
              <a:t>laim</a:t>
            </a:r>
            <a:r>
              <a:rPr lang="en-US" sz="2800" b="1" dirty="0">
                <a:solidFill>
                  <a:srgbClr val="0070C0"/>
                </a:solidFill>
              </a:rPr>
              <a:t>: </a:t>
            </a:r>
            <a:r>
              <a:rPr lang="en-US" sz="2800" dirty="0">
                <a:solidFill>
                  <a:srgbClr val="0070C0"/>
                </a:solidFill>
              </a:rPr>
              <a:t>What’s your point? What are you trying to prove?  </a:t>
            </a:r>
          </a:p>
          <a:p>
            <a:pPr marL="742950" lvl="1" indent="-285750">
              <a:buFont typeface="Arial" panose="020B0604020202020204" pitchFamily="34" charset="0"/>
              <a:buChar char="•"/>
            </a:pPr>
            <a:r>
              <a:rPr lang="en-US" sz="2800" dirty="0">
                <a:solidFill>
                  <a:schemeClr val="bg1"/>
                </a:solidFill>
              </a:rPr>
              <a:t>This is an </a:t>
            </a:r>
            <a:r>
              <a:rPr lang="en-US" sz="2800" b="1" dirty="0">
                <a:solidFill>
                  <a:srgbClr val="FFC000"/>
                </a:solidFill>
              </a:rPr>
              <a:t>assertion</a:t>
            </a:r>
            <a:r>
              <a:rPr lang="en-US" sz="2800" dirty="0"/>
              <a:t>.</a:t>
            </a:r>
          </a:p>
          <a:p>
            <a:pPr marL="742950" lvl="1" indent="-285750">
              <a:buFont typeface="Arial" panose="020B0604020202020204" pitchFamily="34" charset="0"/>
              <a:buChar char="•"/>
            </a:pPr>
            <a:r>
              <a:rPr lang="en-US" sz="2800" dirty="0">
                <a:solidFill>
                  <a:schemeClr val="bg1"/>
                </a:solidFill>
              </a:rPr>
              <a:t>You must</a:t>
            </a:r>
            <a:r>
              <a:rPr lang="en-US" sz="2800" dirty="0"/>
              <a:t> </a:t>
            </a:r>
            <a:r>
              <a:rPr lang="en-US" sz="2800" b="1" dirty="0">
                <a:solidFill>
                  <a:srgbClr val="FFC000"/>
                </a:solidFill>
              </a:rPr>
              <a:t>answer</a:t>
            </a:r>
            <a:r>
              <a:rPr lang="en-US" sz="2800" dirty="0">
                <a:solidFill>
                  <a:srgbClr val="FFC000"/>
                </a:solidFill>
              </a:rPr>
              <a:t> the prompt</a:t>
            </a:r>
            <a:r>
              <a:rPr lang="en-US" sz="2800" dirty="0"/>
              <a:t>.</a:t>
            </a:r>
          </a:p>
          <a:p>
            <a:pPr marL="742950" lvl="1" indent="-285750">
              <a:buFont typeface="Arial" panose="020B0604020202020204" pitchFamily="34" charset="0"/>
              <a:buChar char="•"/>
            </a:pPr>
            <a:r>
              <a:rPr lang="en-US" sz="2800" dirty="0">
                <a:solidFill>
                  <a:schemeClr val="bg1"/>
                </a:solidFill>
              </a:rPr>
              <a:t>Use </a:t>
            </a:r>
            <a:r>
              <a:rPr lang="en-US" sz="2800" b="1" dirty="0">
                <a:solidFill>
                  <a:schemeClr val="bg1"/>
                </a:solidFill>
              </a:rPr>
              <a:t>adjectives </a:t>
            </a:r>
            <a:r>
              <a:rPr lang="en-US" sz="2800" dirty="0">
                <a:solidFill>
                  <a:schemeClr val="bg1"/>
                </a:solidFill>
              </a:rPr>
              <a:t>to show comprehension.</a:t>
            </a:r>
          </a:p>
          <a:p>
            <a:pPr marL="1200150" lvl="2" indent="-285750">
              <a:buFont typeface="Arial" panose="020B0604020202020204" pitchFamily="34" charset="0"/>
              <a:buChar char="•"/>
            </a:pPr>
            <a:r>
              <a:rPr lang="en-US" sz="2800" b="1" dirty="0">
                <a:solidFill>
                  <a:schemeClr val="bg1"/>
                </a:solidFill>
              </a:rPr>
              <a:t>Sample Prompt</a:t>
            </a:r>
            <a:r>
              <a:rPr lang="en-US" sz="2800" dirty="0">
                <a:solidFill>
                  <a:schemeClr val="bg1"/>
                </a:solidFill>
              </a:rPr>
              <a:t>: </a:t>
            </a:r>
            <a:r>
              <a:rPr lang="en-US" sz="2800" i="1" dirty="0">
                <a:solidFill>
                  <a:schemeClr val="bg1"/>
                </a:solidFill>
              </a:rPr>
              <a:t>Discuss the conditions of indentured servitude and the degree to which servants were treated fairly. </a:t>
            </a:r>
          </a:p>
          <a:p>
            <a:pPr marL="1200150" lvl="2" indent="-285750">
              <a:buFont typeface="Arial" panose="020B0604020202020204" pitchFamily="34" charset="0"/>
              <a:buChar char="•"/>
            </a:pPr>
            <a:r>
              <a:rPr lang="en-US" sz="2800" b="1" dirty="0">
                <a:solidFill>
                  <a:schemeClr val="bg1"/>
                </a:solidFill>
              </a:rPr>
              <a:t>Sample Claim:</a:t>
            </a:r>
            <a:r>
              <a:rPr lang="en-US" sz="2800" dirty="0">
                <a:solidFill>
                  <a:schemeClr val="bg1"/>
                </a:solidFill>
              </a:rPr>
              <a:t> Indentured servitude in the 17</a:t>
            </a:r>
            <a:r>
              <a:rPr lang="en-US" sz="2800" baseline="30000" dirty="0">
                <a:solidFill>
                  <a:schemeClr val="bg1"/>
                </a:solidFill>
              </a:rPr>
              <a:t>th</a:t>
            </a:r>
            <a:r>
              <a:rPr lang="en-US" sz="2800" dirty="0">
                <a:solidFill>
                  <a:schemeClr val="bg1"/>
                </a:solidFill>
              </a:rPr>
              <a:t> century colonial America established clear and </a:t>
            </a:r>
            <a:r>
              <a:rPr lang="en-US" sz="2800" b="1" dirty="0">
                <a:solidFill>
                  <a:schemeClr val="bg1"/>
                </a:solidFill>
              </a:rPr>
              <a:t>fair</a:t>
            </a:r>
            <a:r>
              <a:rPr lang="en-US" sz="2800" dirty="0">
                <a:solidFill>
                  <a:schemeClr val="bg1"/>
                </a:solidFill>
              </a:rPr>
              <a:t> conditions for both servant and master.</a:t>
            </a:r>
          </a:p>
          <a:p>
            <a:pPr marL="742950" lvl="1" indent="-285750">
              <a:buFont typeface="Arial" panose="020B0604020202020204" pitchFamily="34" charset="0"/>
              <a:buChar char="•"/>
            </a:pPr>
            <a:r>
              <a:rPr lang="en-US" sz="2800" dirty="0">
                <a:solidFill>
                  <a:schemeClr val="bg1"/>
                </a:solidFill>
              </a:rPr>
              <a:t>This should be </a:t>
            </a:r>
            <a:r>
              <a:rPr lang="en-US" sz="2800" b="1" dirty="0">
                <a:solidFill>
                  <a:srgbClr val="FFC000"/>
                </a:solidFill>
              </a:rPr>
              <a:t>one sentence </a:t>
            </a:r>
            <a:r>
              <a:rPr lang="en-US" sz="2800" dirty="0">
                <a:solidFill>
                  <a:schemeClr val="bg1"/>
                </a:solidFill>
              </a:rPr>
              <a:t>long.</a:t>
            </a:r>
          </a:p>
          <a:p>
            <a:pPr marL="742950" lvl="1" indent="-285750">
              <a:buFont typeface="Arial" panose="020B0604020202020204" pitchFamily="34" charset="0"/>
              <a:buChar char="•"/>
            </a:pPr>
            <a:r>
              <a:rPr lang="en-US" sz="2800" dirty="0">
                <a:solidFill>
                  <a:schemeClr val="bg1"/>
                </a:solidFill>
              </a:rPr>
              <a:t>This includes the answer in the </a:t>
            </a:r>
            <a:r>
              <a:rPr lang="en-US" sz="2800" dirty="0">
                <a:solidFill>
                  <a:srgbClr val="FFC000"/>
                </a:solidFill>
              </a:rPr>
              <a:t>form of a </a:t>
            </a:r>
            <a:r>
              <a:rPr lang="en-US" sz="2800" b="1" dirty="0">
                <a:solidFill>
                  <a:srgbClr val="FFC000"/>
                </a:solidFill>
              </a:rPr>
              <a:t>topic sentence</a:t>
            </a:r>
            <a:r>
              <a:rPr lang="en-US" sz="2800" dirty="0"/>
              <a:t>. </a:t>
            </a:r>
          </a:p>
        </p:txBody>
      </p:sp>
    </p:spTree>
    <p:extLst>
      <p:ext uri="{BB962C8B-B14F-4D97-AF65-F5344CB8AC3E}">
        <p14:creationId xmlns:p14="http://schemas.microsoft.com/office/powerpoint/2010/main" val="81917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7715" y="830424"/>
            <a:ext cx="8030287" cy="6195527"/>
          </a:xfrm>
        </p:spPr>
        <p:txBody>
          <a:bodyPr>
            <a:normAutofit/>
          </a:bodyPr>
          <a:lstStyle/>
          <a:p>
            <a:r>
              <a:rPr lang="en-US" sz="3200" b="1" dirty="0">
                <a:solidFill>
                  <a:srgbClr val="C00000"/>
                </a:solidFill>
              </a:rPr>
              <a:t>E</a:t>
            </a:r>
            <a:r>
              <a:rPr lang="en-US" sz="3200" b="1" dirty="0">
                <a:solidFill>
                  <a:srgbClr val="00B050"/>
                </a:solidFill>
              </a:rPr>
              <a:t>vidence</a:t>
            </a:r>
            <a:r>
              <a:rPr lang="en-US" sz="3200" b="1" dirty="0">
                <a:solidFill>
                  <a:srgbClr val="0070C0"/>
                </a:solidFill>
              </a:rPr>
              <a:t>: </a:t>
            </a:r>
            <a:r>
              <a:rPr lang="en-US" sz="3200" dirty="0">
                <a:solidFill>
                  <a:srgbClr val="0070C0"/>
                </a:solidFill>
              </a:rPr>
              <a:t>What is your proof? Where is it from?</a:t>
            </a:r>
          </a:p>
          <a:p>
            <a:pPr marL="742950" lvl="1" indent="-285750">
              <a:buFont typeface="Arial" panose="020B0604020202020204" pitchFamily="34" charset="0"/>
              <a:buChar char="•"/>
            </a:pPr>
            <a:r>
              <a:rPr lang="en-US" sz="2400" dirty="0">
                <a:solidFill>
                  <a:schemeClr val="bg1"/>
                </a:solidFill>
              </a:rPr>
              <a:t>This is a </a:t>
            </a:r>
            <a:r>
              <a:rPr lang="en-US" sz="2400" b="1" dirty="0">
                <a:solidFill>
                  <a:srgbClr val="00B050"/>
                </a:solidFill>
              </a:rPr>
              <a:t>fact</a:t>
            </a:r>
            <a:r>
              <a:rPr lang="en-US" sz="2400" dirty="0"/>
              <a:t> </a:t>
            </a:r>
            <a:r>
              <a:rPr lang="en-US" sz="2400" dirty="0">
                <a:solidFill>
                  <a:schemeClr val="bg1"/>
                </a:solidFill>
              </a:rPr>
              <a:t>or</a:t>
            </a:r>
            <a:r>
              <a:rPr lang="en-US" sz="2400" dirty="0"/>
              <a:t> </a:t>
            </a:r>
            <a:r>
              <a:rPr lang="en-US" sz="2400" b="1" dirty="0">
                <a:solidFill>
                  <a:srgbClr val="00B050"/>
                </a:solidFill>
              </a:rPr>
              <a:t>proof</a:t>
            </a:r>
            <a:r>
              <a:rPr lang="en-US" sz="2400" dirty="0"/>
              <a:t> </a:t>
            </a:r>
            <a:r>
              <a:rPr lang="en-US" sz="2400" dirty="0">
                <a:solidFill>
                  <a:schemeClr val="bg1"/>
                </a:solidFill>
              </a:rPr>
              <a:t>from a </a:t>
            </a:r>
            <a:r>
              <a:rPr lang="en-US" sz="2400" dirty="0">
                <a:solidFill>
                  <a:srgbClr val="00B050"/>
                </a:solidFill>
              </a:rPr>
              <a:t>credible source </a:t>
            </a:r>
            <a:r>
              <a:rPr lang="en-US" sz="2400" dirty="0">
                <a:solidFill>
                  <a:schemeClr val="bg1"/>
                </a:solidFill>
              </a:rPr>
              <a:t>(a quote).</a:t>
            </a:r>
          </a:p>
          <a:p>
            <a:pPr marL="742950" lvl="1" indent="-285750">
              <a:buFont typeface="Arial" panose="020B0604020202020204" pitchFamily="34" charset="0"/>
              <a:buChar char="•"/>
            </a:pPr>
            <a:r>
              <a:rPr lang="en-US" sz="2400" dirty="0">
                <a:solidFill>
                  <a:schemeClr val="bg1"/>
                </a:solidFill>
              </a:rPr>
              <a:t>This</a:t>
            </a:r>
            <a:r>
              <a:rPr lang="en-US" sz="2400" dirty="0"/>
              <a:t> </a:t>
            </a:r>
            <a:r>
              <a:rPr lang="en-US" sz="2400" dirty="0">
                <a:solidFill>
                  <a:srgbClr val="00B050"/>
                </a:solidFill>
              </a:rPr>
              <a:t>MUST include </a:t>
            </a:r>
            <a:r>
              <a:rPr lang="en-US" sz="2400" b="1" dirty="0">
                <a:solidFill>
                  <a:srgbClr val="00B050"/>
                </a:solidFill>
                <a:hlinkClick r:id="rId2"/>
              </a:rPr>
              <a:t>quotations </a:t>
            </a:r>
            <a:r>
              <a:rPr lang="en-US" sz="2400" dirty="0">
                <a:solidFill>
                  <a:schemeClr val="bg1"/>
                </a:solidFill>
              </a:rPr>
              <a:t>from a credible text that </a:t>
            </a:r>
            <a:r>
              <a:rPr lang="en-US" sz="2400" b="1" dirty="0">
                <a:solidFill>
                  <a:srgbClr val="00B050"/>
                </a:solidFill>
              </a:rPr>
              <a:t>prove your </a:t>
            </a:r>
            <a:r>
              <a:rPr lang="en-US" sz="2400" b="1" dirty="0">
                <a:solidFill>
                  <a:srgbClr val="FF0000"/>
                </a:solidFill>
              </a:rPr>
              <a:t>CLAIM</a:t>
            </a:r>
            <a:r>
              <a:rPr lang="en-US" sz="2400" dirty="0"/>
              <a:t>.</a:t>
            </a:r>
          </a:p>
          <a:p>
            <a:pPr marL="1200150" lvl="2" indent="-285750">
              <a:buFont typeface="Arial" panose="020B0604020202020204" pitchFamily="34" charset="0"/>
              <a:buChar char="•"/>
            </a:pPr>
            <a:r>
              <a:rPr lang="en-US" sz="1800" dirty="0">
                <a:solidFill>
                  <a:schemeClr val="bg1"/>
                </a:solidFill>
              </a:rPr>
              <a:t>Quotations include </a:t>
            </a:r>
            <a:r>
              <a:rPr lang="en-US" sz="1800" dirty="0">
                <a:solidFill>
                  <a:srgbClr val="00B050"/>
                </a:solidFill>
              </a:rPr>
              <a:t>ANY piece of writing that is not YOUR OWN</a:t>
            </a:r>
            <a:r>
              <a:rPr lang="en-US" sz="1800" dirty="0">
                <a:solidFill>
                  <a:schemeClr val="bg1"/>
                </a:solidFill>
              </a:rPr>
              <a:t>. If it’s not in your words OR if it’s not your own personal thought, </a:t>
            </a:r>
            <a:r>
              <a:rPr lang="en-US" sz="1800" dirty="0">
                <a:solidFill>
                  <a:srgbClr val="00B050"/>
                </a:solidFill>
              </a:rPr>
              <a:t>place “</a:t>
            </a:r>
            <a:r>
              <a:rPr lang="en-US" sz="1800" b="1" dirty="0">
                <a:solidFill>
                  <a:srgbClr val="00B050"/>
                </a:solidFill>
              </a:rPr>
              <a:t>quotations</a:t>
            </a:r>
            <a:r>
              <a:rPr lang="en-US" sz="1800" dirty="0">
                <a:solidFill>
                  <a:srgbClr val="00B050"/>
                </a:solidFill>
              </a:rPr>
              <a:t>” around it</a:t>
            </a:r>
            <a:r>
              <a:rPr lang="en-US" sz="1800" dirty="0"/>
              <a:t>.</a:t>
            </a:r>
          </a:p>
          <a:p>
            <a:pPr marL="1200150" lvl="2" indent="-285750">
              <a:buFont typeface="Arial" panose="020B0604020202020204" pitchFamily="34" charset="0"/>
              <a:buChar char="•"/>
            </a:pPr>
            <a:r>
              <a:rPr lang="en-US" sz="1800" dirty="0">
                <a:solidFill>
                  <a:schemeClr val="bg1"/>
                </a:solidFill>
              </a:rPr>
              <a:t>Quotations MAY NOT always include characters speaking in </a:t>
            </a:r>
            <a:r>
              <a:rPr lang="en-US" sz="1800" b="1" dirty="0">
                <a:solidFill>
                  <a:schemeClr val="bg1"/>
                </a:solidFill>
              </a:rPr>
              <a:t>dialogue.</a:t>
            </a:r>
            <a:endParaRPr lang="en-US" sz="1800" dirty="0">
              <a:solidFill>
                <a:schemeClr val="bg1"/>
              </a:solidFill>
            </a:endParaRPr>
          </a:p>
          <a:p>
            <a:pPr marL="742950" lvl="1" indent="-285750">
              <a:buFont typeface="Arial" panose="020B0604020202020204" pitchFamily="34" charset="0"/>
              <a:buChar char="•"/>
            </a:pPr>
            <a:r>
              <a:rPr lang="en-US" sz="2400" dirty="0">
                <a:solidFill>
                  <a:schemeClr val="bg1"/>
                </a:solidFill>
              </a:rPr>
              <a:t>This</a:t>
            </a:r>
            <a:r>
              <a:rPr lang="en-US" sz="2400" dirty="0"/>
              <a:t> </a:t>
            </a:r>
            <a:r>
              <a:rPr lang="en-US" sz="2400" dirty="0">
                <a:solidFill>
                  <a:srgbClr val="00B050"/>
                </a:solidFill>
              </a:rPr>
              <a:t>MUST include </a:t>
            </a:r>
            <a:r>
              <a:rPr lang="en-US" sz="2400" b="1" dirty="0">
                <a:solidFill>
                  <a:srgbClr val="00B050"/>
                </a:solidFill>
                <a:hlinkClick r:id="rId3"/>
              </a:rPr>
              <a:t>in-text citations</a:t>
            </a:r>
            <a:r>
              <a:rPr lang="en-US" sz="2400" b="1" dirty="0"/>
              <a:t>.</a:t>
            </a:r>
          </a:p>
          <a:p>
            <a:pPr marL="1200150" lvl="2" indent="-285750">
              <a:buFont typeface="Arial" panose="020B0604020202020204" pitchFamily="34" charset="0"/>
              <a:buChar char="•"/>
            </a:pPr>
            <a:r>
              <a:rPr lang="en-US" sz="1800" dirty="0">
                <a:solidFill>
                  <a:schemeClr val="bg1"/>
                </a:solidFill>
              </a:rPr>
              <a:t>Citations should come </a:t>
            </a:r>
            <a:r>
              <a:rPr lang="en-US" sz="1800" dirty="0">
                <a:solidFill>
                  <a:srgbClr val="00B050"/>
                </a:solidFill>
              </a:rPr>
              <a:t>after your quotations </a:t>
            </a:r>
            <a:r>
              <a:rPr lang="en-US" sz="1800" dirty="0">
                <a:solidFill>
                  <a:schemeClr val="bg1"/>
                </a:solidFill>
              </a:rPr>
              <a:t>and should include:</a:t>
            </a:r>
          </a:p>
          <a:p>
            <a:pPr marL="1657350" lvl="3" indent="-285750">
              <a:buFont typeface="Arial" panose="020B0604020202020204" pitchFamily="34" charset="0"/>
              <a:buChar char="•"/>
            </a:pPr>
            <a:r>
              <a:rPr lang="en-US" sz="2000" b="1" dirty="0">
                <a:solidFill>
                  <a:srgbClr val="00B050"/>
                </a:solidFill>
              </a:rPr>
              <a:t>Prose: </a:t>
            </a:r>
            <a:r>
              <a:rPr lang="en-US" sz="2000" dirty="0">
                <a:solidFill>
                  <a:srgbClr val="00B050"/>
                </a:solidFill>
              </a:rPr>
              <a:t>Author Last Name, Page Number </a:t>
            </a:r>
          </a:p>
          <a:p>
            <a:pPr marL="2114550" lvl="4" indent="-285750">
              <a:buFont typeface="Arial" panose="020B0604020202020204" pitchFamily="34" charset="0"/>
              <a:buChar char="•"/>
            </a:pPr>
            <a:r>
              <a:rPr lang="en-US" sz="2000" dirty="0">
                <a:solidFill>
                  <a:srgbClr val="00B050"/>
                </a:solidFill>
              </a:rPr>
              <a:t>(Griffin 3)</a:t>
            </a:r>
          </a:p>
          <a:p>
            <a:pPr marL="1657350" lvl="3" indent="-285750">
              <a:buFont typeface="Arial" panose="020B0604020202020204" pitchFamily="34" charset="0"/>
              <a:buChar char="•"/>
            </a:pPr>
            <a:r>
              <a:rPr lang="en-US" sz="2000" b="1" dirty="0">
                <a:solidFill>
                  <a:srgbClr val="00B050"/>
                </a:solidFill>
              </a:rPr>
              <a:t>Poetry:</a:t>
            </a:r>
            <a:r>
              <a:rPr lang="en-US" sz="2000" dirty="0">
                <a:solidFill>
                  <a:srgbClr val="00B050"/>
                </a:solidFill>
              </a:rPr>
              <a:t> Line Number(s)</a:t>
            </a:r>
          </a:p>
          <a:p>
            <a:pPr marL="2114550" lvl="4" indent="-285750">
              <a:buFont typeface="Arial" panose="020B0604020202020204" pitchFamily="34" charset="0"/>
              <a:buChar char="•"/>
            </a:pPr>
            <a:r>
              <a:rPr lang="en-US" sz="2000" dirty="0">
                <a:solidFill>
                  <a:srgbClr val="00B050"/>
                </a:solidFill>
              </a:rPr>
              <a:t>(3) OR if more than one (3-4)</a:t>
            </a:r>
          </a:p>
          <a:p>
            <a:pPr lvl="1"/>
            <a:endParaRPr lang="en-US" dirty="0"/>
          </a:p>
          <a:p>
            <a:pPr marL="742950" lvl="1" indent="-285750">
              <a:buFont typeface="Arial" panose="020B0604020202020204" pitchFamily="34" charset="0"/>
              <a:buChar char="•"/>
            </a:pP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002" y="1076997"/>
            <a:ext cx="3788891" cy="4704005"/>
          </a:xfrm>
          <a:prstGeom prst="rect">
            <a:avLst/>
          </a:prstGeom>
        </p:spPr>
      </p:pic>
    </p:spTree>
    <p:extLst>
      <p:ext uri="{BB962C8B-B14F-4D97-AF65-F5344CB8AC3E}">
        <p14:creationId xmlns:p14="http://schemas.microsoft.com/office/powerpoint/2010/main" val="412490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barn(inVertical)">
                                      <p:cBhvr>
                                        <p:cTn id="34" dur="500"/>
                                        <p:tgtEl>
                                          <p:spTgt spid="4">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barn(inVertical)">
                                      <p:cBhvr>
                                        <p:cTn id="40" dur="500"/>
                                        <p:tgtEl>
                                          <p:spTgt spid="4">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barn(inVertical)">
                                      <p:cBhvr>
                                        <p:cTn id="43" dur="500"/>
                                        <p:tgtEl>
                                          <p:spTgt spid="4">
                                            <p:txEl>
                                              <p:pRg st="9" end="9"/>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barn(inVertical)">
                                      <p:cBhvr>
                                        <p:cTn id="4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6243" y="1057274"/>
            <a:ext cx="11678209" cy="5602317"/>
          </a:xfrm>
        </p:spPr>
        <p:txBody>
          <a:bodyPr>
            <a:noAutofit/>
          </a:bodyPr>
          <a:lstStyle/>
          <a:p>
            <a:r>
              <a:rPr lang="en-US" sz="4800" b="1" dirty="0">
                <a:solidFill>
                  <a:srgbClr val="C00000"/>
                </a:solidFill>
              </a:rPr>
              <a:t>I</a:t>
            </a:r>
            <a:r>
              <a:rPr lang="en-US" sz="4800" b="1" dirty="0">
                <a:solidFill>
                  <a:srgbClr val="00B0F0"/>
                </a:solidFill>
              </a:rPr>
              <a:t>nterpretation:</a:t>
            </a:r>
            <a:r>
              <a:rPr lang="en-US" sz="4800" b="1" dirty="0"/>
              <a:t> </a:t>
            </a:r>
            <a:r>
              <a:rPr lang="en-US" sz="4800" dirty="0"/>
              <a:t>So what?</a:t>
            </a:r>
          </a:p>
          <a:p>
            <a:pPr marL="742950" lvl="1" indent="-285750">
              <a:buFont typeface="Arial" panose="020B0604020202020204" pitchFamily="34" charset="0"/>
              <a:buChar char="•"/>
            </a:pPr>
            <a:r>
              <a:rPr lang="en-US" sz="4800" dirty="0">
                <a:solidFill>
                  <a:schemeClr val="bg1"/>
                </a:solidFill>
              </a:rPr>
              <a:t>This is your </a:t>
            </a:r>
            <a:r>
              <a:rPr lang="en-US" sz="4800" b="1" dirty="0">
                <a:solidFill>
                  <a:srgbClr val="00B0F0"/>
                </a:solidFill>
              </a:rPr>
              <a:t>commentary</a:t>
            </a:r>
            <a:r>
              <a:rPr lang="en-US" sz="4800" dirty="0"/>
              <a:t> </a:t>
            </a:r>
            <a:r>
              <a:rPr lang="en-US" sz="4800" dirty="0">
                <a:solidFill>
                  <a:schemeClr val="bg1"/>
                </a:solidFill>
              </a:rPr>
              <a:t>or </a:t>
            </a:r>
            <a:r>
              <a:rPr lang="en-US" sz="4800" b="1" dirty="0">
                <a:solidFill>
                  <a:srgbClr val="00B0F0"/>
                </a:solidFill>
              </a:rPr>
              <a:t>explanation</a:t>
            </a:r>
            <a:r>
              <a:rPr lang="en-US" sz="4800" dirty="0"/>
              <a:t>.</a:t>
            </a:r>
          </a:p>
          <a:p>
            <a:pPr marL="742950" lvl="1" indent="-285750">
              <a:buFont typeface="Arial" panose="020B0604020202020204" pitchFamily="34" charset="0"/>
              <a:buChar char="•"/>
            </a:pPr>
            <a:r>
              <a:rPr lang="en-US" sz="4800" dirty="0">
                <a:solidFill>
                  <a:schemeClr val="bg1"/>
                </a:solidFill>
              </a:rPr>
              <a:t>You should explain what your </a:t>
            </a:r>
            <a:r>
              <a:rPr lang="en-US" sz="4800" b="1" dirty="0">
                <a:solidFill>
                  <a:srgbClr val="00B0F0"/>
                </a:solidFill>
              </a:rPr>
              <a:t>evidence proves</a:t>
            </a:r>
            <a:r>
              <a:rPr lang="en-US" sz="4800" dirty="0"/>
              <a:t>.</a:t>
            </a:r>
          </a:p>
          <a:p>
            <a:pPr marL="742950" lvl="1" indent="-285750">
              <a:buFont typeface="Arial" panose="020B0604020202020204" pitchFamily="34" charset="0"/>
              <a:buChar char="•"/>
            </a:pPr>
            <a:r>
              <a:rPr lang="en-US" sz="4800" dirty="0">
                <a:solidFill>
                  <a:schemeClr val="bg1"/>
                </a:solidFill>
              </a:rPr>
              <a:t>Must be at least </a:t>
            </a:r>
            <a:r>
              <a:rPr lang="en-US" sz="4800" b="1" dirty="0">
                <a:solidFill>
                  <a:srgbClr val="00B0F0"/>
                </a:solidFill>
              </a:rPr>
              <a:t>TWO sentences</a:t>
            </a:r>
            <a:r>
              <a:rPr lang="en-US" sz="4800" b="1" dirty="0"/>
              <a:t>.</a:t>
            </a:r>
          </a:p>
          <a:p>
            <a:pPr marL="742950" lvl="1" indent="-285750">
              <a:buFont typeface="Arial" panose="020B0604020202020204" pitchFamily="34" charset="0"/>
              <a:buChar char="•"/>
            </a:pPr>
            <a:r>
              <a:rPr lang="en-US" sz="4800" dirty="0">
                <a:solidFill>
                  <a:schemeClr val="bg1"/>
                </a:solidFill>
              </a:rPr>
              <a:t>This should be in </a:t>
            </a:r>
            <a:r>
              <a:rPr lang="en-US" sz="4800" dirty="0">
                <a:solidFill>
                  <a:srgbClr val="00B0F0"/>
                </a:solidFill>
              </a:rPr>
              <a:t>your OWN words</a:t>
            </a:r>
            <a:r>
              <a:rPr lang="en-US" sz="4800" dirty="0"/>
              <a:t>.</a:t>
            </a:r>
          </a:p>
          <a:p>
            <a:pPr marL="742950" lvl="1" indent="-285750">
              <a:buFont typeface="Arial" panose="020B0604020202020204" pitchFamily="34" charset="0"/>
              <a:buChar char="•"/>
            </a:pPr>
            <a:r>
              <a:rPr lang="en-US" sz="4800" dirty="0">
                <a:solidFill>
                  <a:srgbClr val="00B0F0"/>
                </a:solidFill>
              </a:rPr>
              <a:t>Do</a:t>
            </a:r>
            <a:r>
              <a:rPr lang="en-US" sz="4800" dirty="0"/>
              <a:t> </a:t>
            </a:r>
            <a:r>
              <a:rPr lang="en-US" sz="4800" b="1" i="1" u="sng" dirty="0">
                <a:solidFill>
                  <a:srgbClr val="FF0000"/>
                </a:solidFill>
                <a:effectLst>
                  <a:outerShdw blurRad="38100" dist="38100" dir="2700000" algn="tl">
                    <a:srgbClr val="000000">
                      <a:alpha val="43137"/>
                    </a:srgbClr>
                  </a:outerShdw>
                </a:effectLst>
              </a:rPr>
              <a:t>NOT</a:t>
            </a:r>
            <a:r>
              <a:rPr lang="en-US" sz="4800" dirty="0"/>
              <a:t> </a:t>
            </a:r>
            <a:r>
              <a:rPr lang="en-US" sz="4800" dirty="0">
                <a:solidFill>
                  <a:srgbClr val="00B0F0"/>
                </a:solidFill>
              </a:rPr>
              <a:t>use “</a:t>
            </a:r>
            <a:r>
              <a:rPr lang="en-US" sz="4800" dirty="0">
                <a:solidFill>
                  <a:srgbClr val="FF0000"/>
                </a:solidFill>
              </a:rPr>
              <a:t>I</a:t>
            </a:r>
            <a:r>
              <a:rPr lang="en-US" sz="4800" dirty="0">
                <a:solidFill>
                  <a:srgbClr val="00B0F0"/>
                </a:solidFill>
              </a:rPr>
              <a:t>” or “</a:t>
            </a:r>
            <a:r>
              <a:rPr lang="en-US" sz="4800" dirty="0">
                <a:solidFill>
                  <a:srgbClr val="FF0000"/>
                </a:solidFill>
              </a:rPr>
              <a:t>You</a:t>
            </a:r>
            <a:r>
              <a:rPr lang="en-US" sz="4800" dirty="0">
                <a:solidFill>
                  <a:srgbClr val="00B0F0"/>
                </a:solidFill>
              </a:rPr>
              <a:t>” in your interpretation</a:t>
            </a:r>
            <a:r>
              <a:rPr lang="en-US" sz="4800" dirty="0"/>
              <a:t>.  </a:t>
            </a:r>
          </a:p>
        </p:txBody>
      </p:sp>
    </p:spTree>
    <p:extLst>
      <p:ext uri="{BB962C8B-B14F-4D97-AF65-F5344CB8AC3E}">
        <p14:creationId xmlns:p14="http://schemas.microsoft.com/office/powerpoint/2010/main" val="236787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heel(1)">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heel(1)">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heel(1)">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0986999" cy="1508760"/>
          </a:xfrm>
        </p:spPr>
        <p:txBody>
          <a:bodyPr>
            <a:normAutofit/>
          </a:bodyPr>
          <a:lstStyle/>
          <a:p>
            <a:r>
              <a:rPr lang="en-US" sz="8000" dirty="0">
                <a:solidFill>
                  <a:srgbClr val="00B0F0"/>
                </a:solidFill>
              </a:rPr>
              <a:t>Introduction</a:t>
            </a:r>
          </a:p>
        </p:txBody>
      </p:sp>
      <p:sp>
        <p:nvSpPr>
          <p:cNvPr id="3" name="Content Placeholder 2"/>
          <p:cNvSpPr>
            <a:spLocks noGrp="1"/>
          </p:cNvSpPr>
          <p:nvPr>
            <p:ph idx="1"/>
          </p:nvPr>
        </p:nvSpPr>
        <p:spPr>
          <a:xfrm>
            <a:off x="0" y="2060319"/>
            <a:ext cx="9784080" cy="4206240"/>
          </a:xfrm>
        </p:spPr>
        <p:txBody>
          <a:bodyPr>
            <a:normAutofit/>
          </a:bodyPr>
          <a:lstStyle/>
          <a:p>
            <a:pPr marL="0" indent="0">
              <a:buNone/>
            </a:pPr>
            <a:r>
              <a:rPr lang="en-US" sz="3600" dirty="0">
                <a:solidFill>
                  <a:schemeClr val="bg1"/>
                </a:solidFill>
              </a:rPr>
              <a:t>Your introduction </a:t>
            </a:r>
            <a:r>
              <a:rPr lang="en-US" sz="3600" b="1" dirty="0">
                <a:solidFill>
                  <a:srgbClr val="00B0F0"/>
                </a:solidFill>
              </a:rPr>
              <a:t>introduces </a:t>
            </a:r>
            <a:r>
              <a:rPr lang="en-US" sz="3600" dirty="0">
                <a:solidFill>
                  <a:schemeClr val="bg1"/>
                </a:solidFill>
              </a:rPr>
              <a:t>the reader to your </a:t>
            </a:r>
            <a:r>
              <a:rPr lang="en-US" sz="3600" b="1" dirty="0">
                <a:solidFill>
                  <a:srgbClr val="00B0F0"/>
                </a:solidFill>
              </a:rPr>
              <a:t>topic</a:t>
            </a:r>
            <a:r>
              <a:rPr lang="en-US" sz="3600" dirty="0"/>
              <a:t>.</a:t>
            </a:r>
          </a:p>
          <a:p>
            <a:pPr marL="0" indent="0">
              <a:buNone/>
            </a:pPr>
            <a:r>
              <a:rPr lang="en-US" sz="3600" dirty="0">
                <a:solidFill>
                  <a:schemeClr val="bg1"/>
                </a:solidFill>
              </a:rPr>
              <a:t>It MUST contain three things:</a:t>
            </a:r>
          </a:p>
          <a:p>
            <a:r>
              <a:rPr lang="en-US" sz="3600" dirty="0">
                <a:solidFill>
                  <a:srgbClr val="00B0F0"/>
                </a:solidFill>
              </a:rPr>
              <a:t>Hook</a:t>
            </a:r>
          </a:p>
          <a:p>
            <a:r>
              <a:rPr lang="en-US" sz="3600" dirty="0">
                <a:solidFill>
                  <a:srgbClr val="00B0F0"/>
                </a:solidFill>
              </a:rPr>
              <a:t>Bridge</a:t>
            </a:r>
          </a:p>
          <a:p>
            <a:r>
              <a:rPr lang="en-US" sz="3600" dirty="0">
                <a:solidFill>
                  <a:srgbClr val="00B0F0"/>
                </a:solidFill>
              </a:rPr>
              <a:t>Thesis Statement</a:t>
            </a:r>
          </a:p>
        </p:txBody>
      </p:sp>
      <p:pic>
        <p:nvPicPr>
          <p:cNvPr id="13316" name="Picture 4" descr="Image result for introduction">
            <a:extLst>
              <a:ext uri="{FF2B5EF4-FFF2-40B4-BE49-F238E27FC236}">
                <a16:creationId xmlns:a16="http://schemas.microsoft.com/office/drawing/2014/main" id="{1495E5BF-EA69-49E6-BDAF-5C4A257DA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777" y="3027704"/>
            <a:ext cx="6170579" cy="255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70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0986999" cy="1508760"/>
          </a:xfrm>
        </p:spPr>
        <p:txBody>
          <a:bodyPr>
            <a:normAutofit/>
          </a:bodyPr>
          <a:lstStyle/>
          <a:p>
            <a:r>
              <a:rPr lang="en-US" sz="8000" dirty="0">
                <a:solidFill>
                  <a:srgbClr val="00B0F0"/>
                </a:solidFill>
              </a:rPr>
              <a:t>Introduction: HOOK</a:t>
            </a:r>
          </a:p>
        </p:txBody>
      </p:sp>
      <p:sp>
        <p:nvSpPr>
          <p:cNvPr id="3" name="Content Placeholder 2"/>
          <p:cNvSpPr>
            <a:spLocks noGrp="1"/>
          </p:cNvSpPr>
          <p:nvPr>
            <p:ph idx="1"/>
          </p:nvPr>
        </p:nvSpPr>
        <p:spPr>
          <a:xfrm>
            <a:off x="0" y="1946366"/>
            <a:ext cx="7782128" cy="4911634"/>
          </a:xfrm>
        </p:spPr>
        <p:txBody>
          <a:bodyPr>
            <a:normAutofit/>
          </a:bodyPr>
          <a:lstStyle/>
          <a:p>
            <a:r>
              <a:rPr lang="en-US" sz="4800" dirty="0">
                <a:solidFill>
                  <a:schemeClr val="bg1"/>
                </a:solidFill>
              </a:rPr>
              <a:t>You must get your reader to WANT to read your essay first.</a:t>
            </a:r>
          </a:p>
          <a:p>
            <a:r>
              <a:rPr lang="en-US" sz="4800" dirty="0">
                <a:solidFill>
                  <a:schemeClr val="bg1"/>
                </a:solidFill>
              </a:rPr>
              <a:t>The </a:t>
            </a:r>
            <a:r>
              <a:rPr lang="en-US" sz="4800" b="1" dirty="0">
                <a:solidFill>
                  <a:srgbClr val="00B0F0"/>
                </a:solidFill>
              </a:rPr>
              <a:t>hook</a:t>
            </a:r>
            <a:r>
              <a:rPr lang="en-US" sz="4800" dirty="0"/>
              <a:t> </a:t>
            </a:r>
            <a:r>
              <a:rPr lang="en-US" sz="4800" dirty="0">
                <a:solidFill>
                  <a:schemeClr val="bg1"/>
                </a:solidFill>
              </a:rPr>
              <a:t>contains between </a:t>
            </a:r>
            <a:r>
              <a:rPr lang="en-US" sz="4800" dirty="0">
                <a:solidFill>
                  <a:srgbClr val="00B0F0"/>
                </a:solidFill>
              </a:rPr>
              <a:t>1-3 sentences </a:t>
            </a:r>
            <a:r>
              <a:rPr lang="en-US" sz="4800" dirty="0">
                <a:solidFill>
                  <a:schemeClr val="bg1"/>
                </a:solidFill>
              </a:rPr>
              <a:t>and </a:t>
            </a:r>
            <a:r>
              <a:rPr lang="en-US" sz="4800" b="1" dirty="0">
                <a:solidFill>
                  <a:schemeClr val="bg1"/>
                </a:solidFill>
              </a:rPr>
              <a:t>MUST</a:t>
            </a:r>
            <a:r>
              <a:rPr lang="en-US" sz="4800" dirty="0">
                <a:solidFill>
                  <a:schemeClr val="bg1"/>
                </a:solidFill>
              </a:rPr>
              <a:t> relate to the topic of your essay.</a:t>
            </a:r>
          </a:p>
          <a:p>
            <a:pPr marL="0" indent="0">
              <a:buNone/>
            </a:pPr>
            <a:endParaRPr lang="en-US" dirty="0"/>
          </a:p>
        </p:txBody>
      </p:sp>
      <p:pic>
        <p:nvPicPr>
          <p:cNvPr id="12292" name="Picture 4" descr="Image result for hook">
            <a:extLst>
              <a:ext uri="{FF2B5EF4-FFF2-40B4-BE49-F238E27FC236}">
                <a16:creationId xmlns:a16="http://schemas.microsoft.com/office/drawing/2014/main" id="{1884D252-9E0B-428A-A06C-3FECC5ECD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128" y="2029311"/>
            <a:ext cx="3810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4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23251" y="1037265"/>
            <a:ext cx="9943989" cy="1697484"/>
          </a:xfrm>
        </p:spPr>
        <p:txBody>
          <a:bodyPr>
            <a:normAutofit/>
          </a:bodyPr>
          <a:lstStyle/>
          <a:p>
            <a:r>
              <a:rPr lang="en-US" sz="5400" dirty="0">
                <a:solidFill>
                  <a:schemeClr val="accent2">
                    <a:lumMod val="75000"/>
                  </a:schemeClr>
                </a:solidFill>
                <a:latin typeface="Algerian" panose="04020705040A02060702" pitchFamily="82" charset="0"/>
              </a:rPr>
              <a:t>Introduction: HOOK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932" y="343539"/>
            <a:ext cx="10041147" cy="6231710"/>
          </a:xfrm>
        </p:spPr>
      </p:pic>
    </p:spTree>
    <p:extLst>
      <p:ext uri="{BB962C8B-B14F-4D97-AF65-F5344CB8AC3E}">
        <p14:creationId xmlns:p14="http://schemas.microsoft.com/office/powerpoint/2010/main" val="41238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0986999" cy="1508760"/>
          </a:xfrm>
        </p:spPr>
        <p:txBody>
          <a:bodyPr>
            <a:normAutofit fontScale="90000"/>
          </a:bodyPr>
          <a:lstStyle/>
          <a:p>
            <a:r>
              <a:rPr lang="en-US" sz="8000" dirty="0">
                <a:solidFill>
                  <a:srgbClr val="00B0F0"/>
                </a:solidFill>
              </a:rPr>
              <a:t>Introduction: BRIDGE</a:t>
            </a:r>
          </a:p>
        </p:txBody>
      </p:sp>
      <p:sp>
        <p:nvSpPr>
          <p:cNvPr id="3" name="Content Placeholder 2"/>
          <p:cNvSpPr>
            <a:spLocks noGrp="1"/>
          </p:cNvSpPr>
          <p:nvPr>
            <p:ph idx="1"/>
          </p:nvPr>
        </p:nvSpPr>
        <p:spPr>
          <a:xfrm>
            <a:off x="0" y="1938851"/>
            <a:ext cx="7850221" cy="5065064"/>
          </a:xfrm>
        </p:spPr>
        <p:txBody>
          <a:bodyPr>
            <a:normAutofit/>
          </a:bodyPr>
          <a:lstStyle/>
          <a:p>
            <a:r>
              <a:rPr lang="en-US" sz="4000" dirty="0">
                <a:solidFill>
                  <a:schemeClr val="bg1"/>
                </a:solidFill>
              </a:rPr>
              <a:t>Present the </a:t>
            </a:r>
            <a:r>
              <a:rPr lang="en-US" sz="4000" b="1" dirty="0">
                <a:solidFill>
                  <a:srgbClr val="00B0F0"/>
                </a:solidFill>
              </a:rPr>
              <a:t>necessary background</a:t>
            </a:r>
            <a:r>
              <a:rPr lang="en-US" sz="4000" dirty="0">
                <a:solidFill>
                  <a:srgbClr val="00B0F0"/>
                </a:solidFill>
              </a:rPr>
              <a:t> </a:t>
            </a:r>
            <a:r>
              <a:rPr lang="en-US" sz="4000" dirty="0">
                <a:solidFill>
                  <a:schemeClr val="bg1"/>
                </a:solidFill>
              </a:rPr>
              <a:t>to connect your hook and your thesis statement.</a:t>
            </a:r>
          </a:p>
          <a:p>
            <a:r>
              <a:rPr lang="en-US" sz="4000" dirty="0">
                <a:solidFill>
                  <a:schemeClr val="bg1"/>
                </a:solidFill>
              </a:rPr>
              <a:t>The</a:t>
            </a:r>
            <a:r>
              <a:rPr lang="en-US" sz="4000" dirty="0"/>
              <a:t> </a:t>
            </a:r>
            <a:r>
              <a:rPr lang="en-US" sz="4000" b="1" dirty="0">
                <a:solidFill>
                  <a:srgbClr val="00B0F0"/>
                </a:solidFill>
              </a:rPr>
              <a:t>Bridge</a:t>
            </a:r>
            <a:r>
              <a:rPr lang="en-US" sz="4000" dirty="0">
                <a:solidFill>
                  <a:srgbClr val="00B0F0"/>
                </a:solidFill>
              </a:rPr>
              <a:t> ties the hook to the </a:t>
            </a:r>
            <a:r>
              <a:rPr lang="en-US" sz="4000" b="1" dirty="0">
                <a:solidFill>
                  <a:srgbClr val="00B0F0"/>
                </a:solidFill>
              </a:rPr>
              <a:t>prompt </a:t>
            </a:r>
            <a:r>
              <a:rPr lang="en-US" sz="4000" dirty="0">
                <a:solidFill>
                  <a:srgbClr val="00B0F0"/>
                </a:solidFill>
              </a:rPr>
              <a:t>and </a:t>
            </a:r>
            <a:r>
              <a:rPr lang="en-US" sz="4000" b="1" dirty="0">
                <a:solidFill>
                  <a:srgbClr val="00B0F0"/>
                </a:solidFill>
              </a:rPr>
              <a:t>thesis statement </a:t>
            </a:r>
            <a:r>
              <a:rPr lang="en-US" sz="4000" dirty="0">
                <a:solidFill>
                  <a:schemeClr val="bg1"/>
                </a:solidFill>
              </a:rPr>
              <a:t>while providing the reader with background information.</a:t>
            </a:r>
            <a:endParaRPr lang="en-US" sz="4000" b="1" dirty="0">
              <a:solidFill>
                <a:schemeClr val="bg1"/>
              </a:solidFill>
            </a:endParaRPr>
          </a:p>
          <a:p>
            <a:pPr marL="0" indent="0">
              <a:buNone/>
            </a:pPr>
            <a:endParaRPr lang="en-US" dirty="0"/>
          </a:p>
        </p:txBody>
      </p:sp>
      <p:pic>
        <p:nvPicPr>
          <p:cNvPr id="11266" name="Picture 2" descr="Image result for bridge">
            <a:extLst>
              <a:ext uri="{FF2B5EF4-FFF2-40B4-BE49-F238E27FC236}">
                <a16:creationId xmlns:a16="http://schemas.microsoft.com/office/drawing/2014/main" id="{2AF3173E-F4A0-4A28-9671-46F1E464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351" y="2756883"/>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0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93" y="266210"/>
            <a:ext cx="12260094" cy="1504223"/>
          </a:xfrm>
        </p:spPr>
        <p:txBody>
          <a:bodyPr>
            <a:normAutofit fontScale="90000"/>
          </a:bodyPr>
          <a:lstStyle/>
          <a:p>
            <a:pPr algn="ctr"/>
            <a:r>
              <a:rPr lang="en-US" sz="6000" dirty="0">
                <a:solidFill>
                  <a:srgbClr val="00B0F0"/>
                </a:solidFill>
              </a:rPr>
              <a:t>Introduction:</a:t>
            </a:r>
            <a:r>
              <a:rPr lang="en-US" sz="6000" dirty="0">
                <a:solidFill>
                  <a:srgbClr val="7030A0"/>
                </a:solidFill>
              </a:rPr>
              <a:t> Thesis Statement</a:t>
            </a:r>
          </a:p>
        </p:txBody>
      </p:sp>
      <p:sp>
        <p:nvSpPr>
          <p:cNvPr id="3" name="Content Placeholder 2"/>
          <p:cNvSpPr>
            <a:spLocks noGrp="1"/>
          </p:cNvSpPr>
          <p:nvPr>
            <p:ph idx="1"/>
          </p:nvPr>
        </p:nvSpPr>
        <p:spPr>
          <a:xfrm>
            <a:off x="423374" y="2074194"/>
            <a:ext cx="11511644" cy="5100124"/>
          </a:xfrm>
        </p:spPr>
        <p:txBody>
          <a:bodyPr>
            <a:noAutofit/>
          </a:bodyPr>
          <a:lstStyle/>
          <a:p>
            <a:r>
              <a:rPr lang="en-US" sz="2800" dirty="0">
                <a:solidFill>
                  <a:schemeClr val="bg1"/>
                </a:solidFill>
              </a:rPr>
              <a:t>It</a:t>
            </a:r>
            <a:r>
              <a:rPr lang="en-US" sz="2800" dirty="0"/>
              <a:t> </a:t>
            </a:r>
            <a:r>
              <a:rPr lang="en-US" sz="2800" b="1" dirty="0">
                <a:solidFill>
                  <a:srgbClr val="7030A0"/>
                </a:solidFill>
              </a:rPr>
              <a:t>takes a stand </a:t>
            </a:r>
            <a:r>
              <a:rPr lang="en-US" sz="2800" dirty="0">
                <a:solidFill>
                  <a:schemeClr val="bg1"/>
                </a:solidFill>
              </a:rPr>
              <a:t>rather than announces a subject. </a:t>
            </a:r>
          </a:p>
          <a:p>
            <a:pPr lvl="1"/>
            <a:r>
              <a:rPr lang="en-US" sz="2800" dirty="0">
                <a:solidFill>
                  <a:schemeClr val="bg1"/>
                </a:solidFill>
              </a:rPr>
              <a:t>It will </a:t>
            </a:r>
            <a:r>
              <a:rPr lang="en-US" sz="2800" b="1" dirty="0">
                <a:solidFill>
                  <a:srgbClr val="FF0000"/>
                </a:solidFill>
                <a:effectLst>
                  <a:outerShdw blurRad="38100" dist="38100" dir="2700000" algn="tl">
                    <a:srgbClr val="000000">
                      <a:alpha val="43137"/>
                    </a:srgbClr>
                  </a:outerShdw>
                </a:effectLst>
              </a:rPr>
              <a:t>NOT</a:t>
            </a:r>
            <a:r>
              <a:rPr lang="en-US" sz="2800" dirty="0"/>
              <a:t> </a:t>
            </a:r>
            <a:r>
              <a:rPr lang="en-US" sz="2800" dirty="0">
                <a:solidFill>
                  <a:schemeClr val="bg1"/>
                </a:solidFill>
              </a:rPr>
              <a:t>say: “</a:t>
            </a:r>
            <a:r>
              <a:rPr lang="en-US" sz="2800" strike="sngStrike" dirty="0">
                <a:solidFill>
                  <a:schemeClr val="bg1"/>
                </a:solidFill>
              </a:rPr>
              <a:t>In this paper I will…</a:t>
            </a:r>
            <a:r>
              <a:rPr lang="en-US" sz="2800" dirty="0">
                <a:solidFill>
                  <a:schemeClr val="bg1"/>
                </a:solidFill>
              </a:rPr>
              <a:t>”</a:t>
            </a:r>
          </a:p>
          <a:p>
            <a:r>
              <a:rPr lang="en-US" sz="2800" dirty="0">
                <a:solidFill>
                  <a:schemeClr val="bg1"/>
                </a:solidFill>
              </a:rPr>
              <a:t>It will be </a:t>
            </a:r>
            <a:r>
              <a:rPr lang="en-US" sz="2800" b="1" dirty="0">
                <a:solidFill>
                  <a:srgbClr val="7030A0"/>
                </a:solidFill>
              </a:rPr>
              <a:t>specific </a:t>
            </a:r>
            <a:r>
              <a:rPr lang="en-US" sz="2800" dirty="0">
                <a:solidFill>
                  <a:schemeClr val="bg1"/>
                </a:solidFill>
              </a:rPr>
              <a:t>with only </a:t>
            </a:r>
            <a:r>
              <a:rPr lang="en-US" sz="2800" b="1" dirty="0">
                <a:solidFill>
                  <a:srgbClr val="7030A0"/>
                </a:solidFill>
              </a:rPr>
              <a:t>ONE </a:t>
            </a:r>
            <a:r>
              <a:rPr lang="en-US" sz="2800" dirty="0">
                <a:solidFill>
                  <a:srgbClr val="7030A0"/>
                </a:solidFill>
              </a:rPr>
              <a:t>main point</a:t>
            </a:r>
            <a:r>
              <a:rPr lang="en-US" sz="2800" dirty="0"/>
              <a:t>.</a:t>
            </a:r>
          </a:p>
          <a:p>
            <a:r>
              <a:rPr lang="en-US" sz="2800" dirty="0">
                <a:solidFill>
                  <a:schemeClr val="bg1"/>
                </a:solidFill>
              </a:rPr>
              <a:t>It comes at the </a:t>
            </a:r>
            <a:r>
              <a:rPr lang="en-US" sz="2800" b="1" dirty="0">
                <a:solidFill>
                  <a:srgbClr val="FF0000"/>
                </a:solidFill>
              </a:rPr>
              <a:t>END</a:t>
            </a:r>
            <a:r>
              <a:rPr lang="en-US" sz="2800" b="1" dirty="0"/>
              <a:t> </a:t>
            </a:r>
            <a:r>
              <a:rPr lang="en-US" sz="2800" dirty="0">
                <a:solidFill>
                  <a:schemeClr val="bg1"/>
                </a:solidFill>
              </a:rPr>
              <a:t>of the </a:t>
            </a:r>
            <a:r>
              <a:rPr lang="en-US" sz="2800" b="1" dirty="0">
                <a:solidFill>
                  <a:srgbClr val="7030A0"/>
                </a:solidFill>
              </a:rPr>
              <a:t>introduction</a:t>
            </a:r>
            <a:r>
              <a:rPr lang="en-US" sz="2800" dirty="0"/>
              <a:t>.</a:t>
            </a:r>
          </a:p>
          <a:p>
            <a:r>
              <a:rPr lang="en-US" sz="2800" dirty="0">
                <a:solidFill>
                  <a:schemeClr val="bg1"/>
                </a:solidFill>
              </a:rPr>
              <a:t>Need help? Try using this method:</a:t>
            </a:r>
          </a:p>
          <a:p>
            <a:pPr lvl="1"/>
            <a:r>
              <a:rPr lang="en-US" sz="2800" dirty="0">
                <a:solidFill>
                  <a:srgbClr val="7030A0"/>
                </a:solidFill>
              </a:rPr>
              <a:t>In </a:t>
            </a:r>
            <a:r>
              <a:rPr lang="en-US" sz="2800" b="1" u="sng" dirty="0">
                <a:solidFill>
                  <a:srgbClr val="0070C0"/>
                </a:solidFill>
              </a:rPr>
              <a:t>title of text</a:t>
            </a:r>
            <a:r>
              <a:rPr lang="en-US" sz="2800" b="1" dirty="0">
                <a:solidFill>
                  <a:srgbClr val="0070C0"/>
                </a:solidFill>
              </a:rPr>
              <a:t>,</a:t>
            </a:r>
            <a:r>
              <a:rPr lang="en-US" sz="2800" dirty="0">
                <a:solidFill>
                  <a:srgbClr val="7030A0"/>
                </a:solidFill>
              </a:rPr>
              <a:t> </a:t>
            </a:r>
            <a:r>
              <a:rPr lang="en-US" sz="2800" b="1" u="sng" dirty="0">
                <a:solidFill>
                  <a:srgbClr val="7030A0"/>
                </a:solidFill>
              </a:rPr>
              <a:t>author’s name</a:t>
            </a:r>
            <a:r>
              <a:rPr lang="en-US" sz="2800" b="1" dirty="0">
                <a:solidFill>
                  <a:srgbClr val="7030A0"/>
                </a:solidFill>
              </a:rPr>
              <a:t> </a:t>
            </a:r>
            <a:r>
              <a:rPr lang="en-US" sz="2800" dirty="0">
                <a:solidFill>
                  <a:srgbClr val="7030A0"/>
                </a:solidFill>
              </a:rPr>
              <a:t>uses </a:t>
            </a:r>
            <a:r>
              <a:rPr lang="en-US" sz="2800" b="1" u="sng" dirty="0">
                <a:solidFill>
                  <a:srgbClr val="00B0F0"/>
                </a:solidFill>
              </a:rPr>
              <a:t>concrete element</a:t>
            </a:r>
            <a:r>
              <a:rPr lang="en-US" sz="2800" b="1" dirty="0">
                <a:solidFill>
                  <a:srgbClr val="00B0F0"/>
                </a:solidFill>
              </a:rPr>
              <a:t> </a:t>
            </a:r>
            <a:r>
              <a:rPr lang="en-US" sz="2800" dirty="0">
                <a:solidFill>
                  <a:srgbClr val="7030A0"/>
                </a:solidFill>
              </a:rPr>
              <a:t>to </a:t>
            </a:r>
            <a:r>
              <a:rPr lang="en-US" sz="2800" b="1" u="sng" dirty="0">
                <a:solidFill>
                  <a:srgbClr val="00B050"/>
                </a:solidFill>
              </a:rPr>
              <a:t>power verb</a:t>
            </a:r>
            <a:r>
              <a:rPr lang="en-US" sz="2800" b="1" dirty="0">
                <a:solidFill>
                  <a:srgbClr val="00B050"/>
                </a:solidFill>
              </a:rPr>
              <a:t> </a:t>
            </a:r>
            <a:r>
              <a:rPr lang="en-US" sz="2800" b="1" u="sng" dirty="0">
                <a:solidFill>
                  <a:srgbClr val="FFC000"/>
                </a:solidFill>
              </a:rPr>
              <a:t>abstract concept. </a:t>
            </a:r>
            <a:endParaRPr lang="en-US" sz="2800" b="1" dirty="0">
              <a:solidFill>
                <a:srgbClr val="FFC000"/>
              </a:solidFill>
            </a:endParaRPr>
          </a:p>
          <a:p>
            <a:pPr lvl="2"/>
            <a:r>
              <a:rPr lang="en-US" sz="2800" dirty="0"/>
              <a:t>In </a:t>
            </a:r>
            <a:r>
              <a:rPr lang="en-US" sz="2800" i="1" dirty="0"/>
              <a:t>The </a:t>
            </a:r>
            <a:r>
              <a:rPr lang="en-US" sz="2800" b="1" i="1" dirty="0">
                <a:solidFill>
                  <a:srgbClr val="0070C0"/>
                </a:solidFill>
              </a:rPr>
              <a:t>Tragedy of Julius Caesar</a:t>
            </a:r>
            <a:r>
              <a:rPr lang="en-US" sz="2800" i="1" dirty="0"/>
              <a:t>, </a:t>
            </a:r>
            <a:r>
              <a:rPr lang="en-US" sz="2800" b="1" dirty="0">
                <a:solidFill>
                  <a:srgbClr val="7030A0"/>
                </a:solidFill>
              </a:rPr>
              <a:t>William Shakespeare </a:t>
            </a:r>
            <a:r>
              <a:rPr lang="en-US" sz="2800" dirty="0">
                <a:solidFill>
                  <a:schemeClr val="bg1"/>
                </a:solidFill>
              </a:rPr>
              <a:t>uses </a:t>
            </a:r>
            <a:r>
              <a:rPr lang="en-US" sz="2800" b="1" dirty="0">
                <a:solidFill>
                  <a:srgbClr val="00B0F0"/>
                </a:solidFill>
              </a:rPr>
              <a:t>strategically planted rhetorical devices </a:t>
            </a:r>
            <a:r>
              <a:rPr lang="en-US" sz="2800" dirty="0">
                <a:solidFill>
                  <a:schemeClr val="bg1"/>
                </a:solidFill>
              </a:rPr>
              <a:t>to</a:t>
            </a:r>
            <a:r>
              <a:rPr lang="en-US" sz="2800" dirty="0"/>
              <a:t> </a:t>
            </a:r>
            <a:r>
              <a:rPr lang="en-US" sz="2800" b="1" dirty="0">
                <a:solidFill>
                  <a:srgbClr val="00B050"/>
                </a:solidFill>
              </a:rPr>
              <a:t>manipulate</a:t>
            </a:r>
            <a:r>
              <a:rPr lang="en-US" sz="2800" dirty="0"/>
              <a:t> </a:t>
            </a:r>
            <a:r>
              <a:rPr lang="en-US" sz="2800" dirty="0">
                <a:solidFill>
                  <a:schemeClr val="bg1"/>
                </a:solidFill>
              </a:rPr>
              <a:t>the</a:t>
            </a:r>
            <a:r>
              <a:rPr lang="en-US" sz="2800" dirty="0"/>
              <a:t> </a:t>
            </a:r>
            <a:r>
              <a:rPr lang="en-US" sz="2800" b="1" dirty="0">
                <a:solidFill>
                  <a:srgbClr val="FFC000"/>
                </a:solidFill>
              </a:rPr>
              <a:t>audience’s reactions regarding the death of Julius Caesar.</a:t>
            </a:r>
          </a:p>
        </p:txBody>
      </p:sp>
    </p:spTree>
    <p:extLst>
      <p:ext uri="{BB962C8B-B14F-4D97-AF65-F5344CB8AC3E}">
        <p14:creationId xmlns:p14="http://schemas.microsoft.com/office/powerpoint/2010/main" val="286488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158239" y="352248"/>
            <a:ext cx="9875520" cy="1356360"/>
          </a:xfrm>
        </p:spPr>
        <p:txBody>
          <a:bodyPr>
            <a:normAutofit fontScale="90000"/>
          </a:bodyPr>
          <a:lstStyle/>
          <a:p>
            <a:pPr algn="ctr"/>
            <a:r>
              <a:rPr lang="en-US" sz="5400" dirty="0">
                <a:solidFill>
                  <a:srgbClr val="00B050"/>
                </a:solidFill>
              </a:rPr>
              <a:t>ABSTRACT CONCEPT </a:t>
            </a:r>
            <a:r>
              <a:rPr lang="en-US" sz="5400" i="1" dirty="0"/>
              <a:t>VS</a:t>
            </a:r>
            <a:r>
              <a:rPr lang="en-US" sz="5400" dirty="0"/>
              <a:t> </a:t>
            </a:r>
            <a:r>
              <a:rPr lang="en-US" sz="5400" dirty="0">
                <a:solidFill>
                  <a:srgbClr val="7030A0"/>
                </a:solidFill>
              </a:rPr>
              <a:t>CONCRETE ELEMENT</a:t>
            </a:r>
          </a:p>
        </p:txBody>
      </p:sp>
      <p:sp>
        <p:nvSpPr>
          <p:cNvPr id="8" name="Text Placeholder 7"/>
          <p:cNvSpPr>
            <a:spLocks noGrp="1"/>
          </p:cNvSpPr>
          <p:nvPr>
            <p:ph type="body" idx="1"/>
          </p:nvPr>
        </p:nvSpPr>
        <p:spPr>
          <a:xfrm>
            <a:off x="1" y="1745837"/>
            <a:ext cx="4919472" cy="766588"/>
          </a:xfrm>
        </p:spPr>
        <p:txBody>
          <a:bodyPr>
            <a:normAutofit/>
          </a:bodyPr>
          <a:lstStyle/>
          <a:p>
            <a:pPr algn="ctr"/>
            <a:r>
              <a:rPr lang="en-US" sz="3600" dirty="0">
                <a:solidFill>
                  <a:srgbClr val="00B050"/>
                </a:solidFill>
              </a:rPr>
              <a:t>ABSTRACT CONCEPT </a:t>
            </a:r>
          </a:p>
        </p:txBody>
      </p:sp>
      <p:sp>
        <p:nvSpPr>
          <p:cNvPr id="9" name="Content Placeholder 8"/>
          <p:cNvSpPr>
            <a:spLocks noGrp="1"/>
          </p:cNvSpPr>
          <p:nvPr>
            <p:ph sz="half" idx="2"/>
          </p:nvPr>
        </p:nvSpPr>
        <p:spPr>
          <a:xfrm>
            <a:off x="0" y="2512425"/>
            <a:ext cx="4919472" cy="4345575"/>
          </a:xfrm>
        </p:spPr>
        <p:txBody>
          <a:bodyPr/>
          <a:lstStyle/>
          <a:p>
            <a:r>
              <a:rPr lang="en-US" sz="3200" dirty="0">
                <a:solidFill>
                  <a:schemeClr val="bg1"/>
                </a:solidFill>
              </a:rPr>
              <a:t>Love</a:t>
            </a:r>
          </a:p>
          <a:p>
            <a:r>
              <a:rPr lang="en-US" sz="3200" dirty="0">
                <a:solidFill>
                  <a:schemeClr val="bg1"/>
                </a:solidFill>
              </a:rPr>
              <a:t>Success</a:t>
            </a:r>
          </a:p>
          <a:p>
            <a:r>
              <a:rPr lang="en-US" sz="3200" dirty="0">
                <a:solidFill>
                  <a:schemeClr val="bg1"/>
                </a:solidFill>
              </a:rPr>
              <a:t>Moral</a:t>
            </a:r>
          </a:p>
          <a:p>
            <a:r>
              <a:rPr lang="en-US" sz="3200" dirty="0">
                <a:solidFill>
                  <a:schemeClr val="bg1"/>
                </a:solidFill>
              </a:rPr>
              <a:t>Good</a:t>
            </a:r>
          </a:p>
          <a:p>
            <a:r>
              <a:rPr lang="en-US" sz="3200" dirty="0">
                <a:solidFill>
                  <a:schemeClr val="bg1"/>
                </a:solidFill>
              </a:rPr>
              <a:t>Bad </a:t>
            </a:r>
          </a:p>
          <a:p>
            <a:pPr marL="0" indent="0">
              <a:buNone/>
            </a:pPr>
            <a:r>
              <a:rPr lang="en-US" sz="2800" b="1" dirty="0">
                <a:solidFill>
                  <a:srgbClr val="FF0000"/>
                </a:solidFill>
              </a:rPr>
              <a:t>Must be inferred by concrete elements. </a:t>
            </a:r>
          </a:p>
        </p:txBody>
      </p:sp>
      <p:sp>
        <p:nvSpPr>
          <p:cNvPr id="10" name="Text Placeholder 9"/>
          <p:cNvSpPr>
            <a:spLocks noGrp="1"/>
          </p:cNvSpPr>
          <p:nvPr>
            <p:ph type="body" sz="quarter" idx="3"/>
          </p:nvPr>
        </p:nvSpPr>
        <p:spPr>
          <a:xfrm>
            <a:off x="7626483" y="1788252"/>
            <a:ext cx="4565515" cy="766588"/>
          </a:xfrm>
        </p:spPr>
        <p:txBody>
          <a:bodyPr>
            <a:normAutofit/>
          </a:bodyPr>
          <a:lstStyle/>
          <a:p>
            <a:pPr algn="ctr"/>
            <a:r>
              <a:rPr lang="en-US" sz="3600" dirty="0">
                <a:solidFill>
                  <a:srgbClr val="7030A0"/>
                </a:solidFill>
              </a:rPr>
              <a:t>CONCRETE ELEMENT </a:t>
            </a:r>
          </a:p>
        </p:txBody>
      </p:sp>
      <p:sp>
        <p:nvSpPr>
          <p:cNvPr id="11" name="Content Placeholder 10"/>
          <p:cNvSpPr>
            <a:spLocks noGrp="1"/>
          </p:cNvSpPr>
          <p:nvPr>
            <p:ph sz="quarter" idx="4"/>
          </p:nvPr>
        </p:nvSpPr>
        <p:spPr>
          <a:xfrm>
            <a:off x="7626484" y="2512425"/>
            <a:ext cx="4565515" cy="4345574"/>
          </a:xfrm>
        </p:spPr>
        <p:txBody>
          <a:bodyPr>
            <a:normAutofit/>
          </a:bodyPr>
          <a:lstStyle/>
          <a:p>
            <a:r>
              <a:rPr lang="en-US" sz="3200" dirty="0">
                <a:solidFill>
                  <a:schemeClr val="bg1"/>
                </a:solidFill>
              </a:rPr>
              <a:t>Rhetorical Devices: </a:t>
            </a:r>
          </a:p>
          <a:p>
            <a:pPr lvl="1"/>
            <a:r>
              <a:rPr lang="en-US" sz="3200" dirty="0">
                <a:solidFill>
                  <a:schemeClr val="bg1"/>
                </a:solidFill>
              </a:rPr>
              <a:t>Something that is actually used within the piece of literature in order to create deeper meaning. </a:t>
            </a:r>
          </a:p>
          <a:p>
            <a:pPr marL="0" indent="0">
              <a:buNone/>
            </a:pPr>
            <a:r>
              <a:rPr lang="en-US" sz="3600" b="1" dirty="0">
                <a:solidFill>
                  <a:srgbClr val="FF0000"/>
                </a:solidFill>
              </a:rPr>
              <a:t>Directly in the text. </a:t>
            </a:r>
          </a:p>
        </p:txBody>
      </p:sp>
      <p:pic>
        <p:nvPicPr>
          <p:cNvPr id="10242" name="Picture 2" descr="Image result for abstract vs concrete">
            <a:extLst>
              <a:ext uri="{FF2B5EF4-FFF2-40B4-BE49-F238E27FC236}">
                <a16:creationId xmlns:a16="http://schemas.microsoft.com/office/drawing/2014/main" id="{42CA7AB4-EF48-47C7-95A5-30A33AF7D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565" y="2986880"/>
            <a:ext cx="2576869" cy="245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43175"/>
            <a:ext cx="12192000" cy="1773174"/>
          </a:xfrm>
        </p:spPr>
        <p:txBody>
          <a:bodyPr>
            <a:normAutofit/>
          </a:bodyPr>
          <a:lstStyle/>
          <a:p>
            <a:r>
              <a:rPr lang="en-US" sz="5400" dirty="0">
                <a:solidFill>
                  <a:srgbClr val="00B0F0"/>
                </a:solidFill>
              </a:rPr>
              <a:t>Introduction: </a:t>
            </a:r>
            <a:r>
              <a:rPr lang="en-US" sz="5400" dirty="0">
                <a:solidFill>
                  <a:srgbClr val="7030A0"/>
                </a:solidFill>
              </a:rPr>
              <a:t>Thesis Statement</a:t>
            </a:r>
          </a:p>
        </p:txBody>
      </p:sp>
      <p:sp>
        <p:nvSpPr>
          <p:cNvPr id="3" name="Content Placeholder 2"/>
          <p:cNvSpPr>
            <a:spLocks noGrp="1"/>
          </p:cNvSpPr>
          <p:nvPr>
            <p:ph idx="1"/>
          </p:nvPr>
        </p:nvSpPr>
        <p:spPr>
          <a:xfrm>
            <a:off x="274439" y="1916349"/>
            <a:ext cx="11681772" cy="4700110"/>
          </a:xfrm>
        </p:spPr>
        <p:txBody>
          <a:bodyPr>
            <a:noAutofit/>
          </a:bodyPr>
          <a:lstStyle/>
          <a:p>
            <a:pPr marL="0" indent="0">
              <a:buNone/>
            </a:pPr>
            <a:r>
              <a:rPr lang="en-US" sz="3200" b="1" dirty="0">
                <a:solidFill>
                  <a:schemeClr val="bg1"/>
                </a:solidFill>
              </a:rPr>
              <a:t>Test your Thesis Statement:</a:t>
            </a:r>
          </a:p>
          <a:p>
            <a:pPr marL="800100" lvl="1" indent="-342900">
              <a:buFont typeface="+mj-lt"/>
              <a:buAutoNum type="arabicPeriod"/>
            </a:pPr>
            <a:r>
              <a:rPr lang="en-US" sz="3200" dirty="0">
                <a:solidFill>
                  <a:schemeClr val="bg1"/>
                </a:solidFill>
              </a:rPr>
              <a:t>Does it inspire a reader to ask: How? Why? Or want to learn more?</a:t>
            </a:r>
          </a:p>
          <a:p>
            <a:pPr marL="800100" lvl="1" indent="-342900">
              <a:buFont typeface="+mj-lt"/>
              <a:buAutoNum type="arabicPeriod"/>
            </a:pPr>
            <a:r>
              <a:rPr lang="en-US" sz="3200" dirty="0">
                <a:solidFill>
                  <a:schemeClr val="bg1"/>
                </a:solidFill>
              </a:rPr>
              <a:t>Would a reasonable reader not respond with “Duh!” or “So what?” or “No Kidding!”?</a:t>
            </a:r>
          </a:p>
          <a:p>
            <a:pPr marL="800100" lvl="1" indent="-342900">
              <a:buFont typeface="+mj-lt"/>
              <a:buAutoNum type="arabicPeriod"/>
            </a:pPr>
            <a:r>
              <a:rPr lang="en-US" sz="3200" dirty="0">
                <a:solidFill>
                  <a:schemeClr val="bg1"/>
                </a:solidFill>
              </a:rPr>
              <a:t>Does the thesis statement avoid general phrasing and/or sweeping words such as “all,” “none,” or “every”?</a:t>
            </a:r>
          </a:p>
          <a:p>
            <a:pPr marL="800100" lvl="1" indent="-342900">
              <a:buFont typeface="+mj-lt"/>
              <a:buAutoNum type="arabicPeriod"/>
            </a:pPr>
            <a:r>
              <a:rPr lang="en-US" sz="3200" dirty="0">
                <a:solidFill>
                  <a:schemeClr val="bg1"/>
                </a:solidFill>
              </a:rPr>
              <a:t>Does the thesis guide the reader toward the claims, or topic sentences?</a:t>
            </a:r>
          </a:p>
          <a:p>
            <a:pPr marL="800100" lvl="1" indent="-342900">
              <a:buFont typeface="+mj-lt"/>
              <a:buAutoNum type="arabicPeriod"/>
            </a:pPr>
            <a:r>
              <a:rPr lang="en-US" sz="3200" dirty="0">
                <a:solidFill>
                  <a:schemeClr val="bg1"/>
                </a:solidFill>
              </a:rPr>
              <a:t>Can the thesis be explained in the amount of length necessary?</a:t>
            </a:r>
          </a:p>
        </p:txBody>
      </p:sp>
    </p:spTree>
    <p:extLst>
      <p:ext uri="{BB962C8B-B14F-4D97-AF65-F5344CB8AC3E}">
        <p14:creationId xmlns:p14="http://schemas.microsoft.com/office/powerpoint/2010/main" val="1299189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80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3145B8-E600-4D17-901C-FA86FB4AE651}"/>
              </a:ext>
            </a:extLst>
          </p:cNvPr>
          <p:cNvSpPr/>
          <p:nvPr/>
        </p:nvSpPr>
        <p:spPr>
          <a:xfrm>
            <a:off x="0" y="1843950"/>
            <a:ext cx="12192000" cy="3170099"/>
          </a:xfrm>
          <a:prstGeom prst="rect">
            <a:avLst/>
          </a:prstGeom>
          <a:solidFill>
            <a:schemeClr val="accent1"/>
          </a:solidFill>
        </p:spPr>
        <p:txBody>
          <a:bodyPr wrap="square" lIns="91440" tIns="45720" rIns="91440" bIns="45720">
            <a:spAutoFit/>
          </a:bodyPr>
          <a:lstStyle/>
          <a:p>
            <a:pPr algn="ctr"/>
            <a:r>
              <a:rPr lang="en-US" sz="10000" b="0" cap="none" spc="0" dirty="0">
                <a:ln w="0"/>
                <a:solidFill>
                  <a:schemeClr val="bg2"/>
                </a:solidFill>
                <a:latin typeface="Franklin Gothic Medium" panose="020B0603020102020204" pitchFamily="34" charset="0"/>
                <a:cs typeface="Segoe UI" panose="020B0502040204020203" pitchFamily="34" charset="0"/>
              </a:rPr>
              <a:t>Station #1:</a:t>
            </a:r>
            <a:br>
              <a:rPr lang="en-US" sz="10000" b="0" cap="none" spc="0" dirty="0">
                <a:ln w="0"/>
                <a:solidFill>
                  <a:schemeClr val="bg2"/>
                </a:solidFill>
                <a:latin typeface="Franklin Gothic Medium" panose="020B0603020102020204" pitchFamily="34" charset="0"/>
                <a:cs typeface="Segoe UI" panose="020B0502040204020203" pitchFamily="34" charset="0"/>
              </a:rPr>
            </a:br>
            <a:r>
              <a:rPr lang="en-US" sz="10000" b="0" cap="none" spc="0" dirty="0">
                <a:ln w="0"/>
                <a:solidFill>
                  <a:schemeClr val="bg2"/>
                </a:solidFill>
                <a:latin typeface="Franklin Gothic Medium" panose="020B0603020102020204" pitchFamily="34" charset="0"/>
                <a:cs typeface="Segoe UI" panose="020B0502040204020203" pitchFamily="34" charset="0"/>
              </a:rPr>
              <a:t>MLA Formatting</a:t>
            </a:r>
          </a:p>
        </p:txBody>
      </p:sp>
      <p:sp>
        <p:nvSpPr>
          <p:cNvPr id="4" name="Title 3" hidden="1">
            <a:extLst>
              <a:ext uri="{FF2B5EF4-FFF2-40B4-BE49-F238E27FC236}">
                <a16:creationId xmlns:a16="http://schemas.microsoft.com/office/drawing/2014/main" id="{1981E862-C9BB-461B-A316-55B47F704B11}"/>
              </a:ext>
            </a:extLst>
          </p:cNvPr>
          <p:cNvSpPr>
            <a:spLocks noGrp="1"/>
          </p:cNvSpPr>
          <p:nvPr>
            <p:ph type="title"/>
          </p:nvPr>
        </p:nvSpPr>
        <p:spPr/>
        <p:txBody>
          <a:bodyPr/>
          <a:lstStyle/>
          <a:p>
            <a:r>
              <a:rPr lang="en-US" dirty="0"/>
              <a:t>Slide 4</a:t>
            </a:r>
          </a:p>
        </p:txBody>
      </p:sp>
      <p:sp>
        <p:nvSpPr>
          <p:cNvPr id="2" name="TextBox 1">
            <a:extLst>
              <a:ext uri="{FF2B5EF4-FFF2-40B4-BE49-F238E27FC236}">
                <a16:creationId xmlns:a16="http://schemas.microsoft.com/office/drawing/2014/main" id="{B90CD3EF-3E7C-4432-AB7C-F0B5A2DDE2DF}"/>
              </a:ext>
            </a:extLst>
          </p:cNvPr>
          <p:cNvSpPr txBox="1"/>
          <p:nvPr/>
        </p:nvSpPr>
        <p:spPr>
          <a:xfrm>
            <a:off x="3013788" y="5318449"/>
            <a:ext cx="6755363" cy="1200329"/>
          </a:xfrm>
          <a:prstGeom prst="rect">
            <a:avLst/>
          </a:prstGeom>
          <a:noFill/>
        </p:spPr>
        <p:txBody>
          <a:bodyPr wrap="square" rtlCol="0">
            <a:spAutoFit/>
          </a:bodyPr>
          <a:lstStyle/>
          <a:p>
            <a:r>
              <a:rPr lang="en-US" b="1" dirty="0"/>
              <a:t>GOAL: Ensure that your paper meets ALL MLA formatting requirements. Failure to meet these requirements will result in a 50% on your essay. Please take time to review EACH person’s essay to ensure that all requirements are met. </a:t>
            </a:r>
          </a:p>
        </p:txBody>
      </p:sp>
    </p:spTree>
    <p:extLst>
      <p:ext uri="{BB962C8B-B14F-4D97-AF65-F5344CB8AC3E}">
        <p14:creationId xmlns:p14="http://schemas.microsoft.com/office/powerpoint/2010/main" val="1205351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950" y="284176"/>
            <a:ext cx="10625049" cy="1508760"/>
          </a:xfrm>
        </p:spPr>
        <p:txBody>
          <a:bodyPr>
            <a:normAutofit/>
          </a:bodyPr>
          <a:lstStyle/>
          <a:p>
            <a:r>
              <a:rPr lang="en-US" sz="8800" dirty="0"/>
              <a:t>Body Paragraphs</a:t>
            </a:r>
          </a:p>
        </p:txBody>
      </p:sp>
      <p:sp>
        <p:nvSpPr>
          <p:cNvPr id="3" name="Content Placeholder 2"/>
          <p:cNvSpPr>
            <a:spLocks noGrp="1"/>
          </p:cNvSpPr>
          <p:nvPr>
            <p:ph idx="1"/>
          </p:nvPr>
        </p:nvSpPr>
        <p:spPr>
          <a:xfrm>
            <a:off x="361950" y="2011679"/>
            <a:ext cx="10625049" cy="4690677"/>
          </a:xfrm>
        </p:spPr>
        <p:txBody>
          <a:bodyPr>
            <a:normAutofit fontScale="92500" lnSpcReduction="20000"/>
          </a:bodyPr>
          <a:lstStyle/>
          <a:p>
            <a:pPr marL="0" indent="0">
              <a:buNone/>
            </a:pPr>
            <a:r>
              <a:rPr lang="en-US" sz="2800" dirty="0">
                <a:solidFill>
                  <a:schemeClr val="bg1"/>
                </a:solidFill>
              </a:rPr>
              <a:t>Each of your body paragraphs </a:t>
            </a:r>
            <a:r>
              <a:rPr lang="en-US" sz="2800" b="1" dirty="0">
                <a:solidFill>
                  <a:schemeClr val="bg1"/>
                </a:solidFill>
              </a:rPr>
              <a:t>MUST</a:t>
            </a:r>
            <a:r>
              <a:rPr lang="en-US" sz="2800" dirty="0">
                <a:solidFill>
                  <a:schemeClr val="bg1"/>
                </a:solidFill>
              </a:rPr>
              <a:t> include</a:t>
            </a:r>
          </a:p>
          <a:p>
            <a:r>
              <a:rPr lang="en-US" sz="2800" dirty="0">
                <a:solidFill>
                  <a:schemeClr val="bg1"/>
                </a:solidFill>
              </a:rPr>
              <a:t>(1) Claim</a:t>
            </a:r>
          </a:p>
          <a:p>
            <a:r>
              <a:rPr lang="en-US" sz="2800" dirty="0">
                <a:solidFill>
                  <a:schemeClr val="bg1"/>
                </a:solidFill>
              </a:rPr>
              <a:t>(2) Evidence</a:t>
            </a:r>
          </a:p>
          <a:p>
            <a:r>
              <a:rPr lang="en-US" sz="2800" dirty="0">
                <a:solidFill>
                  <a:schemeClr val="bg1"/>
                </a:solidFill>
              </a:rPr>
              <a:t>(2) Interpretation</a:t>
            </a:r>
          </a:p>
          <a:p>
            <a:pPr marL="0" indent="0">
              <a:buNone/>
            </a:pPr>
            <a:r>
              <a:rPr lang="en-US" sz="2800" dirty="0">
                <a:solidFill>
                  <a:schemeClr val="bg1"/>
                </a:solidFill>
              </a:rPr>
              <a:t>Your body paragraph will look like this:</a:t>
            </a:r>
          </a:p>
          <a:p>
            <a:pPr marL="457200" indent="-457200">
              <a:buFont typeface="+mj-lt"/>
              <a:buAutoNum type="arabicPeriod"/>
            </a:pPr>
            <a:r>
              <a:rPr lang="en-US" sz="2800" dirty="0">
                <a:solidFill>
                  <a:schemeClr val="bg1"/>
                </a:solidFill>
              </a:rPr>
              <a:t>Claim (1-2 sentences)</a:t>
            </a:r>
          </a:p>
          <a:p>
            <a:pPr marL="457200" indent="-457200">
              <a:buFont typeface="+mj-lt"/>
              <a:buAutoNum type="arabicPeriod"/>
            </a:pPr>
            <a:r>
              <a:rPr lang="en-US" sz="2800" dirty="0">
                <a:solidFill>
                  <a:schemeClr val="bg1"/>
                </a:solidFill>
              </a:rPr>
              <a:t>Evidence (1-2 sentences)</a:t>
            </a:r>
          </a:p>
          <a:p>
            <a:pPr marL="457200" indent="-457200">
              <a:buFont typeface="+mj-lt"/>
              <a:buAutoNum type="arabicPeriod"/>
            </a:pPr>
            <a:r>
              <a:rPr lang="en-US" sz="2800" dirty="0">
                <a:solidFill>
                  <a:schemeClr val="bg1"/>
                </a:solidFill>
              </a:rPr>
              <a:t>Interpretation (2-3 sentences)</a:t>
            </a:r>
          </a:p>
          <a:p>
            <a:pPr marL="457200" indent="-457200">
              <a:buFont typeface="+mj-lt"/>
              <a:buAutoNum type="arabicPeriod"/>
            </a:pPr>
            <a:r>
              <a:rPr lang="en-US" sz="2800" dirty="0">
                <a:solidFill>
                  <a:schemeClr val="bg1"/>
                </a:solidFill>
              </a:rPr>
              <a:t>Evidence (1-2 sentences)</a:t>
            </a:r>
          </a:p>
          <a:p>
            <a:pPr marL="457200" indent="-457200">
              <a:buFont typeface="+mj-lt"/>
              <a:buAutoNum type="arabicPeriod"/>
            </a:pPr>
            <a:r>
              <a:rPr lang="en-US" sz="2800" dirty="0">
                <a:solidFill>
                  <a:schemeClr val="bg1"/>
                </a:solidFill>
              </a:rPr>
              <a:t>Interpretation (2-3 sentences)</a:t>
            </a:r>
          </a:p>
          <a:p>
            <a:pPr marL="457200" indent="-4572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094" y="2518812"/>
            <a:ext cx="4477431" cy="3191975"/>
          </a:xfrm>
          <a:prstGeom prst="rect">
            <a:avLst/>
          </a:prstGeom>
        </p:spPr>
      </p:pic>
    </p:spTree>
    <p:extLst>
      <p:ext uri="{BB962C8B-B14F-4D97-AF65-F5344CB8AC3E}">
        <p14:creationId xmlns:p14="http://schemas.microsoft.com/office/powerpoint/2010/main" val="180296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284176"/>
            <a:ext cx="10796499" cy="1508760"/>
          </a:xfrm>
        </p:spPr>
        <p:txBody>
          <a:bodyPr>
            <a:normAutofit/>
          </a:bodyPr>
          <a:lstStyle/>
          <a:p>
            <a:r>
              <a:rPr lang="en-US" sz="9600" dirty="0"/>
              <a:t>Conclusions</a:t>
            </a:r>
          </a:p>
        </p:txBody>
      </p:sp>
      <p:sp>
        <p:nvSpPr>
          <p:cNvPr id="3" name="Content Placeholder 2"/>
          <p:cNvSpPr>
            <a:spLocks noGrp="1"/>
          </p:cNvSpPr>
          <p:nvPr>
            <p:ph idx="1"/>
          </p:nvPr>
        </p:nvSpPr>
        <p:spPr>
          <a:xfrm>
            <a:off x="190500" y="1926163"/>
            <a:ext cx="7990462" cy="4647661"/>
          </a:xfrm>
        </p:spPr>
        <p:txBody>
          <a:bodyPr>
            <a:normAutofit/>
          </a:bodyPr>
          <a:lstStyle/>
          <a:p>
            <a:pPr marL="0" indent="0">
              <a:buNone/>
            </a:pPr>
            <a:r>
              <a:rPr lang="en-US" sz="2400" dirty="0">
                <a:solidFill>
                  <a:schemeClr val="bg1"/>
                </a:solidFill>
              </a:rPr>
              <a:t>This is the easiest part of your essay and should be only </a:t>
            </a:r>
            <a:r>
              <a:rPr lang="en-US" sz="2400" b="1" dirty="0">
                <a:solidFill>
                  <a:schemeClr val="bg1"/>
                </a:solidFill>
              </a:rPr>
              <a:t>3-4 sentences</a:t>
            </a:r>
            <a:r>
              <a:rPr lang="en-US" sz="2400" dirty="0">
                <a:solidFill>
                  <a:schemeClr val="bg1"/>
                </a:solidFill>
              </a:rPr>
              <a:t>.</a:t>
            </a:r>
          </a:p>
          <a:p>
            <a:pPr marL="0" indent="0">
              <a:buNone/>
            </a:pPr>
            <a:r>
              <a:rPr lang="en-US" sz="2400" dirty="0">
                <a:solidFill>
                  <a:schemeClr val="bg1"/>
                </a:solidFill>
              </a:rPr>
              <a:t>Your conclusion should have:</a:t>
            </a:r>
          </a:p>
          <a:p>
            <a:r>
              <a:rPr lang="en-US" sz="2400" dirty="0">
                <a:solidFill>
                  <a:schemeClr val="bg1"/>
                </a:solidFill>
              </a:rPr>
              <a:t>(1) Topic Sentence: it is okay to start with “In conclusion,…”</a:t>
            </a:r>
          </a:p>
          <a:p>
            <a:r>
              <a:rPr lang="en-US" sz="2400" dirty="0">
                <a:solidFill>
                  <a:schemeClr val="bg1"/>
                </a:solidFill>
              </a:rPr>
              <a:t>(1) Restate your Thesis Statement: remind the reader of the most important ideas in the essay.</a:t>
            </a:r>
          </a:p>
          <a:p>
            <a:r>
              <a:rPr lang="en-US" sz="2400" dirty="0">
                <a:solidFill>
                  <a:schemeClr val="bg1"/>
                </a:solidFill>
              </a:rPr>
              <a:t>(1) Concluding Sentence: this should be </a:t>
            </a:r>
            <a:r>
              <a:rPr lang="en-US" sz="2400" b="1" dirty="0">
                <a:solidFill>
                  <a:schemeClr val="bg1"/>
                </a:solidFill>
              </a:rPr>
              <a:t>STRONG. </a:t>
            </a:r>
            <a:r>
              <a:rPr lang="en-US" sz="2400" dirty="0">
                <a:solidFill>
                  <a:schemeClr val="bg1"/>
                </a:solidFill>
              </a:rPr>
              <a:t>This sentence is the last sentence your reader will read. Leave an impression!</a:t>
            </a:r>
          </a:p>
          <a:p>
            <a:pPr lvl="1"/>
            <a:r>
              <a:rPr lang="en-US" sz="2400" dirty="0">
                <a:solidFill>
                  <a:schemeClr val="bg1"/>
                </a:solidFill>
              </a:rPr>
              <a:t>Examples of Concluding Sentences: rhetorical questions, make a prediction, or provide recommendations.</a:t>
            </a:r>
          </a:p>
        </p:txBody>
      </p:sp>
    </p:spTree>
    <p:extLst>
      <p:ext uri="{BB962C8B-B14F-4D97-AF65-F5344CB8AC3E}">
        <p14:creationId xmlns:p14="http://schemas.microsoft.com/office/powerpoint/2010/main" val="251181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8E745-1B7E-444A-B176-57308AEFA132}"/>
              </a:ext>
            </a:extLst>
          </p:cNvPr>
          <p:cNvSpPr/>
          <p:nvPr/>
        </p:nvSpPr>
        <p:spPr>
          <a:xfrm>
            <a:off x="0" y="1843950"/>
            <a:ext cx="12192000" cy="3170099"/>
          </a:xfrm>
          <a:prstGeom prst="rect">
            <a:avLst/>
          </a:prstGeom>
          <a:solidFill>
            <a:schemeClr val="tx1"/>
          </a:solidFill>
        </p:spPr>
        <p:txBody>
          <a:bodyPr wrap="square" lIns="91440" tIns="45720" rIns="91440" bIns="45720">
            <a:spAutoFit/>
          </a:bodyPr>
          <a:lstStyle/>
          <a:p>
            <a:pPr algn="ctr"/>
            <a:r>
              <a:rPr lang="en-US" sz="10000" dirty="0">
                <a:ln w="0"/>
                <a:solidFill>
                  <a:schemeClr val="bg2"/>
                </a:solidFill>
                <a:latin typeface="Franklin Gothic Medium" panose="020B0603020102020204" pitchFamily="34" charset="0"/>
                <a:cs typeface="Segoe UI" panose="020B0502040204020203" pitchFamily="34" charset="0"/>
              </a:rPr>
              <a:t>Station #6: </a:t>
            </a:r>
          </a:p>
          <a:p>
            <a:pPr algn="ctr"/>
            <a:r>
              <a:rPr lang="en-US" sz="10000" dirty="0">
                <a:ln w="0"/>
                <a:solidFill>
                  <a:schemeClr val="bg2"/>
                </a:solidFill>
                <a:latin typeface="Franklin Gothic Medium" panose="020B0603020102020204" pitchFamily="34" charset="0"/>
                <a:cs typeface="Segoe UI" panose="020B0502040204020203" pitchFamily="34" charset="0"/>
              </a:rPr>
              <a:t>Theme Statement</a:t>
            </a:r>
          </a:p>
        </p:txBody>
      </p:sp>
      <p:sp>
        <p:nvSpPr>
          <p:cNvPr id="4" name="TextBox 3">
            <a:extLst>
              <a:ext uri="{FF2B5EF4-FFF2-40B4-BE49-F238E27FC236}">
                <a16:creationId xmlns:a16="http://schemas.microsoft.com/office/drawing/2014/main" id="{7FBF3647-513B-4D2F-9443-A57E0F42DA81}"/>
              </a:ext>
            </a:extLst>
          </p:cNvPr>
          <p:cNvSpPr txBox="1"/>
          <p:nvPr/>
        </p:nvSpPr>
        <p:spPr>
          <a:xfrm>
            <a:off x="3013788" y="5318449"/>
            <a:ext cx="6755363" cy="1477328"/>
          </a:xfrm>
          <a:prstGeom prst="rect">
            <a:avLst/>
          </a:prstGeom>
          <a:noFill/>
        </p:spPr>
        <p:txBody>
          <a:bodyPr wrap="square" rtlCol="0">
            <a:spAutoFit/>
          </a:bodyPr>
          <a:lstStyle/>
          <a:p>
            <a:r>
              <a:rPr lang="en-US" b="1" dirty="0"/>
              <a:t>GOAL: Ensure that your last body paragraph is an analysis of the universal message of _____________(different depending on what prompt you chose) and how it supports the universal message (theme) of Macbeth.</a:t>
            </a:r>
          </a:p>
          <a:p>
            <a:endParaRPr lang="en-US" b="1" dirty="0"/>
          </a:p>
        </p:txBody>
      </p:sp>
    </p:spTree>
    <p:extLst>
      <p:ext uri="{BB962C8B-B14F-4D97-AF65-F5344CB8AC3E}">
        <p14:creationId xmlns:p14="http://schemas.microsoft.com/office/powerpoint/2010/main" val="1549832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5366" name="Picture 6" descr="Image result for write">
            <a:extLst>
              <a:ext uri="{FF2B5EF4-FFF2-40B4-BE49-F238E27FC236}">
                <a16:creationId xmlns:a16="http://schemas.microsoft.com/office/drawing/2014/main" id="{827F7BB1-1D8E-4732-A9B3-5A9775EB4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2C5F82-2DD2-4C1F-A2E0-1A295750993C}"/>
              </a:ext>
            </a:extLst>
          </p:cNvPr>
          <p:cNvSpPr>
            <a:spLocks noGrp="1"/>
          </p:cNvSpPr>
          <p:nvPr>
            <p:ph type="title"/>
          </p:nvPr>
        </p:nvSpPr>
        <p:spPr>
          <a:xfrm>
            <a:off x="8553" y="83975"/>
            <a:ext cx="12192000" cy="2127380"/>
          </a:xfrm>
        </p:spPr>
        <p:txBody>
          <a:bodyPr>
            <a:normAutofit/>
          </a:bodyPr>
          <a:lstStyle/>
          <a:p>
            <a:pPr algn="ctr"/>
            <a:r>
              <a:rPr lang="en-US" sz="7200" dirty="0"/>
              <a:t>How to write a theme statement: </a:t>
            </a:r>
          </a:p>
        </p:txBody>
      </p:sp>
      <p:sp>
        <p:nvSpPr>
          <p:cNvPr id="3" name="Rectangle 2">
            <a:extLst>
              <a:ext uri="{FF2B5EF4-FFF2-40B4-BE49-F238E27FC236}">
                <a16:creationId xmlns:a16="http://schemas.microsoft.com/office/drawing/2014/main" id="{37B5777E-8150-4DD5-AF37-69247059DFAD}"/>
              </a:ext>
            </a:extLst>
          </p:cNvPr>
          <p:cNvSpPr/>
          <p:nvPr/>
        </p:nvSpPr>
        <p:spPr>
          <a:xfrm>
            <a:off x="3367768" y="2586919"/>
            <a:ext cx="8138432" cy="3046988"/>
          </a:xfrm>
          <a:prstGeom prst="rect">
            <a:avLst/>
          </a:prstGeom>
        </p:spPr>
        <p:txBody>
          <a:bodyPr wrap="square">
            <a:spAutoFit/>
          </a:bodyPr>
          <a:lstStyle/>
          <a:p>
            <a:r>
              <a:rPr lang="en-US" sz="4800" dirty="0">
                <a:hlinkClick r:id="rId3"/>
              </a:rPr>
              <a:t>https://www.fsd157c.org/Documents/TeacherFiles/WritingThemeStatements_9_29_2017_6_57_28_AM.pdf</a:t>
            </a:r>
            <a:endParaRPr lang="en-US" sz="4800" dirty="0"/>
          </a:p>
        </p:txBody>
      </p:sp>
    </p:spTree>
    <p:extLst>
      <p:ext uri="{BB962C8B-B14F-4D97-AF65-F5344CB8AC3E}">
        <p14:creationId xmlns:p14="http://schemas.microsoft.com/office/powerpoint/2010/main" val="77340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54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B97E-C09A-494C-8678-6D480EB16657}"/>
              </a:ext>
            </a:extLst>
          </p:cNvPr>
          <p:cNvSpPr>
            <a:spLocks noGrp="1"/>
          </p:cNvSpPr>
          <p:nvPr>
            <p:ph type="title"/>
          </p:nvPr>
        </p:nvSpPr>
        <p:spPr>
          <a:xfrm>
            <a:off x="233264" y="0"/>
            <a:ext cx="11719249" cy="1792936"/>
          </a:xfrm>
        </p:spPr>
        <p:txBody>
          <a:bodyPr>
            <a:normAutofit/>
          </a:bodyPr>
          <a:lstStyle/>
          <a:p>
            <a:r>
              <a:rPr lang="en-US" sz="6000" b="1" dirty="0">
                <a:solidFill>
                  <a:srgbClr val="C00000"/>
                </a:solidFill>
              </a:rPr>
              <a:t>Review the following resources: </a:t>
            </a:r>
          </a:p>
        </p:txBody>
      </p:sp>
      <p:sp>
        <p:nvSpPr>
          <p:cNvPr id="3" name="TextBox 2">
            <a:extLst>
              <a:ext uri="{FF2B5EF4-FFF2-40B4-BE49-F238E27FC236}">
                <a16:creationId xmlns:a16="http://schemas.microsoft.com/office/drawing/2014/main" id="{00CDD38C-279F-4807-8B9D-4CA046D6FCE8}"/>
              </a:ext>
            </a:extLst>
          </p:cNvPr>
          <p:cNvSpPr txBox="1"/>
          <p:nvPr/>
        </p:nvSpPr>
        <p:spPr>
          <a:xfrm>
            <a:off x="961051" y="1698172"/>
            <a:ext cx="5663683" cy="4801314"/>
          </a:xfrm>
          <a:prstGeom prst="rect">
            <a:avLst/>
          </a:prstGeom>
          <a:noFill/>
        </p:spPr>
        <p:txBody>
          <a:bodyPr wrap="square" rtlCol="0">
            <a:spAutoFit/>
          </a:bodyPr>
          <a:lstStyle/>
          <a:p>
            <a:r>
              <a:rPr lang="en-US" sz="2400" dirty="0"/>
              <a:t>1.Overview:  </a:t>
            </a:r>
            <a:r>
              <a:rPr lang="en-US" sz="2400" dirty="0">
                <a:hlinkClick r:id="rId2"/>
              </a:rPr>
              <a:t>https://owl.purdue.edu/owl/research_and_citation/mla_style/mla_overview_and_workshop.html</a:t>
            </a:r>
            <a:endParaRPr lang="en-US" sz="2400" dirty="0"/>
          </a:p>
          <a:p>
            <a:pPr marL="342900" indent="-342900">
              <a:buAutoNum type="arabicPeriod" startAt="2"/>
            </a:pPr>
            <a:r>
              <a:rPr lang="en-US" sz="2400" dirty="0"/>
              <a:t>In-Text Citations: </a:t>
            </a:r>
            <a:r>
              <a:rPr lang="en-US" sz="2400" dirty="0">
                <a:hlinkClick r:id="rId3"/>
              </a:rPr>
              <a:t>https://owl.purdue.edu/owl/research_and_citation/mla_style/mla_formatting_and_style_guide/mla_in_text_citations_the_basics.html</a:t>
            </a:r>
            <a:endParaRPr lang="en-US" sz="2400" dirty="0"/>
          </a:p>
          <a:p>
            <a:pPr marL="342900" indent="-342900">
              <a:buAutoNum type="arabicPeriod" startAt="2"/>
            </a:pPr>
            <a:r>
              <a:rPr lang="en-US" sz="2400" dirty="0">
                <a:hlinkClick r:id="rId4"/>
              </a:rPr>
              <a:t>https://writing.wisc.edu/wp-content/uploads/sites/535/2018/07/MLA_2017.pdf</a:t>
            </a:r>
            <a:endParaRPr lang="en-US" sz="2400" dirty="0"/>
          </a:p>
          <a:p>
            <a:pPr marL="342900" indent="-342900">
              <a:buAutoNum type="arabicPeriod" startAt="2"/>
            </a:pPr>
            <a:endParaRPr lang="en-US" dirty="0"/>
          </a:p>
        </p:txBody>
      </p:sp>
      <p:pic>
        <p:nvPicPr>
          <p:cNvPr id="1026" name="Picture 2" descr="Image result for resources">
            <a:extLst>
              <a:ext uri="{FF2B5EF4-FFF2-40B4-BE49-F238E27FC236}">
                <a16:creationId xmlns:a16="http://schemas.microsoft.com/office/drawing/2014/main" id="{A9822B30-2A08-4F1D-8182-864095E6A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659" y="2387196"/>
            <a:ext cx="5137928" cy="34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9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54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69DA-17F0-4F8F-AC0A-7CA49E4060F7}"/>
              </a:ext>
            </a:extLst>
          </p:cNvPr>
          <p:cNvSpPr>
            <a:spLocks noGrp="1"/>
          </p:cNvSpPr>
          <p:nvPr>
            <p:ph type="title"/>
          </p:nvPr>
        </p:nvSpPr>
        <p:spPr>
          <a:xfrm>
            <a:off x="1202919" y="228192"/>
            <a:ext cx="9784080" cy="1508760"/>
          </a:xfrm>
        </p:spPr>
        <p:txBody>
          <a:bodyPr>
            <a:normAutofit/>
          </a:bodyPr>
          <a:lstStyle/>
          <a:p>
            <a:pPr algn="ctr"/>
            <a:r>
              <a:rPr lang="en-US" sz="8800" dirty="0">
                <a:solidFill>
                  <a:srgbClr val="C00000"/>
                </a:solidFill>
              </a:rPr>
              <a:t>The basics: </a:t>
            </a:r>
          </a:p>
        </p:txBody>
      </p:sp>
      <p:sp>
        <p:nvSpPr>
          <p:cNvPr id="3" name="TextBox 2">
            <a:extLst>
              <a:ext uri="{FF2B5EF4-FFF2-40B4-BE49-F238E27FC236}">
                <a16:creationId xmlns:a16="http://schemas.microsoft.com/office/drawing/2014/main" id="{C1542633-81AB-4ECE-8726-2ECC67239E3B}"/>
              </a:ext>
            </a:extLst>
          </p:cNvPr>
          <p:cNvSpPr txBox="1"/>
          <p:nvPr/>
        </p:nvSpPr>
        <p:spPr>
          <a:xfrm>
            <a:off x="447481" y="1487092"/>
            <a:ext cx="9634060" cy="4524315"/>
          </a:xfrm>
          <a:prstGeom prst="rect">
            <a:avLst/>
          </a:prstGeom>
          <a:noFill/>
        </p:spPr>
        <p:txBody>
          <a:bodyPr wrap="square" rtlCol="0">
            <a:spAutoFit/>
          </a:bodyPr>
          <a:lstStyle/>
          <a:p>
            <a:pPr marL="342900" indent="-342900">
              <a:buAutoNum type="arabicPeriod"/>
            </a:pPr>
            <a:r>
              <a:rPr lang="en-US" sz="3200" dirty="0"/>
              <a:t>Times New Roman</a:t>
            </a:r>
          </a:p>
          <a:p>
            <a:pPr marL="342900" indent="-342900">
              <a:buAutoNum type="arabicPeriod"/>
            </a:pPr>
            <a:r>
              <a:rPr lang="en-US" sz="3200" dirty="0"/>
              <a:t>12 pt. font</a:t>
            </a:r>
          </a:p>
          <a:p>
            <a:pPr marL="342900" indent="-342900">
              <a:buAutoNum type="arabicPeriod"/>
            </a:pPr>
            <a:r>
              <a:rPr lang="en-US" sz="3200" dirty="0"/>
              <a:t>Double-spaced</a:t>
            </a:r>
          </a:p>
          <a:p>
            <a:pPr marL="342900" indent="-342900">
              <a:buAutoNum type="arabicPeriod"/>
            </a:pPr>
            <a:r>
              <a:rPr lang="en-US" sz="3200" dirty="0"/>
              <a:t>Header in the top left corner </a:t>
            </a:r>
          </a:p>
          <a:p>
            <a:pPr marL="800100" lvl="1" indent="-342900">
              <a:buAutoNum type="arabicPeriod"/>
            </a:pPr>
            <a:r>
              <a:rPr lang="en-US" sz="3200" dirty="0"/>
              <a:t>Your name</a:t>
            </a:r>
          </a:p>
          <a:p>
            <a:pPr marL="800100" lvl="1" indent="-342900">
              <a:buAutoNum type="arabicPeriod"/>
            </a:pPr>
            <a:r>
              <a:rPr lang="en-US" sz="3200" dirty="0"/>
              <a:t>Ms. Thorne</a:t>
            </a:r>
          </a:p>
          <a:p>
            <a:pPr marL="800100" lvl="1" indent="-342900">
              <a:buAutoNum type="arabicPeriod"/>
            </a:pPr>
            <a:r>
              <a:rPr lang="en-US" sz="3200" dirty="0"/>
              <a:t>10</a:t>
            </a:r>
            <a:r>
              <a:rPr lang="en-US" sz="3200" baseline="30000" dirty="0"/>
              <a:t>th</a:t>
            </a:r>
            <a:r>
              <a:rPr lang="en-US" sz="3200" dirty="0"/>
              <a:t> Honors World Literature</a:t>
            </a:r>
          </a:p>
          <a:p>
            <a:pPr marL="800100" lvl="1" indent="-342900">
              <a:buAutoNum type="arabicPeriod"/>
            </a:pPr>
            <a:r>
              <a:rPr lang="en-US" sz="3200" dirty="0"/>
              <a:t>Day Month Year</a:t>
            </a:r>
          </a:p>
          <a:p>
            <a:pPr marL="342900" indent="-342900">
              <a:buAutoNum type="arabicPeriod"/>
            </a:pPr>
            <a:r>
              <a:rPr lang="en-US" sz="3200" dirty="0"/>
              <a:t>Title (creative) in the center </a:t>
            </a:r>
          </a:p>
        </p:txBody>
      </p:sp>
      <p:pic>
        <p:nvPicPr>
          <p:cNvPr id="4098" name="Picture 2" descr="Image result for mla">
            <a:extLst>
              <a:ext uri="{FF2B5EF4-FFF2-40B4-BE49-F238E27FC236}">
                <a16:creationId xmlns:a16="http://schemas.microsoft.com/office/drawing/2014/main" id="{1A43E98A-DE34-402C-823C-405FF50A8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943" y="1955259"/>
            <a:ext cx="5660959" cy="362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54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0310-F4E2-407B-92C1-34BD82923736}"/>
              </a:ext>
            </a:extLst>
          </p:cNvPr>
          <p:cNvSpPr>
            <a:spLocks noGrp="1"/>
          </p:cNvSpPr>
          <p:nvPr>
            <p:ph type="title"/>
          </p:nvPr>
        </p:nvSpPr>
        <p:spPr>
          <a:xfrm>
            <a:off x="234747" y="150826"/>
            <a:ext cx="9784080" cy="1508760"/>
          </a:xfrm>
        </p:spPr>
        <p:txBody>
          <a:bodyPr>
            <a:normAutofit fontScale="90000"/>
          </a:bodyPr>
          <a:lstStyle/>
          <a:p>
            <a:r>
              <a:rPr lang="en-US" sz="6600" dirty="0">
                <a:solidFill>
                  <a:srgbClr val="C00000"/>
                </a:solidFill>
              </a:rPr>
              <a:t>HOW TO CREATE A HEADER: </a:t>
            </a:r>
          </a:p>
        </p:txBody>
      </p:sp>
      <p:sp>
        <p:nvSpPr>
          <p:cNvPr id="3" name="TextBox 2">
            <a:extLst>
              <a:ext uri="{FF2B5EF4-FFF2-40B4-BE49-F238E27FC236}">
                <a16:creationId xmlns:a16="http://schemas.microsoft.com/office/drawing/2014/main" id="{95FAEBCC-75B3-4DA2-AFA0-6C384B7DDBBD}"/>
              </a:ext>
            </a:extLst>
          </p:cNvPr>
          <p:cNvSpPr txBox="1"/>
          <p:nvPr/>
        </p:nvSpPr>
        <p:spPr>
          <a:xfrm>
            <a:off x="234747" y="1228726"/>
            <a:ext cx="9624924" cy="6001643"/>
          </a:xfrm>
          <a:prstGeom prst="rect">
            <a:avLst/>
          </a:prstGeom>
          <a:noFill/>
        </p:spPr>
        <p:txBody>
          <a:bodyPr wrap="square" rtlCol="0">
            <a:spAutoFit/>
          </a:bodyPr>
          <a:lstStyle/>
          <a:p>
            <a:r>
              <a:rPr lang="en-US" sz="2400" dirty="0"/>
              <a:t>To create a header with your last name and page number that will automatically carry from page to  page, following the steps below: </a:t>
            </a:r>
          </a:p>
          <a:p>
            <a:r>
              <a:rPr lang="en-US" sz="2400" dirty="0"/>
              <a:t>	1. Click “</a:t>
            </a:r>
            <a:r>
              <a:rPr lang="en-US" sz="2400" b="1" dirty="0">
                <a:solidFill>
                  <a:srgbClr val="C00000"/>
                </a:solidFill>
              </a:rPr>
              <a:t>INSERT</a:t>
            </a:r>
            <a:r>
              <a:rPr lang="en-US" sz="2400" dirty="0"/>
              <a:t>” at the top of the menu. </a:t>
            </a:r>
          </a:p>
          <a:p>
            <a:r>
              <a:rPr lang="en-US" sz="2400" dirty="0"/>
              <a:t>	2. Click “</a:t>
            </a:r>
            <a:r>
              <a:rPr lang="en-US" sz="2400" b="1" dirty="0">
                <a:solidFill>
                  <a:srgbClr val="C00000"/>
                </a:solidFill>
              </a:rPr>
              <a:t>HEADER</a:t>
            </a:r>
            <a:r>
              <a:rPr lang="en-US" sz="2400" dirty="0"/>
              <a:t>” </a:t>
            </a:r>
          </a:p>
          <a:p>
            <a:r>
              <a:rPr lang="en-US" sz="2400" dirty="0"/>
              <a:t>	3. Click the first option that reads “</a:t>
            </a:r>
            <a:r>
              <a:rPr lang="en-US" sz="2400" b="1" dirty="0">
                <a:solidFill>
                  <a:srgbClr val="C00000"/>
                </a:solidFill>
              </a:rPr>
              <a:t>BLANK</a:t>
            </a:r>
            <a:r>
              <a:rPr lang="en-US" sz="2400" dirty="0"/>
              <a:t>”</a:t>
            </a:r>
            <a:r>
              <a:rPr lang="en-US" sz="2400" b="1" dirty="0">
                <a:solidFill>
                  <a:srgbClr val="C00000"/>
                </a:solidFill>
              </a:rPr>
              <a:t> </a:t>
            </a:r>
          </a:p>
          <a:p>
            <a:r>
              <a:rPr lang="en-US" sz="2400" dirty="0"/>
              <a:t>	4. Click “</a:t>
            </a:r>
            <a:r>
              <a:rPr lang="en-US" sz="2400" b="1" dirty="0">
                <a:solidFill>
                  <a:srgbClr val="C00000"/>
                </a:solidFill>
              </a:rPr>
              <a:t>HOME</a:t>
            </a:r>
            <a:r>
              <a:rPr lang="en-US" sz="2400" dirty="0"/>
              <a:t>” at the top of page. </a:t>
            </a:r>
          </a:p>
          <a:p>
            <a:r>
              <a:rPr lang="en-US" sz="2400" dirty="0"/>
              <a:t>	5. Click “</a:t>
            </a:r>
            <a:r>
              <a:rPr lang="en-US" sz="2400" b="1" dirty="0">
                <a:solidFill>
                  <a:srgbClr val="C00000"/>
                </a:solidFill>
              </a:rPr>
              <a:t>ALIGN RIGHT</a:t>
            </a:r>
            <a:r>
              <a:rPr lang="en-US" sz="2400" dirty="0"/>
              <a:t>” </a:t>
            </a:r>
          </a:p>
          <a:p>
            <a:r>
              <a:rPr lang="en-US" sz="2400" dirty="0"/>
              <a:t>	6. Click “</a:t>
            </a:r>
            <a:r>
              <a:rPr lang="en-US" sz="2400" b="1" dirty="0">
                <a:solidFill>
                  <a:srgbClr val="C00000"/>
                </a:solidFill>
              </a:rPr>
              <a:t>TYPE HERE</a:t>
            </a:r>
            <a:r>
              <a:rPr lang="en-US" sz="2400" dirty="0"/>
              <a:t>” and type </a:t>
            </a:r>
            <a:r>
              <a:rPr lang="en-US" sz="2400" b="1" dirty="0">
                <a:solidFill>
                  <a:srgbClr val="C00000"/>
                </a:solidFill>
              </a:rPr>
              <a:t>JUST YOUR LAST NAME</a:t>
            </a:r>
          </a:p>
          <a:p>
            <a:r>
              <a:rPr lang="en-US" sz="2400" dirty="0"/>
              <a:t>	7. Click “</a:t>
            </a:r>
            <a:r>
              <a:rPr lang="en-US" sz="2400" b="1" dirty="0">
                <a:solidFill>
                  <a:srgbClr val="C00000"/>
                </a:solidFill>
              </a:rPr>
              <a:t>INSERT</a:t>
            </a:r>
            <a:r>
              <a:rPr lang="en-US" sz="2400" dirty="0"/>
              <a:t>” again</a:t>
            </a:r>
          </a:p>
          <a:p>
            <a:r>
              <a:rPr lang="en-US" sz="2400" dirty="0"/>
              <a:t>	8. Click “</a:t>
            </a:r>
            <a:r>
              <a:rPr lang="en-US" sz="2400" b="1" dirty="0">
                <a:solidFill>
                  <a:srgbClr val="C00000"/>
                </a:solidFill>
              </a:rPr>
              <a:t>PAGE NUMBER</a:t>
            </a:r>
            <a:r>
              <a:rPr lang="en-US" sz="2400" dirty="0"/>
              <a:t>” </a:t>
            </a:r>
          </a:p>
          <a:p>
            <a:r>
              <a:rPr lang="en-US" sz="2400" dirty="0"/>
              <a:t>	9. HOVER over “TO</a:t>
            </a:r>
            <a:r>
              <a:rPr lang="en-US" sz="2400" b="1" dirty="0">
                <a:solidFill>
                  <a:srgbClr val="C00000"/>
                </a:solidFill>
              </a:rPr>
              <a:t>P OF PAGE</a:t>
            </a:r>
            <a:r>
              <a:rPr lang="en-US" sz="2400" dirty="0"/>
              <a:t>”</a:t>
            </a:r>
          </a:p>
          <a:p>
            <a:r>
              <a:rPr lang="en-US" sz="2400" dirty="0"/>
              <a:t>	10. Click “</a:t>
            </a:r>
            <a:r>
              <a:rPr lang="en-US" sz="2400" b="1" dirty="0">
                <a:solidFill>
                  <a:srgbClr val="C00000"/>
                </a:solidFill>
              </a:rPr>
              <a:t>PLAIN NUMBER 3</a:t>
            </a:r>
            <a:r>
              <a:rPr lang="en-US" sz="2400" dirty="0"/>
              <a:t>” </a:t>
            </a:r>
          </a:p>
          <a:p>
            <a:r>
              <a:rPr lang="en-US" sz="2400" dirty="0"/>
              <a:t>**HINT: If your last name disappears, just type it in again before the number. </a:t>
            </a:r>
          </a:p>
          <a:p>
            <a:r>
              <a:rPr lang="en-US" sz="2400" dirty="0"/>
              <a:t>***HINT #2: You should only have to do this once. Your last name and the appropriate page number will carry over from page to page. </a:t>
            </a:r>
          </a:p>
        </p:txBody>
      </p:sp>
      <p:pic>
        <p:nvPicPr>
          <p:cNvPr id="1026" name="Picture 2" descr="Image result for mla header">
            <a:extLst>
              <a:ext uri="{FF2B5EF4-FFF2-40B4-BE49-F238E27FC236}">
                <a16:creationId xmlns:a16="http://schemas.microsoft.com/office/drawing/2014/main" id="{CD25FF31-26E3-4531-992C-217998699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28190" y="2460594"/>
            <a:ext cx="52387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12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54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1872-3318-499D-8F37-4CE97EFB5C7C}"/>
              </a:ext>
            </a:extLst>
          </p:cNvPr>
          <p:cNvSpPr>
            <a:spLocks noGrp="1"/>
          </p:cNvSpPr>
          <p:nvPr>
            <p:ph type="title"/>
          </p:nvPr>
        </p:nvSpPr>
        <p:spPr/>
        <p:txBody>
          <a:bodyPr/>
          <a:lstStyle/>
          <a:p>
            <a:endParaRPr lang="en-US"/>
          </a:p>
        </p:txBody>
      </p:sp>
      <p:pic>
        <p:nvPicPr>
          <p:cNvPr id="3" name="Picture 2" descr="Image result for mla format paper">
            <a:extLst>
              <a:ext uri="{FF2B5EF4-FFF2-40B4-BE49-F238E27FC236}">
                <a16:creationId xmlns:a16="http://schemas.microsoft.com/office/drawing/2014/main" id="{AB954FCF-8F9E-4B89-8E52-097A5B534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64" y="0"/>
            <a:ext cx="108463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5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54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B769-A7F5-4CC2-B816-5A7A0F47EC5A}"/>
              </a:ext>
            </a:extLst>
          </p:cNvPr>
          <p:cNvSpPr>
            <a:spLocks noGrp="1"/>
          </p:cNvSpPr>
          <p:nvPr>
            <p:ph type="title"/>
          </p:nvPr>
        </p:nvSpPr>
        <p:spPr>
          <a:xfrm>
            <a:off x="157891" y="95250"/>
            <a:ext cx="9784080" cy="1508760"/>
          </a:xfrm>
        </p:spPr>
        <p:txBody>
          <a:bodyPr>
            <a:normAutofit/>
          </a:bodyPr>
          <a:lstStyle/>
          <a:p>
            <a:r>
              <a:rPr lang="en-US" sz="8800" dirty="0">
                <a:solidFill>
                  <a:srgbClr val="C00000"/>
                </a:solidFill>
              </a:rPr>
              <a:t>Examples: </a:t>
            </a:r>
            <a:endParaRPr lang="en-US" sz="8800" dirty="0"/>
          </a:p>
        </p:txBody>
      </p:sp>
      <p:pic>
        <p:nvPicPr>
          <p:cNvPr id="3" name="Picture 2" descr="Image result for mla format paper">
            <a:extLst>
              <a:ext uri="{FF2B5EF4-FFF2-40B4-BE49-F238E27FC236}">
                <a16:creationId xmlns:a16="http://schemas.microsoft.com/office/drawing/2014/main" id="{F3091D44-5065-409B-955C-DD1BED010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8425"/>
            <a:ext cx="3261540" cy="43457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la format paper">
            <a:extLst>
              <a:ext uri="{FF2B5EF4-FFF2-40B4-BE49-F238E27FC236}">
                <a16:creationId xmlns:a16="http://schemas.microsoft.com/office/drawing/2014/main" id="{CB68CFB0-A03E-4ECC-B9CA-DB93AE568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357" y="197595"/>
            <a:ext cx="4892561" cy="65651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la format paper">
            <a:extLst>
              <a:ext uri="{FF2B5EF4-FFF2-40B4-BE49-F238E27FC236}">
                <a16:creationId xmlns:a16="http://schemas.microsoft.com/office/drawing/2014/main" id="{2C2F24C7-1E36-4867-BA7C-A85C19FAE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220" y="1508760"/>
            <a:ext cx="3864456" cy="506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8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2B8B18-D453-437F-B56E-13FCFB766C70}"/>
              </a:ext>
            </a:extLst>
          </p:cNvPr>
          <p:cNvSpPr/>
          <p:nvPr/>
        </p:nvSpPr>
        <p:spPr>
          <a:xfrm>
            <a:off x="0" y="1843950"/>
            <a:ext cx="12191999" cy="3170099"/>
          </a:xfrm>
          <a:prstGeom prst="rect">
            <a:avLst/>
          </a:prstGeom>
          <a:solidFill>
            <a:srgbClr val="7030A0"/>
          </a:solidFill>
        </p:spPr>
        <p:txBody>
          <a:bodyPr wrap="square" lIns="91440" tIns="45720" rIns="91440" bIns="45720">
            <a:spAutoFit/>
          </a:bodyPr>
          <a:lstStyle/>
          <a:p>
            <a:pPr algn="ctr"/>
            <a:r>
              <a:rPr lang="en-US" sz="10000" b="0" cap="none" spc="0" dirty="0">
                <a:ln w="0"/>
                <a:solidFill>
                  <a:schemeClr val="accent1"/>
                </a:solidFill>
                <a:latin typeface="Franklin Gothic Medium" panose="020B0603020102020204" pitchFamily="34" charset="0"/>
                <a:cs typeface="Segoe UI" panose="020B0502040204020203" pitchFamily="34" charset="0"/>
              </a:rPr>
              <a:t>Station #2: </a:t>
            </a:r>
          </a:p>
          <a:p>
            <a:pPr algn="ctr"/>
            <a:r>
              <a:rPr lang="en-US" sz="10000" dirty="0">
                <a:ln w="0"/>
                <a:solidFill>
                  <a:schemeClr val="accent1"/>
                </a:solidFill>
                <a:latin typeface="Franklin Gothic Medium" panose="020B0603020102020204" pitchFamily="34" charset="0"/>
                <a:cs typeface="Segoe UI" panose="020B0502040204020203" pitchFamily="34" charset="0"/>
              </a:rPr>
              <a:t>In-Text Citations</a:t>
            </a:r>
            <a:endParaRPr lang="en-US" sz="10000" b="0" cap="none" spc="0" dirty="0">
              <a:ln w="0"/>
              <a:solidFill>
                <a:schemeClr val="accent1"/>
              </a:solidFill>
              <a:latin typeface="Franklin Gothic Medium" panose="020B0603020102020204"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19F88BA3-6D77-4C74-B056-69F79082CDE5}"/>
              </a:ext>
            </a:extLst>
          </p:cNvPr>
          <p:cNvSpPr>
            <a:spLocks noGrp="1"/>
          </p:cNvSpPr>
          <p:nvPr>
            <p:ph type="title"/>
          </p:nvPr>
        </p:nvSpPr>
        <p:spPr/>
        <p:txBody>
          <a:bodyPr/>
          <a:lstStyle/>
          <a:p>
            <a:r>
              <a:rPr lang="en-US" dirty="0"/>
              <a:t>Slide 5</a:t>
            </a:r>
          </a:p>
        </p:txBody>
      </p:sp>
      <p:sp>
        <p:nvSpPr>
          <p:cNvPr id="5" name="TextBox 4">
            <a:extLst>
              <a:ext uri="{FF2B5EF4-FFF2-40B4-BE49-F238E27FC236}">
                <a16:creationId xmlns:a16="http://schemas.microsoft.com/office/drawing/2014/main" id="{4A3413AF-8169-4B46-AD71-0D340E16AC94}"/>
              </a:ext>
            </a:extLst>
          </p:cNvPr>
          <p:cNvSpPr txBox="1"/>
          <p:nvPr/>
        </p:nvSpPr>
        <p:spPr>
          <a:xfrm>
            <a:off x="3013788" y="5318449"/>
            <a:ext cx="6755363" cy="923330"/>
          </a:xfrm>
          <a:prstGeom prst="rect">
            <a:avLst/>
          </a:prstGeom>
          <a:noFill/>
        </p:spPr>
        <p:txBody>
          <a:bodyPr wrap="square" rtlCol="0">
            <a:spAutoFit/>
          </a:bodyPr>
          <a:lstStyle/>
          <a:p>
            <a:r>
              <a:rPr lang="en-US" b="1" dirty="0"/>
              <a:t>GOAL: Ensure that your paper has AT LEAST two quotes per paragraph. Ensure that each quote is properly quoted within the paragraph. Ensure that each quote is properly cited. </a:t>
            </a:r>
          </a:p>
        </p:txBody>
      </p:sp>
    </p:spTree>
    <p:extLst>
      <p:ext uri="{BB962C8B-B14F-4D97-AF65-F5344CB8AC3E}">
        <p14:creationId xmlns:p14="http://schemas.microsoft.com/office/powerpoint/2010/main" val="1862337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F11977135_Playground rules presentation_RVA_v3.potx" id="{07413DCF-3AC5-4C70-87BD-941AEA8469DA}" vid="{4E9FF052-B545-4DF9-BE6D-6A74F8F6A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B77A0-8658-45E5-8D19-24559500539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3.xml><?xml version="1.0" encoding="utf-8"?>
<ds:datastoreItem xmlns:ds="http://schemas.openxmlformats.org/officeDocument/2006/customXml" ds:itemID="{28AC8BD7-946A-4C17-A395-21CB0265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Widescreen</PresentationFormat>
  <Paragraphs>177</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Algerian</vt:lpstr>
      <vt:lpstr>Arial</vt:lpstr>
      <vt:lpstr>Brush Script MT</vt:lpstr>
      <vt:lpstr>Calibri</vt:lpstr>
      <vt:lpstr>Corbel</vt:lpstr>
      <vt:lpstr>Franklin Gothic Medium</vt:lpstr>
      <vt:lpstr>Wingdings</vt:lpstr>
      <vt:lpstr>Banded</vt:lpstr>
      <vt:lpstr>Slide 1</vt:lpstr>
      <vt:lpstr>Slide 3</vt:lpstr>
      <vt:lpstr>Slide 4</vt:lpstr>
      <vt:lpstr>Review the following resources: </vt:lpstr>
      <vt:lpstr>The basics: </vt:lpstr>
      <vt:lpstr>HOW TO CREATE A HEADER: </vt:lpstr>
      <vt:lpstr>PowerPoint Presentation</vt:lpstr>
      <vt:lpstr>Examples: </vt:lpstr>
      <vt:lpstr>Slide 5</vt:lpstr>
      <vt:lpstr>Resources: </vt:lpstr>
      <vt:lpstr>The Basics: </vt:lpstr>
      <vt:lpstr>PowerPoint Presentation</vt:lpstr>
      <vt:lpstr>Slide 6</vt:lpstr>
      <vt:lpstr>PowerPoint Presentation</vt:lpstr>
      <vt:lpstr>Slide 7</vt:lpstr>
      <vt:lpstr>Ms. Thorne’s Rules of Writing:  Failing to follow ALL of these rules will result in a 50% on your essay. </vt:lpstr>
      <vt:lpstr>PowerPoint Presentation</vt:lpstr>
      <vt:lpstr>PowerPoint Presentation</vt:lpstr>
      <vt:lpstr>PowerPoint Presentation</vt:lpstr>
      <vt:lpstr>Paragraph  Structure: C.E.I</vt:lpstr>
      <vt:lpstr>PowerPoint Presentation</vt:lpstr>
      <vt:lpstr>PowerPoint Presentation</vt:lpstr>
      <vt:lpstr>Introduction</vt:lpstr>
      <vt:lpstr>Introduction: HOOK</vt:lpstr>
      <vt:lpstr>Introduction: HOOK</vt:lpstr>
      <vt:lpstr>Introduction: BRIDGE</vt:lpstr>
      <vt:lpstr>Introduction: Thesis Statement</vt:lpstr>
      <vt:lpstr>ABSTRACT CONCEPT VS CONCRETE ELEMENT</vt:lpstr>
      <vt:lpstr>Introduction: Thesis Statement</vt:lpstr>
      <vt:lpstr>Body Paragraphs</vt:lpstr>
      <vt:lpstr>Conclusions</vt:lpstr>
      <vt:lpstr>PowerPoint Presentation</vt:lpstr>
      <vt:lpstr>How to write a theme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2019-10-23T15:06:02Z</dcterms:created>
  <dcterms:modified xsi:type="dcterms:W3CDTF">2019-10-23T15:13:34Z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2019-10-23T15:11:05.3677204Z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