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259" r:id="rId3"/>
    <p:sldId id="261" r:id="rId4"/>
    <p:sldId id="264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71" r:id="rId20"/>
    <p:sldId id="310" r:id="rId21"/>
    <p:sldId id="311" r:id="rId22"/>
    <p:sldId id="306" r:id="rId23"/>
    <p:sldId id="265" r:id="rId24"/>
    <p:sldId id="298" r:id="rId25"/>
    <p:sldId id="299" r:id="rId26"/>
    <p:sldId id="300" r:id="rId27"/>
    <p:sldId id="302" r:id="rId28"/>
    <p:sldId id="301" r:id="rId29"/>
    <p:sldId id="303" r:id="rId30"/>
    <p:sldId id="304" r:id="rId31"/>
    <p:sldId id="305" r:id="rId32"/>
    <p:sldId id="309" r:id="rId33"/>
    <p:sldId id="307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2018/11/05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ZA" smtClean="0"/>
              <a:t>2018/11/05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Emphasized text can go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=""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Text Placeholder 18">
            <a:extLst>
              <a:ext uri="{FF2B5EF4-FFF2-40B4-BE49-F238E27FC236}">
                <a16:creationId xmlns=""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32" name="Text Placeholder 20">
            <a:extLst>
              <a:ext uri="{FF2B5EF4-FFF2-40B4-BE49-F238E27FC236}">
                <a16:creationId xmlns=""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ZA" dirty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=""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50" name="Text Placeholder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Website Address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 Ci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Works Cited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=""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5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ZA" sz="120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DgwPG7mAA" TargetMode="External"/><Relationship Id="rId2" Type="http://schemas.openxmlformats.org/officeDocument/2006/relationships/hyperlink" Target="https://www.youtube.com/watch?v=yqulWPljawo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hyperlink" Target="https://www.nytimes.com/2017/11/28/business/media/jimmy-fallon-tonight-show-ratings-colbert-kimmel-decline.html" TargetMode="External"/><Relationship Id="rId4" Type="http://schemas.openxmlformats.org/officeDocument/2006/relationships/hyperlink" Target="https://www.youtube.com/watch?v=QW6Q2W50GD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UTCLL4_ng" TargetMode="External"/><Relationship Id="rId2" Type="http://schemas.openxmlformats.org/officeDocument/2006/relationships/hyperlink" Target="https://www.youtube.com/watch?v=rzXpJcwqYIg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hyperlink" Target="https://people.com/tv/kim-kardashian-doesnt-support-donald-trump-but-smart-enough-to-use-connect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LyERvQ-yY" TargetMode="External"/><Relationship Id="rId2" Type="http://schemas.openxmlformats.org/officeDocument/2006/relationships/hyperlink" Target="https://www.youtube.com/watch?v=cLHVJ7yGUNY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Xc5mlpSDk" TargetMode="External"/><Relationship Id="rId2" Type="http://schemas.openxmlformats.org/officeDocument/2006/relationships/hyperlink" Target="https://www.youtube.com/watch?v=NzxNSF_yS0A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90vwLAQuA" TargetMode="External"/><Relationship Id="rId2" Type="http://schemas.openxmlformats.org/officeDocument/2006/relationships/hyperlink" Target="https://www.youtube.com/watch?v=6DN4brsK2w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-C7WE1xOs" TargetMode="External"/><Relationship Id="rId2" Type="http://schemas.openxmlformats.org/officeDocument/2006/relationships/hyperlink" Target="https://www.youtube.com/watch?v=4LZ3P1sv9j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cREW7iZz8" TargetMode="External"/><Relationship Id="rId2" Type="http://schemas.openxmlformats.org/officeDocument/2006/relationships/hyperlink" Target="https://www.youtube.com/watch?v=JZXc5mlpSDk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hyperlink" Target="https://www.usatoday.com/story/life/entertainthis/2018/07/04/celebrities-got-political-social-media-july-4th/75805100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KJk7RJf9o" TargetMode="External"/><Relationship Id="rId2" Type="http://schemas.openxmlformats.org/officeDocument/2006/relationships/hyperlink" Target="https://www.youtube.com/watch?v=vJBieWLnla0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SIBbpS6NI" TargetMode="External"/><Relationship Id="rId2" Type="http://schemas.openxmlformats.org/officeDocument/2006/relationships/hyperlink" Target="https://www.youtube.com/watch?v=gz07eRaLUO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iterarydevices.net/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8868" y="519066"/>
            <a:ext cx="11340000" cy="432000"/>
          </a:xfrm>
        </p:spPr>
        <p:txBody>
          <a:bodyPr/>
          <a:lstStyle/>
          <a:p>
            <a:r>
              <a:rPr lang="en-US" sz="5400" dirty="0" smtClean="0"/>
              <a:t>First 25: </a:t>
            </a:r>
            <a:endParaRPr lang="en-US" sz="5400" dirty="0"/>
          </a:p>
        </p:txBody>
      </p:sp>
      <p:pic>
        <p:nvPicPr>
          <p:cNvPr id="20482" name="Picture 2" descr="Image result for offensive ads 2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4" y="1520410"/>
            <a:ext cx="8047966" cy="4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108829" y="1140847"/>
            <a:ext cx="3959525" cy="503611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How and why is a social group represented in a particular way? </a:t>
            </a:r>
            <a:br>
              <a:rPr lang="en-US" sz="4000" dirty="0" smtClean="0"/>
            </a:br>
            <a:endParaRPr lang="en-US" sz="4000" dirty="0" smtClean="0"/>
          </a:p>
          <a:p>
            <a:pPr marL="0" indent="0" algn="ctr">
              <a:buNone/>
            </a:pPr>
            <a:r>
              <a:rPr lang="en-US" sz="2400" dirty="0"/>
              <a:t>Write an </a:t>
            </a:r>
            <a:r>
              <a:rPr lang="en-US" sz="2400" b="1" dirty="0"/>
              <a:t>introduction with a theme statement</a:t>
            </a:r>
            <a:r>
              <a:rPr lang="en-US" sz="2400" dirty="0"/>
              <a:t>, then </a:t>
            </a:r>
            <a:r>
              <a:rPr lang="en-US" sz="2400" b="1" dirty="0"/>
              <a:t>a ten to twelve sentence explanation</a:t>
            </a:r>
            <a:r>
              <a:rPr lang="en-US" sz="2400" dirty="0"/>
              <a:t> of which social groups are marginalized, excluded or silenced within the text. 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99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yperbole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5053642" cy="37421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Exaggerated </a:t>
            </a:r>
            <a:r>
              <a:rPr lang="en-US" sz="4000" dirty="0"/>
              <a:t>statements or claims not meant to be taken literally.</a:t>
            </a:r>
          </a:p>
        </p:txBody>
      </p:sp>
      <p:pic>
        <p:nvPicPr>
          <p:cNvPr id="5122" name="Picture 2" descr="Image result for hyperb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61" y="1746057"/>
            <a:ext cx="4603294" cy="39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Glittering </a:t>
            </a:r>
            <a:r>
              <a:rPr lang="en-US" dirty="0"/>
              <a:t>G</a:t>
            </a:r>
            <a:r>
              <a:rPr lang="en-US" dirty="0" smtClean="0"/>
              <a:t>enerality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6037053" cy="37421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vague </a:t>
            </a:r>
            <a:r>
              <a:rPr lang="en-US" sz="4000" dirty="0"/>
              <a:t>word or phrase used to evoke positive feelings rather than to convey information</a:t>
            </a:r>
          </a:p>
        </p:txBody>
      </p:sp>
      <p:pic>
        <p:nvPicPr>
          <p:cNvPr id="6146" name="Picture 2" descr="Image result for glittering generality in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53" y="2194763"/>
            <a:ext cx="4240884" cy="29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Idiom </a:t>
            </a:r>
            <a:r>
              <a:rPr lang="en-US" dirty="0"/>
              <a:t>(idiomatic expression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Idiomatic expressions are a type of informal language that have a meaning different from the meaning of the words in the expression. </a:t>
            </a:r>
          </a:p>
          <a:p>
            <a:r>
              <a:rPr lang="en-US" sz="3200" dirty="0" smtClean="0"/>
              <a:t>For example:</a:t>
            </a:r>
          </a:p>
          <a:p>
            <a:pPr lvl="1"/>
            <a:r>
              <a:rPr lang="en-US" sz="3600" dirty="0" smtClean="0"/>
              <a:t>“Hold your tongue.”</a:t>
            </a:r>
          </a:p>
          <a:p>
            <a:pPr lvl="1"/>
            <a:r>
              <a:rPr lang="en-US" sz="3600" dirty="0" smtClean="0"/>
              <a:t>This idiom doesn’t actually mean that you should stick your fingers in your mouth and grab you’re a hold of your tongue. </a:t>
            </a:r>
            <a:r>
              <a:rPr lang="en-US" sz="3600" b="1" dirty="0" smtClean="0"/>
              <a:t>It means that you shouldn’t talk.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162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Proverb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6632275" cy="3742191"/>
          </a:xfrm>
        </p:spPr>
        <p:txBody>
          <a:bodyPr>
            <a:noAutofit/>
          </a:bodyPr>
          <a:lstStyle/>
          <a:p>
            <a:r>
              <a:rPr lang="en-US" sz="3600" dirty="0"/>
              <a:t>A </a:t>
            </a:r>
            <a:r>
              <a:rPr lang="en-US" sz="3600" b="1" dirty="0"/>
              <a:t>proverb</a:t>
            </a:r>
            <a:r>
              <a:rPr lang="en-US" sz="3600" dirty="0"/>
              <a:t> is a brief, simple, and popular saying, or a phrase that gives advice and effectively embodies a commonplace truth based on practical experience or common sense. A </a:t>
            </a:r>
            <a:r>
              <a:rPr lang="en-US" sz="3600" b="1" dirty="0"/>
              <a:t>proverb</a:t>
            </a:r>
            <a:r>
              <a:rPr lang="en-US" sz="3600" dirty="0"/>
              <a:t> may have an allegorical message behind its odd appearance.</a:t>
            </a:r>
          </a:p>
        </p:txBody>
      </p:sp>
      <p:pic>
        <p:nvPicPr>
          <p:cNvPr id="7170" name="Picture 2" descr="Image result for proverbs i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57" y="2168074"/>
            <a:ext cx="3155717" cy="31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Emotive Language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Emotive Language </a:t>
            </a:r>
            <a:r>
              <a:rPr lang="en-US" sz="3200" dirty="0" smtClean="0"/>
              <a:t>is </a:t>
            </a:r>
            <a:r>
              <a:rPr lang="en-US" sz="3200" dirty="0"/>
              <a:t>the deliberate choice of words to elicit emotion (usually to influence</a:t>
            </a:r>
            <a:r>
              <a:rPr lang="en-US" sz="3200" dirty="0" smtClean="0"/>
              <a:t>).</a:t>
            </a:r>
            <a:endParaRPr lang="en-US" sz="3200" dirty="0"/>
          </a:p>
          <a:p>
            <a:r>
              <a:rPr lang="en-US" sz="3200" dirty="0"/>
              <a:t>Ideas can be expressed non-emotively. For example:</a:t>
            </a:r>
          </a:p>
          <a:p>
            <a:pPr lvl="1"/>
            <a:r>
              <a:rPr lang="en-US" sz="3600" i="1" dirty="0"/>
              <a:t>The men were killed.</a:t>
            </a:r>
          </a:p>
          <a:p>
            <a:r>
              <a:rPr lang="en-US" sz="3200" dirty="0"/>
              <a:t>However, they can also be expressed in a way that is positive or negative or welcoming or threatening. It all depends on the words selected. For example:</a:t>
            </a:r>
          </a:p>
          <a:p>
            <a:pPr lvl="1"/>
            <a:r>
              <a:rPr lang="en-US" sz="3600" i="1" dirty="0"/>
              <a:t>The victims were executed in cold blood.</a:t>
            </a:r>
          </a:p>
        </p:txBody>
      </p:sp>
    </p:spTree>
    <p:extLst>
      <p:ext uri="{BB962C8B-B14F-4D97-AF65-F5344CB8AC3E}">
        <p14:creationId xmlns:p14="http://schemas.microsoft.com/office/powerpoint/2010/main" val="14748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Emotive Language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Non-emotive version</a:t>
            </a:r>
            <a:r>
              <a:rPr lang="en-US" sz="3200" dirty="0"/>
              <a:t>: Another person in the </a:t>
            </a:r>
            <a:r>
              <a:rPr lang="en-US" sz="3200" dirty="0" smtClean="0"/>
              <a:t>restaurant </a:t>
            </a:r>
            <a:r>
              <a:rPr lang="en-US" sz="3200" dirty="0"/>
              <a:t>was injured by the man's glass.</a:t>
            </a:r>
          </a:p>
          <a:p>
            <a:pPr marL="0" indent="0">
              <a:buNone/>
            </a:pPr>
            <a:r>
              <a:rPr lang="en-US" sz="3200" b="1" dirty="0"/>
              <a:t>Emotive version</a:t>
            </a:r>
            <a:r>
              <a:rPr lang="en-US" sz="3200" dirty="0"/>
              <a:t>: An innocent bystander suffered facial injuries when the </a:t>
            </a:r>
            <a:r>
              <a:rPr lang="en-US" sz="3200" dirty="0" smtClean="0"/>
              <a:t>evil man </a:t>
            </a:r>
            <a:r>
              <a:rPr lang="en-US" sz="3200" dirty="0"/>
              <a:t>launched his glass across the </a:t>
            </a:r>
            <a:r>
              <a:rPr lang="en-US" sz="3200" dirty="0" smtClean="0"/>
              <a:t>restaurant. 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Non-emotive </a:t>
            </a:r>
            <a:r>
              <a:rPr lang="en-US" sz="3200" b="1" dirty="0"/>
              <a:t>version</a:t>
            </a:r>
            <a:r>
              <a:rPr lang="en-US" sz="3200" dirty="0"/>
              <a:t>: The government will reduce interest rates.</a:t>
            </a:r>
          </a:p>
          <a:p>
            <a:pPr marL="0" indent="0">
              <a:buNone/>
            </a:pPr>
            <a:r>
              <a:rPr lang="en-US" sz="3200" b="1" dirty="0"/>
              <a:t>Emotive version</a:t>
            </a:r>
            <a:r>
              <a:rPr lang="en-US" sz="3200" dirty="0"/>
              <a:t>: The government will slash interest rates.</a:t>
            </a:r>
          </a:p>
        </p:txBody>
      </p:sp>
    </p:spTree>
    <p:extLst>
      <p:ext uri="{BB962C8B-B14F-4D97-AF65-F5344CB8AC3E}">
        <p14:creationId xmlns:p14="http://schemas.microsoft.com/office/powerpoint/2010/main" val="33468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this lesson you will understand that…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557861"/>
            <a:ext cx="10515600" cy="3742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5400" dirty="0" smtClean="0"/>
              <a:t>Writers </a:t>
            </a:r>
            <a:r>
              <a:rPr lang="en-US" sz="5400" dirty="0"/>
              <a:t>use </a:t>
            </a:r>
            <a:r>
              <a:rPr lang="en-US" sz="5400" i="1" dirty="0"/>
              <a:t>grammar</a:t>
            </a:r>
            <a:r>
              <a:rPr lang="en-US" sz="5400" dirty="0"/>
              <a:t> and </a:t>
            </a:r>
            <a:r>
              <a:rPr lang="en-US" sz="5400" i="1" dirty="0"/>
              <a:t>word choices</a:t>
            </a:r>
            <a:r>
              <a:rPr lang="en-US" sz="5400" dirty="0"/>
              <a:t> to enhance or lessen the impact of violence on the public, usually to serve a particular agenda. </a:t>
            </a:r>
          </a:p>
        </p:txBody>
      </p:sp>
    </p:spTree>
    <p:extLst>
      <p:ext uri="{BB962C8B-B14F-4D97-AF65-F5344CB8AC3E}">
        <p14:creationId xmlns:p14="http://schemas.microsoft.com/office/powerpoint/2010/main" val="4798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Agency</a:t>
            </a:r>
            <a:r>
              <a:rPr lang="en-US" sz="6600" dirty="0"/>
              <a:t> is </a:t>
            </a:r>
            <a:r>
              <a:rPr lang="en-US" sz="6600" b="1" dirty="0"/>
              <a:t>responsibility for an action</a:t>
            </a:r>
            <a:r>
              <a:rPr lang="en-US" sz="6600" dirty="0"/>
              <a:t>, and it can be </a:t>
            </a:r>
            <a:r>
              <a:rPr lang="en-US" sz="6600" dirty="0" smtClean="0"/>
              <a:t>emphasized </a:t>
            </a:r>
            <a:r>
              <a:rPr lang="en-US" sz="6600" dirty="0"/>
              <a:t>or hidden with grammar.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How agency(responsibility) is hidden?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10515600" cy="4280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BASICS:</a:t>
            </a:r>
            <a:endParaRPr lang="en-US" sz="2400" b="1" dirty="0"/>
          </a:p>
          <a:p>
            <a:pPr fontAlgn="base"/>
            <a:r>
              <a:rPr lang="en-US" sz="2400" dirty="0"/>
              <a:t>Sentences in English typically follow the pattern of </a:t>
            </a:r>
            <a:r>
              <a:rPr lang="en-US" sz="2400" b="1" dirty="0"/>
              <a:t>SUBJECT (who the sentence is about)</a:t>
            </a:r>
            <a:r>
              <a:rPr lang="en-US" sz="2400" dirty="0"/>
              <a:t> → </a:t>
            </a:r>
            <a:r>
              <a:rPr lang="en-US" sz="2400" b="1" dirty="0"/>
              <a:t>VERB (the action)</a:t>
            </a:r>
            <a:r>
              <a:rPr lang="en-US" sz="2400" dirty="0"/>
              <a:t> → </a:t>
            </a:r>
            <a:r>
              <a:rPr lang="en-US" sz="2400" b="1" dirty="0"/>
              <a:t>OBJECT (the thing being acted upon). </a:t>
            </a:r>
            <a:endParaRPr lang="en-US" sz="2400" dirty="0"/>
          </a:p>
          <a:p>
            <a:pPr fontAlgn="base"/>
            <a:r>
              <a:rPr lang="en-US" sz="2400" dirty="0" smtClean="0"/>
              <a:t>This </a:t>
            </a:r>
            <a:r>
              <a:rPr lang="en-US" sz="2400" dirty="0"/>
              <a:t>is called an </a:t>
            </a:r>
            <a:r>
              <a:rPr lang="en-US" sz="2400" b="1" u="sng" dirty="0">
                <a:solidFill>
                  <a:srgbClr val="00B050"/>
                </a:solidFill>
              </a:rPr>
              <a:t>ACTIVE</a:t>
            </a:r>
            <a:r>
              <a:rPr lang="en-US" sz="2400" b="1" dirty="0"/>
              <a:t> sentence</a:t>
            </a:r>
            <a:r>
              <a:rPr lang="en-US" sz="2400" dirty="0"/>
              <a:t>. For example, ‘</a:t>
            </a:r>
            <a:r>
              <a:rPr lang="en-US" sz="2400" b="1" dirty="0" smtClean="0"/>
              <a:t>Ms. Thorne stole</a:t>
            </a:r>
            <a:r>
              <a:rPr lang="en-US" sz="2400" dirty="0" smtClean="0"/>
              <a:t> </a:t>
            </a:r>
            <a:r>
              <a:rPr lang="en-US" sz="2400" b="1" dirty="0"/>
              <a:t>a penguin</a:t>
            </a:r>
            <a:r>
              <a:rPr lang="en-US" sz="2400" dirty="0"/>
              <a:t>’. </a:t>
            </a:r>
          </a:p>
          <a:p>
            <a:pPr fontAlgn="base"/>
            <a:r>
              <a:rPr lang="en-US" sz="2400" dirty="0" smtClean="0"/>
              <a:t>I </a:t>
            </a:r>
            <a:r>
              <a:rPr lang="en-US" sz="2400" dirty="0"/>
              <a:t>could take myself out of this sentence and so hide my guilt with a </a:t>
            </a:r>
            <a:r>
              <a:rPr lang="en-US" sz="2400" b="1" u="sng" dirty="0">
                <a:solidFill>
                  <a:srgbClr val="0070C0"/>
                </a:solidFill>
              </a:rPr>
              <a:t>PASSIVE</a:t>
            </a:r>
            <a:r>
              <a:rPr lang="en-US" sz="2400" b="1" dirty="0"/>
              <a:t> sentence</a:t>
            </a:r>
            <a:r>
              <a:rPr lang="en-US" sz="2400" dirty="0"/>
              <a:t>. For example, ‘</a:t>
            </a:r>
            <a:r>
              <a:rPr lang="en-US" sz="2400" b="1" dirty="0"/>
              <a:t>A penguin</a:t>
            </a:r>
            <a:r>
              <a:rPr lang="en-US" sz="2400" dirty="0"/>
              <a:t> </a:t>
            </a:r>
            <a:r>
              <a:rPr lang="en-US" sz="2400" b="1" dirty="0"/>
              <a:t>was stolen</a:t>
            </a:r>
            <a:r>
              <a:rPr lang="en-US" sz="2400" dirty="0"/>
              <a:t>’.  The </a:t>
            </a:r>
            <a:r>
              <a:rPr lang="en-US" sz="2400" b="1" dirty="0"/>
              <a:t>object</a:t>
            </a:r>
            <a:r>
              <a:rPr lang="en-US" sz="2400" dirty="0"/>
              <a:t> has become the </a:t>
            </a:r>
            <a:r>
              <a:rPr lang="en-US" sz="2400" b="1" dirty="0"/>
              <a:t>subject</a:t>
            </a:r>
            <a:r>
              <a:rPr lang="en-US" sz="2400" dirty="0"/>
              <a:t>, and the person who performed the action (me) has been removed.</a:t>
            </a:r>
          </a:p>
          <a:p>
            <a:pPr fontAlgn="base"/>
            <a:r>
              <a:rPr lang="en-US" sz="2400" dirty="0" smtClean="0"/>
              <a:t>This </a:t>
            </a:r>
            <a:r>
              <a:rPr lang="en-US" sz="2400" dirty="0"/>
              <a:t>effectively takes the</a:t>
            </a:r>
            <a:r>
              <a:rPr lang="en-US" sz="2400" i="1" dirty="0"/>
              <a:t> emphasis away from me</a:t>
            </a:r>
            <a:r>
              <a:rPr lang="en-US" sz="2400" dirty="0"/>
              <a:t>. This is an effective technique when you want to </a:t>
            </a:r>
            <a:r>
              <a:rPr lang="en-US" sz="2400" i="1" dirty="0"/>
              <a:t>hide responsibility (agency) </a:t>
            </a:r>
            <a:r>
              <a:rPr lang="en-US" sz="2400" dirty="0"/>
              <a:t>for a</a:t>
            </a:r>
            <a:r>
              <a:rPr lang="en-US" sz="2400" i="1" dirty="0"/>
              <a:t> negatively perceived action</a:t>
            </a:r>
            <a:r>
              <a:rPr lang="en-US" sz="2400" dirty="0"/>
              <a:t>. </a:t>
            </a:r>
          </a:p>
          <a:p>
            <a:pPr fontAlgn="base"/>
            <a:r>
              <a:rPr lang="en-US" sz="2400" dirty="0" smtClean="0"/>
              <a:t>Passive </a:t>
            </a:r>
            <a:r>
              <a:rPr lang="en-US" sz="2400" dirty="0"/>
              <a:t>sentence structures also have the effect of creating less emotional involvement and greater objectivity. Thus, it is a particularly important part of scientific writing. (Check your latest lab reports - have you used passive sentences?)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INSTRUCTIONS: 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ZA" dirty="0" smtClean="0"/>
              <a:t>All of the below information needs to be on your group’s post-it. 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Step #1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WATCH</a:t>
            </a:r>
            <a:r>
              <a:rPr lang="en-US" sz="2000" dirty="0" smtClean="0"/>
              <a:t> each clip. </a:t>
            </a:r>
          </a:p>
          <a:p>
            <a:r>
              <a:rPr lang="en-US" sz="2000" dirty="0" smtClean="0"/>
              <a:t>Identify </a:t>
            </a:r>
            <a:r>
              <a:rPr lang="en-US" sz="2000" b="1" dirty="0" smtClean="0"/>
              <a:t>literary devices </a:t>
            </a:r>
            <a:r>
              <a:rPr lang="en-US" sz="2000" dirty="0" smtClean="0"/>
              <a:t>in the text. Be sure to </a:t>
            </a:r>
            <a:r>
              <a:rPr lang="en-US" sz="2000" b="1" dirty="0" smtClean="0"/>
              <a:t>EXPLAIN HOW </a:t>
            </a:r>
            <a:r>
              <a:rPr lang="en-US" sz="2000" dirty="0" smtClean="0"/>
              <a:t>literary devices are used to enhance and/or lessen impact on the public. </a:t>
            </a:r>
          </a:p>
          <a:p>
            <a:r>
              <a:rPr lang="en-US" sz="2000" dirty="0" smtClean="0"/>
              <a:t>Discuss </a:t>
            </a:r>
            <a:r>
              <a:rPr lang="en-US" sz="2000" b="1" dirty="0" smtClean="0"/>
              <a:t>AGENCY</a:t>
            </a:r>
            <a:r>
              <a:rPr lang="en-US" sz="2000" dirty="0" smtClean="0"/>
              <a:t> (or lack thereof) in the text. 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Step #2</a:t>
            </a:r>
            <a:endParaRPr lang="en-ZA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8337" y="2463801"/>
            <a:ext cx="3732118" cy="3314200"/>
          </a:xfrm>
        </p:spPr>
        <p:txBody>
          <a:bodyPr/>
          <a:lstStyle/>
          <a:p>
            <a:r>
              <a:rPr lang="en-US" sz="2000" b="1" dirty="0" smtClean="0"/>
              <a:t>DISCUSS </a:t>
            </a:r>
            <a:r>
              <a:rPr lang="en-US" sz="2000" b="1" dirty="0" smtClean="0"/>
              <a:t>&amp; TYPE: </a:t>
            </a:r>
            <a:endParaRPr lang="en-US" sz="2000" b="1" dirty="0" smtClean="0"/>
          </a:p>
          <a:p>
            <a:pPr lvl="1"/>
            <a:r>
              <a:rPr lang="en-US" sz="1800" dirty="0" smtClean="0"/>
              <a:t>Power Questions: </a:t>
            </a:r>
          </a:p>
          <a:p>
            <a:pPr lvl="2"/>
            <a:r>
              <a:rPr lang="en-US" sz="1600" dirty="0" smtClean="0"/>
              <a:t>(next slide) </a:t>
            </a:r>
          </a:p>
          <a:p>
            <a:pPr lvl="1"/>
            <a:r>
              <a:rPr lang="en-US" sz="1800" b="1" dirty="0" smtClean="0"/>
              <a:t>Unit Question:</a:t>
            </a:r>
          </a:p>
          <a:p>
            <a:pPr lvl="2"/>
            <a:r>
              <a:rPr lang="en-US" sz="1800" dirty="0" smtClean="0"/>
              <a:t>How </a:t>
            </a:r>
            <a:r>
              <a:rPr lang="en-US" sz="1800" dirty="0"/>
              <a:t>is language used to exert or challenge power</a:t>
            </a:r>
            <a:r>
              <a:rPr lang="en-US" sz="1800" dirty="0" smtClean="0"/>
              <a:t>?</a:t>
            </a:r>
          </a:p>
          <a:p>
            <a:r>
              <a:rPr lang="en-US" sz="2000" dirty="0" smtClean="0"/>
              <a:t>Put detailed analysis into our shared knowledge PPT (link on next </a:t>
            </a:r>
            <a:r>
              <a:rPr lang="en-US" sz="2000" dirty="0" err="1" smtClean="0"/>
              <a:t>pg</a:t>
            </a:r>
            <a:r>
              <a:rPr lang="en-US" sz="2000" dirty="0" smtClean="0"/>
              <a:t>). </a:t>
            </a:r>
            <a:endParaRPr lang="ru-RU" sz="2000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Step #3</a:t>
            </a:r>
            <a:endParaRPr lang="en-ZA" sz="14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 smtClean="0"/>
              <a:t>VIRTUAL GALLERY WALK: </a:t>
            </a:r>
          </a:p>
          <a:p>
            <a:pPr lvl="1"/>
            <a:r>
              <a:rPr lang="en-US" sz="2000" dirty="0" smtClean="0"/>
              <a:t>As a group, discuss other group’s PPT slides about their videos.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Leave comments on their slides.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Language of War</a:t>
            </a:r>
            <a:endParaRPr lang="en-ZA" dirty="0"/>
          </a:p>
        </p:txBody>
      </p:sp>
      <p:cxnSp>
        <p:nvCxnSpPr>
          <p:cNvPr id="15" name="Straight Connector 14" descr="Divider line">
            <a:extLst>
              <a:ext uri="{FF2B5EF4-FFF2-40B4-BE49-F238E27FC236}">
                <a16:creationId xmlns="" xmlns:a16="http://schemas.microsoft.com/office/drawing/2014/main" id="{E99227BA-E7FE-418C-A9C9-21C49E9DF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Part II</a:t>
            </a:r>
            <a:endParaRPr lang="en-ZA" dirty="0"/>
          </a:p>
        </p:txBody>
      </p:sp>
      <p:grpSp>
        <p:nvGrpSpPr>
          <p:cNvPr id="34" name="Group 33" title="geometric shape">
            <a:extLst>
              <a:ext uri="{FF2B5EF4-FFF2-40B4-BE49-F238E27FC236}">
                <a16:creationId xmlns=""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1028" name="Picture 4" descr="Image result for war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b="34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9252" y="3700732"/>
            <a:ext cx="11340000" cy="166544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https://docs.google.com/presentation/d/1nyFayLWDzBRr3YYRBv4logJYLAPRjenDp8vqgXx76Pk/edit?usp=sharing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4362" y="1682830"/>
            <a:ext cx="9238212" cy="432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SHARED KNOWLEDGE PORTAL:</a:t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Please upload all work from today into the PPT below.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712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369" y="1907190"/>
            <a:ext cx="11340000" cy="4680000"/>
          </a:xfrm>
        </p:spPr>
        <p:txBody>
          <a:bodyPr/>
          <a:lstStyle/>
          <a:p>
            <a:r>
              <a:rPr lang="en-US" sz="2000" b="1" dirty="0"/>
              <a:t>HOW</a:t>
            </a:r>
            <a:r>
              <a:rPr lang="en-US" sz="2000" dirty="0"/>
              <a:t> is language used instrumentally and influentially to both exercise and undermine power in the text?</a:t>
            </a:r>
          </a:p>
          <a:p>
            <a:endParaRPr lang="en-US" sz="2000" dirty="0"/>
          </a:p>
          <a:p>
            <a:pPr fontAlgn="base"/>
            <a:r>
              <a:rPr lang="en-US" sz="2000" dirty="0"/>
              <a:t>Is this an instance of </a:t>
            </a:r>
            <a:r>
              <a:rPr lang="en-US" sz="2000" b="1" dirty="0"/>
              <a:t>public</a:t>
            </a:r>
            <a:r>
              <a:rPr lang="en-US" sz="2000" dirty="0"/>
              <a:t> or </a:t>
            </a:r>
            <a:r>
              <a:rPr lang="en-US" sz="2000" b="1" dirty="0"/>
              <a:t>personal</a:t>
            </a:r>
            <a:r>
              <a:rPr lang="en-US" sz="2000" dirty="0"/>
              <a:t> power? How do you know?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dirty="0"/>
              <a:t>Is this </a:t>
            </a:r>
            <a:r>
              <a:rPr lang="en-US" sz="2000" b="1" dirty="0"/>
              <a:t>instrumental</a:t>
            </a:r>
            <a:r>
              <a:rPr lang="en-US" sz="2000" dirty="0"/>
              <a:t> (coercive) or </a:t>
            </a:r>
            <a:r>
              <a:rPr lang="en-US" sz="2000" b="1" dirty="0"/>
              <a:t>influential </a:t>
            </a:r>
            <a:r>
              <a:rPr lang="en-US" sz="2000" dirty="0"/>
              <a:t>(motivational) or </a:t>
            </a:r>
            <a:r>
              <a:rPr lang="en-US" sz="2000" b="1" dirty="0"/>
              <a:t>both</a:t>
            </a:r>
            <a:r>
              <a:rPr lang="en-US" sz="2000" dirty="0"/>
              <a:t>? How do you know?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dirty="0"/>
              <a:t>Is this an example of an attempt to </a:t>
            </a:r>
            <a:r>
              <a:rPr lang="en-US" sz="2000" b="1" dirty="0"/>
              <a:t>maintain the status quo</a:t>
            </a:r>
            <a:r>
              <a:rPr lang="en-US" sz="2000" dirty="0"/>
              <a:t> or </a:t>
            </a:r>
            <a:r>
              <a:rPr lang="en-US" sz="2000" b="1" dirty="0"/>
              <a:t>make a change</a:t>
            </a:r>
            <a:r>
              <a:rPr lang="en-US" sz="2000" dirty="0"/>
              <a:t>? How do you know?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Is this a </a:t>
            </a:r>
            <a:r>
              <a:rPr lang="en-US" sz="2000" b="1" dirty="0"/>
              <a:t>harmful</a:t>
            </a:r>
            <a:r>
              <a:rPr lang="en-US" sz="2000" dirty="0"/>
              <a:t> / </a:t>
            </a:r>
            <a:r>
              <a:rPr lang="en-US" sz="2000" b="1" dirty="0"/>
              <a:t>beneficial</a:t>
            </a:r>
            <a:r>
              <a:rPr lang="en-US" sz="2000" dirty="0"/>
              <a:t> use of language as power? Why?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369" y="828815"/>
            <a:ext cx="11340000" cy="432000"/>
          </a:xfrm>
        </p:spPr>
        <p:txBody>
          <a:bodyPr/>
          <a:lstStyle/>
          <a:p>
            <a:r>
              <a:rPr lang="en-US" sz="7200" dirty="0" smtClean="0"/>
              <a:t>POWER QUESTIONS: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76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2369" y="251333"/>
            <a:ext cx="11340000" cy="432000"/>
          </a:xfrm>
        </p:spPr>
        <p:txBody>
          <a:bodyPr/>
          <a:lstStyle/>
          <a:p>
            <a:pPr algn="ctr"/>
            <a:r>
              <a:rPr lang="en-US" sz="4000" dirty="0" smtClean="0"/>
              <a:t>GROUPING</a:t>
            </a:r>
            <a:endParaRPr lang="en-US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32000" y="863555"/>
            <a:ext cx="5472000" cy="360000"/>
          </a:xfrm>
        </p:spPr>
        <p:txBody>
          <a:bodyPr/>
          <a:lstStyle/>
          <a:p>
            <a:pPr algn="ctr"/>
            <a:r>
              <a:rPr lang="en-US" u="sng" dirty="0" smtClean="0"/>
              <a:t>A2: </a:t>
            </a:r>
            <a:endParaRPr lang="en-US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72369" y="1403777"/>
            <a:ext cx="5472000" cy="4608000"/>
          </a:xfrm>
        </p:spPr>
        <p:txBody>
          <a:bodyPr/>
          <a:lstStyle/>
          <a:p>
            <a:r>
              <a:rPr lang="en-US" sz="2800" dirty="0" smtClean="0"/>
              <a:t>GROUP #1: Jasmin, Max, </a:t>
            </a:r>
            <a:r>
              <a:rPr lang="en-US" sz="2800" dirty="0" err="1" smtClean="0"/>
              <a:t>Chrishya</a:t>
            </a:r>
            <a:endParaRPr lang="en-US" sz="2800" dirty="0" smtClean="0"/>
          </a:p>
          <a:p>
            <a:r>
              <a:rPr lang="en-US" sz="2800" dirty="0" smtClean="0"/>
              <a:t>GROUP #2: Kelsey, Ty</a:t>
            </a:r>
          </a:p>
          <a:p>
            <a:r>
              <a:rPr lang="en-US" sz="2800" dirty="0" smtClean="0"/>
              <a:t>GROUP #3: Fran, Pili</a:t>
            </a:r>
          </a:p>
          <a:p>
            <a:r>
              <a:rPr lang="en-US" sz="2800" dirty="0" smtClean="0"/>
              <a:t>GROUP #4: Noah, </a:t>
            </a:r>
            <a:r>
              <a:rPr lang="en-US" sz="2800" dirty="0" err="1" smtClean="0"/>
              <a:t>Keyvon</a:t>
            </a:r>
            <a:endParaRPr lang="en-US" sz="2800" dirty="0" smtClean="0"/>
          </a:p>
          <a:p>
            <a:r>
              <a:rPr lang="en-US" sz="2800" dirty="0" smtClean="0"/>
              <a:t>GROUP #5: Julia, Jayla</a:t>
            </a:r>
          </a:p>
          <a:p>
            <a:r>
              <a:rPr lang="en-US" sz="2800" dirty="0" smtClean="0"/>
              <a:t>GROUP #6: </a:t>
            </a:r>
          </a:p>
          <a:p>
            <a:r>
              <a:rPr lang="en-US" sz="2800" dirty="0" smtClean="0"/>
              <a:t>GROUP #7: </a:t>
            </a:r>
          </a:p>
          <a:p>
            <a:r>
              <a:rPr lang="en-US" sz="2800" dirty="0" smtClean="0"/>
              <a:t>GROUP #8:</a:t>
            </a:r>
          </a:p>
          <a:p>
            <a:r>
              <a:rPr lang="en-US" sz="2800" dirty="0" smtClean="0"/>
              <a:t>GROUP #9: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641675" y="1403777"/>
            <a:ext cx="6117672" cy="4968445"/>
          </a:xfrm>
        </p:spPr>
        <p:txBody>
          <a:bodyPr/>
          <a:lstStyle/>
          <a:p>
            <a:r>
              <a:rPr lang="en-US" sz="2800" dirty="0"/>
              <a:t>GROUP #1: </a:t>
            </a:r>
            <a:r>
              <a:rPr lang="en-US" sz="2800" dirty="0" smtClean="0"/>
              <a:t>Jada A., </a:t>
            </a:r>
            <a:r>
              <a:rPr lang="en-US" sz="2800" dirty="0" err="1" smtClean="0"/>
              <a:t>Llona</a:t>
            </a:r>
            <a:r>
              <a:rPr lang="en-US" sz="2800" dirty="0" smtClean="0"/>
              <a:t>, Cameron</a:t>
            </a:r>
            <a:endParaRPr lang="en-US" sz="2800" dirty="0"/>
          </a:p>
          <a:p>
            <a:r>
              <a:rPr lang="en-US" sz="2800" dirty="0"/>
              <a:t>GROUP #2: </a:t>
            </a:r>
            <a:r>
              <a:rPr lang="en-US" sz="2800" dirty="0" smtClean="0"/>
              <a:t>Jalyn, Aaron, Jada R. </a:t>
            </a:r>
            <a:endParaRPr lang="en-US" sz="2800" dirty="0"/>
          </a:p>
          <a:p>
            <a:r>
              <a:rPr lang="en-US" sz="2800" dirty="0"/>
              <a:t>GROUP #3: </a:t>
            </a:r>
            <a:r>
              <a:rPr lang="en-US" sz="2800" dirty="0" err="1" smtClean="0"/>
              <a:t>Jermya</a:t>
            </a:r>
            <a:r>
              <a:rPr lang="en-US" sz="2800" dirty="0" smtClean="0"/>
              <a:t>, Deja, </a:t>
            </a:r>
            <a:r>
              <a:rPr lang="en-US" sz="2800" dirty="0" err="1" smtClean="0"/>
              <a:t>Caliya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GROUP #4: </a:t>
            </a:r>
            <a:r>
              <a:rPr lang="en-US" sz="2800" dirty="0" smtClean="0"/>
              <a:t>Tyler, Charlese, Alysha</a:t>
            </a:r>
            <a:endParaRPr lang="en-US" sz="2800" dirty="0"/>
          </a:p>
          <a:p>
            <a:r>
              <a:rPr lang="en-US" sz="2800" dirty="0"/>
              <a:t>GROUP #5: </a:t>
            </a:r>
            <a:r>
              <a:rPr lang="en-US" sz="2800" dirty="0" smtClean="0"/>
              <a:t>Dom, Jessica, </a:t>
            </a:r>
            <a:r>
              <a:rPr lang="en-US" sz="2800" dirty="0" err="1" smtClean="0"/>
              <a:t>KeAuri</a:t>
            </a:r>
            <a:endParaRPr lang="en-US" sz="2800" dirty="0"/>
          </a:p>
          <a:p>
            <a:r>
              <a:rPr lang="en-US" sz="2800" dirty="0"/>
              <a:t>GROUP #6: </a:t>
            </a:r>
            <a:r>
              <a:rPr lang="en-US" sz="2800" dirty="0" err="1" smtClean="0"/>
              <a:t>Malana</a:t>
            </a:r>
            <a:r>
              <a:rPr lang="en-US" sz="2800" dirty="0" smtClean="0"/>
              <a:t>, Taylor O., </a:t>
            </a:r>
            <a:r>
              <a:rPr lang="en-US" sz="2800" dirty="0" err="1" smtClean="0"/>
              <a:t>Aleisha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GROUP #7: </a:t>
            </a:r>
            <a:r>
              <a:rPr lang="en-US" sz="2800" dirty="0" smtClean="0"/>
              <a:t> Shania, April, Camille</a:t>
            </a:r>
            <a:endParaRPr lang="en-US" sz="2800" dirty="0"/>
          </a:p>
          <a:p>
            <a:r>
              <a:rPr lang="en-US" sz="2800" dirty="0"/>
              <a:t>GROUP #8</a:t>
            </a:r>
            <a:r>
              <a:rPr lang="en-US" sz="2800" dirty="0" smtClean="0"/>
              <a:t>: </a:t>
            </a:r>
            <a:r>
              <a:rPr lang="en-US" sz="2800" dirty="0" err="1" smtClean="0"/>
              <a:t>T’Mia</a:t>
            </a:r>
            <a:r>
              <a:rPr lang="en-US" sz="2800" dirty="0" smtClean="0"/>
              <a:t>, Jordynn, Taylor G. </a:t>
            </a:r>
            <a:endParaRPr lang="en-US" sz="2800" dirty="0"/>
          </a:p>
          <a:p>
            <a:r>
              <a:rPr lang="en-US" sz="2800" dirty="0"/>
              <a:t>GROUP #9: </a:t>
            </a:r>
            <a:r>
              <a:rPr lang="en-US" sz="2800" dirty="0" err="1" smtClean="0"/>
              <a:t>Jamiah</a:t>
            </a:r>
            <a:r>
              <a:rPr lang="en-US" sz="2800" dirty="0" smtClean="0"/>
              <a:t>, Keith, Dereck, 			 Michelle</a:t>
            </a:r>
            <a:endParaRPr lang="en-US" sz="2800" dirty="0"/>
          </a:p>
          <a:p>
            <a:endParaRPr lang="en-US" sz="1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275349" y="868687"/>
            <a:ext cx="5483998" cy="354868"/>
          </a:xfrm>
        </p:spPr>
        <p:txBody>
          <a:bodyPr/>
          <a:lstStyle/>
          <a:p>
            <a:pPr algn="ctr"/>
            <a:r>
              <a:rPr lang="en-US" u="sng" dirty="0" smtClean="0"/>
              <a:t>A3: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94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#1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64000"/>
            <a:ext cx="2951603" cy="2196235"/>
          </a:xfrm>
        </p:spPr>
        <p:txBody>
          <a:bodyPr/>
          <a:lstStyle/>
          <a:p>
            <a:r>
              <a:rPr lang="en-ZA" dirty="0" smtClean="0"/>
              <a:t>Jimmy Kimmel </a:t>
            </a:r>
          </a:p>
          <a:p>
            <a:r>
              <a:rPr lang="en-ZA" dirty="0" smtClean="0"/>
              <a:t>+ </a:t>
            </a:r>
          </a:p>
          <a:p>
            <a:r>
              <a:rPr lang="en-ZA" dirty="0" smtClean="0"/>
              <a:t>Jimmy Fallon </a:t>
            </a:r>
          </a:p>
          <a:p>
            <a:r>
              <a:rPr lang="en-ZA" dirty="0" smtClean="0"/>
              <a:t>+ </a:t>
            </a:r>
          </a:p>
          <a:p>
            <a:r>
              <a:rPr lang="en-ZA" dirty="0" smtClean="0"/>
              <a:t>President Trump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200400"/>
            <a:ext cx="2951163" cy="263207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Text #1: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www.youtube.com/watch?v=yqulWPljawo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Text #2: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www.youtube.com/watch?v=c2DgwPG7mAA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Text #3: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www.youtube.com/watch?v=QW6Q2W50GDQ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Text #4: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www.nytimes.com/2017/11/28/business/media/jimmy-fallon-tonight-show-ratings-colbert-kimmel-decline.html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23</a:t>
            </a:fld>
            <a:endParaRPr lang="en-ZA" dirty="0"/>
          </a:p>
        </p:txBody>
      </p:sp>
      <p:pic>
        <p:nvPicPr>
          <p:cNvPr id="3076" name="Picture 4" descr="Image result for kimmel fallon trump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93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#2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60" y="286866"/>
            <a:ext cx="2951603" cy="2196235"/>
          </a:xfrm>
        </p:spPr>
        <p:txBody>
          <a:bodyPr/>
          <a:lstStyle/>
          <a:p>
            <a:r>
              <a:rPr lang="en-ZA" dirty="0" smtClean="0"/>
              <a:t>Kim Kardashian West &amp; Kayne West</a:t>
            </a:r>
          </a:p>
          <a:p>
            <a:r>
              <a:rPr lang="en-ZA" dirty="0" smtClean="0"/>
              <a:t>+ </a:t>
            </a:r>
          </a:p>
          <a:p>
            <a:r>
              <a:rPr lang="en-ZA" dirty="0" smtClean="0"/>
              <a:t>President Trump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560" y="2671940"/>
            <a:ext cx="2951163" cy="23227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#1: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www.youtube.com/watch?v=rzXpJcwqYIg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Text #2: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www.youtube.com/watch?v=BiUTCLL4_ng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#3: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://people.com/tv/kim-kardashian-doesnt-support-donald-trump-but-smart-enough-to-use-connection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24</a:t>
            </a:fld>
            <a:endParaRPr lang="en-ZA" dirty="0"/>
          </a:p>
        </p:txBody>
      </p:sp>
      <p:pic>
        <p:nvPicPr>
          <p:cNvPr id="11266" name="Picture 2" descr="Image result for kim kardashian kanye west trump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6" b="15426"/>
          <a:stretch>
            <a:fillRect/>
          </a:stretch>
        </p:blipFill>
        <p:spPr bwMode="auto">
          <a:xfrm>
            <a:off x="4092796" y="1384984"/>
            <a:ext cx="6333545" cy="43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#3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View</a:t>
            </a:r>
          </a:p>
          <a:p>
            <a:endParaRPr lang="en-ZA" dirty="0"/>
          </a:p>
          <a:p>
            <a:endParaRPr lang="en-ZA" dirty="0" smtClean="0"/>
          </a:p>
          <a:p>
            <a:pPr algn="ctr"/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440" y="2690256"/>
            <a:ext cx="2951163" cy="23227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#1: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www.youtube.com/watch?v=cLHVJ7yGUNY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#2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WLyERvQ-yY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25</a:t>
            </a:fld>
            <a:endParaRPr lang="en-ZA" dirty="0"/>
          </a:p>
        </p:txBody>
      </p:sp>
      <p:pic>
        <p:nvPicPr>
          <p:cNvPr id="12290" name="Picture 2" descr="Image result for the view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93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#4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64000"/>
            <a:ext cx="2951603" cy="2196235"/>
          </a:xfrm>
        </p:spPr>
        <p:txBody>
          <a:bodyPr/>
          <a:lstStyle/>
          <a:p>
            <a:pPr algn="ctr"/>
            <a:r>
              <a:rPr lang="en-ZA" dirty="0" smtClean="0"/>
              <a:t>Stephen Colbert </a:t>
            </a:r>
            <a:br>
              <a:rPr lang="en-ZA" dirty="0" smtClean="0"/>
            </a:br>
            <a:r>
              <a:rPr lang="en-ZA" dirty="0" smtClean="0"/>
              <a:t>+ </a:t>
            </a:r>
          </a:p>
          <a:p>
            <a:pPr algn="ctr"/>
            <a:r>
              <a:rPr lang="en-ZA" dirty="0" smtClean="0"/>
              <a:t>President Trump </a:t>
            </a:r>
          </a:p>
          <a:p>
            <a:pPr algn="ctr"/>
            <a:r>
              <a:rPr lang="en-ZA" dirty="0" smtClean="0"/>
              <a:t>+ </a:t>
            </a:r>
          </a:p>
          <a:p>
            <a:pPr algn="ctr"/>
            <a:r>
              <a:rPr lang="en-ZA" dirty="0" smtClean="0"/>
              <a:t>Hillary Clinton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#1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www.youtube.com/watch?v=NzxNSF_yS0A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#2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https://www.youtube.com/watch?v=IvWZvxIuONA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26</a:t>
            </a:fld>
            <a:endParaRPr lang="en-ZA" dirty="0"/>
          </a:p>
        </p:txBody>
      </p:sp>
      <p:pic>
        <p:nvPicPr>
          <p:cNvPr id="15362" name="Picture 2" descr="Image result for stephen colbert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138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#5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64000"/>
            <a:ext cx="2951603" cy="2196235"/>
          </a:xfrm>
        </p:spPr>
        <p:txBody>
          <a:bodyPr/>
          <a:lstStyle/>
          <a:p>
            <a:r>
              <a:rPr lang="en-ZA" dirty="0" smtClean="0"/>
              <a:t>Fox 5 News</a:t>
            </a:r>
          </a:p>
          <a:p>
            <a:endParaRPr lang="en-ZA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2793774"/>
            <a:ext cx="2951163" cy="2322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Text #1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www.youtube.com/watch?v=6DN4brsK2ws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Text #2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www.youtube.com/watch?v=1690vwLAQuA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27</a:t>
            </a:fld>
            <a:endParaRPr lang="en-ZA" dirty="0"/>
          </a:p>
        </p:txBody>
      </p:sp>
      <p:pic>
        <p:nvPicPr>
          <p:cNvPr id="14338" name="Picture 2" descr="Image result for fox 5 news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r="9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#6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Daily Show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#1: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www.youtube.com/watch?v=4LZ3P1sv9jE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#2: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www.youtube.com/watch?v=mW-C7WE1xOs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28</a:t>
            </a:fld>
            <a:endParaRPr lang="en-ZA" dirty="0"/>
          </a:p>
        </p:txBody>
      </p:sp>
      <p:pic>
        <p:nvPicPr>
          <p:cNvPr id="13316" name="Picture 4" descr="Image result for the daily show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r="26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#7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Ellen</a:t>
            </a:r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348240"/>
            <a:ext cx="2951163" cy="23227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#1: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www.youtube.com/watch?v=JZXc5mlpSDk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#2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www.youtube.com/watch?v=RecREW7iZz8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#3: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https://www.usatoday.com/story/life/entertainthis/2018/07/04/celebrities-got-political-social-media-july-4th/758051002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29</a:t>
            </a:fld>
            <a:endParaRPr lang="en-ZA" dirty="0"/>
          </a:p>
        </p:txBody>
      </p:sp>
      <p:pic>
        <p:nvPicPr>
          <p:cNvPr id="16386" name="Picture 2" descr="Image result for ellen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r="9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rtoon drawing of birds eating berries off the ground in a wintery wood area">
            <a:extLst>
              <a:ext uri="{FF2B5EF4-FFF2-40B4-BE49-F238E27FC236}">
                <a16:creationId xmlns=""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en-ZA" dirty="0" smtClean="0"/>
              <a:t>Goals: 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How is language used to exert or challenge power?</a:t>
            </a:r>
            <a:endParaRPr lang="ru-RU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/>
          <a:lstStyle/>
          <a:p>
            <a:pPr fontAlgn="base"/>
            <a:r>
              <a:rPr lang="en-US" sz="2400" b="1" i="1" dirty="0"/>
              <a:t>Know</a:t>
            </a:r>
            <a:r>
              <a:rPr lang="en-US" sz="2400" i="1" dirty="0"/>
              <a:t>: key persuasive techniques, including: euphemism, dysphemism and more...</a:t>
            </a:r>
          </a:p>
          <a:p>
            <a:pPr fontAlgn="base"/>
            <a:r>
              <a:rPr lang="en-US" sz="2400" b="1" i="1" dirty="0"/>
              <a:t>Understand</a:t>
            </a:r>
            <a:r>
              <a:rPr lang="en-US" sz="2400" i="1" dirty="0"/>
              <a:t>: that grammatical choices limit or enhance the impact of violence on the public</a:t>
            </a:r>
          </a:p>
          <a:p>
            <a:r>
              <a:rPr lang="en-US" sz="2400" b="1" i="1" dirty="0"/>
              <a:t>Be able to</a:t>
            </a:r>
            <a:r>
              <a:rPr lang="en-US" sz="2400" i="1" dirty="0"/>
              <a:t>: analyze a media text to find examples of the key terms listed above</a:t>
            </a:r>
            <a:endParaRPr lang="ru-RU" sz="2400" dirty="0"/>
          </a:p>
        </p:txBody>
      </p:sp>
      <p:grpSp>
        <p:nvGrpSpPr>
          <p:cNvPr id="46" name="Group 45" title="group of triangles">
            <a:extLst>
              <a:ext uri="{FF2B5EF4-FFF2-40B4-BE49-F238E27FC236}">
                <a16:creationId xmlns=""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=""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=""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=""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=""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=""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=""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=""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=""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=""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=""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=""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=""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=""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=""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#8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Tomi </a:t>
            </a:r>
            <a:r>
              <a:rPr lang="en-ZA" dirty="0" err="1" smtClean="0"/>
              <a:t>Lahren</a:t>
            </a:r>
            <a:r>
              <a:rPr lang="en-ZA" dirty="0" smtClean="0"/>
              <a:t> </a:t>
            </a:r>
          </a:p>
          <a:p>
            <a:r>
              <a:rPr lang="en-ZA" dirty="0" smtClean="0"/>
              <a:t>+</a:t>
            </a:r>
          </a:p>
          <a:p>
            <a:r>
              <a:rPr lang="en-ZA" dirty="0" smtClean="0"/>
              <a:t>Fox 5 News</a:t>
            </a:r>
            <a:endParaRPr lang="en-ZA" dirty="0"/>
          </a:p>
          <a:p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#</a:t>
            </a:r>
            <a:r>
              <a:rPr lang="en-US" dirty="0" smtClean="0"/>
              <a:t>1: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www.youtube.com/watch?v=vJBieWLnla0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#2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www.youtube.com/watch?v=74KJk7RJf9o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30</a:t>
            </a:fld>
            <a:endParaRPr lang="en-ZA" dirty="0"/>
          </a:p>
        </p:txBody>
      </p:sp>
      <p:pic>
        <p:nvPicPr>
          <p:cNvPr id="18434" name="Picture 2" descr="Image result for tomi lahren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07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GROUP #9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CNN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595366"/>
            <a:ext cx="2951163" cy="23227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#1: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www.youtube.com/watch?v=gz07eRaLUOE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</a:t>
            </a:r>
            <a:r>
              <a:rPr lang="en-US" dirty="0"/>
              <a:t>#2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www.youtube.com/watch?v=8aSIBbpS6NI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31</a:t>
            </a:fld>
            <a:endParaRPr lang="en-ZA" dirty="0"/>
          </a:p>
        </p:txBody>
      </p:sp>
      <p:pic>
        <p:nvPicPr>
          <p:cNvPr id="17410" name="Picture 2" descr="Image result for cnn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93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2000" y="1152000"/>
            <a:ext cx="5813525" cy="4680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3600" dirty="0" smtClean="0"/>
              <a:t>Be sure all necessary information is on your slides.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Read other group’s slides. 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Each member of each group make 3 THOUGHTFUL and THOUGHT PROVOKING comments on EACH group’s slides. </a:t>
            </a:r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finished analyzing the text…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32</a:t>
            </a:fld>
            <a:endParaRPr lang="en-ZA" dirty="0"/>
          </a:p>
        </p:txBody>
      </p:sp>
      <p:pic>
        <p:nvPicPr>
          <p:cNvPr id="1026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5" y="2380890"/>
            <a:ext cx="5287874" cy="24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this helping me towards assessment(s)?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6175075" cy="3742191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/>
              <a:t>FOA</a:t>
            </a:r>
            <a:r>
              <a:rPr lang="en-US" sz="2000" dirty="0"/>
              <a:t>: For the further oral activity, you are expected to show a strong understand of the effect of language in a text. How about a meeting of editors, discussing the language in one of the articles about war?  Changing grammar and language to lessen the impact of reported violence on the public?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Paper 1</a:t>
            </a:r>
            <a:r>
              <a:rPr lang="en-US" sz="2000" dirty="0"/>
              <a:t>: The close stylistic analysis we conducted in this lesson is perfect preparation for a paper 1 exam. You could select two of the texts and complete a practice comparative analysis essay.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1525" r="8651" b="14578"/>
          <a:stretch/>
        </p:blipFill>
        <p:spPr bwMode="auto">
          <a:xfrm>
            <a:off x="7488723" y="2541386"/>
            <a:ext cx="3569438" cy="24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vironmental leaves">
            <a:extLst>
              <a:ext uri="{FF2B5EF4-FFF2-40B4-BE49-F238E27FC236}">
                <a16:creationId xmlns=""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6000" dirty="0" smtClean="0"/>
              <a:t>REMINDER:</a:t>
            </a:r>
            <a:endParaRPr lang="en-ZA" sz="6000" dirty="0"/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="" xmlns:a16="http://schemas.microsoft.com/office/drawing/2014/main" id="{FE07C9EC-5158-440C-995A-EAC50D3E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Literary Device Storybook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DUE: 11/05 (MONDAY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i="1" dirty="0" smtClean="0"/>
              <a:t>Instructions on website: </a:t>
            </a:r>
            <a:endParaRPr lang="en-ZA" i="1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Thornezone.weebly.com 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9458" name="Picture 2" descr="Image result for ho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2307484"/>
            <a:ext cx="1344168" cy="13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Placeholder 104" descr="Placeholder Picture">
            <a:extLst>
              <a:ext uri="{FF2B5EF4-FFF2-40B4-BE49-F238E27FC236}">
                <a16:creationId xmlns=""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>
          <a:xfrm>
            <a:off x="105351" y="479451"/>
            <a:ext cx="6208364" cy="6275148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084" y="576849"/>
            <a:ext cx="4703542" cy="432000"/>
          </a:xfrm>
        </p:spPr>
        <p:txBody>
          <a:bodyPr/>
          <a:lstStyle/>
          <a:p>
            <a:pPr algn="ctr"/>
            <a:r>
              <a:rPr lang="en-ZA" sz="4400" dirty="0" smtClean="0"/>
              <a:t>Agenda: </a:t>
            </a:r>
            <a:endParaRPr lang="en-ZA" sz="4400" dirty="0"/>
          </a:p>
        </p:txBody>
      </p:sp>
      <p:sp>
        <p:nvSpPr>
          <p:cNvPr id="78" name="Text Placeholder 12">
            <a:extLst>
              <a:ext uri="{FF2B5EF4-FFF2-40B4-BE49-F238E27FC236}">
                <a16:creationId xmlns=""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728086" cy="720000"/>
          </a:xfrm>
        </p:spPr>
        <p:txBody>
          <a:bodyPr/>
          <a:lstStyle/>
          <a:p>
            <a:r>
              <a:rPr lang="en-US" b="1" dirty="0" smtClean="0"/>
              <a:t>WRITTEN TASK #2 PRACTICE PEER EDIT</a:t>
            </a:r>
            <a:r>
              <a:rPr lang="en-US" dirty="0" smtClean="0"/>
              <a:t>: Students will discuss w/peer. (15 min.) </a:t>
            </a:r>
            <a:endParaRPr lang="ru-RU" dirty="0"/>
          </a:p>
        </p:txBody>
      </p:sp>
      <p:cxnSp>
        <p:nvCxnSpPr>
          <p:cNvPr id="79" name="Straight Connector 78" descr="First divider line on slide">
            <a:extLst>
              <a:ext uri="{FF2B5EF4-FFF2-40B4-BE49-F238E27FC236}">
                <a16:creationId xmlns="" xmlns:a16="http://schemas.microsoft.com/office/drawing/2014/main" id="{9A78A0D0-CF23-497E-A110-B0666F32E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3">
            <a:extLst>
              <a:ext uri="{FF2B5EF4-FFF2-40B4-BE49-F238E27FC236}">
                <a16:creationId xmlns=""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3301993"/>
            <a:ext cx="2001317" cy="720000"/>
          </a:xfrm>
        </p:spPr>
        <p:txBody>
          <a:bodyPr/>
          <a:lstStyle/>
          <a:p>
            <a:r>
              <a:rPr lang="en-US" b="1" dirty="0" smtClean="0"/>
              <a:t>REVIEW</a:t>
            </a:r>
            <a:r>
              <a:rPr lang="en-US" dirty="0" smtClean="0"/>
              <a:t>: In your groups, review the key terms from last week. </a:t>
            </a:r>
            <a:endParaRPr lang="ru-RU" dirty="0"/>
          </a:p>
        </p:txBody>
      </p:sp>
      <p:cxnSp>
        <p:nvCxnSpPr>
          <p:cNvPr id="80" name="Straight Connector 79" descr="Second divider line on slide">
            <a:extLst>
              <a:ext uri="{FF2B5EF4-FFF2-40B4-BE49-F238E27FC236}">
                <a16:creationId xmlns="" xmlns:a16="http://schemas.microsoft.com/office/drawing/2014/main" id="{71E28D1F-12FD-4E24-882A-D25172903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4">
            <a:extLst>
              <a:ext uri="{FF2B5EF4-FFF2-40B4-BE49-F238E27FC236}">
                <a16:creationId xmlns=""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678910"/>
            <a:ext cx="2001317" cy="720000"/>
          </a:xfrm>
        </p:spPr>
        <p:txBody>
          <a:bodyPr/>
          <a:lstStyle/>
          <a:p>
            <a:r>
              <a:rPr lang="en-US" b="1" dirty="0" smtClean="0"/>
              <a:t>TEXT ANLAYSIS</a:t>
            </a:r>
            <a:r>
              <a:rPr lang="en-US" dirty="0" smtClean="0"/>
              <a:t>: In your assigned groups, analyze the texts by using the terms, the power questions, and the EQ for this unit.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6610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r="22250"/>
          <a:stretch>
            <a:fillRect/>
          </a:stretch>
        </p:blipFill>
        <p:spPr/>
      </p:pic>
      <p:pic>
        <p:nvPicPr>
          <p:cNvPr id="2054" name="Picture 6" descr="Image result for review"/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62972" y="1874837"/>
            <a:ext cx="6688361" cy="428035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Look up the </a:t>
            </a:r>
            <a:r>
              <a:rPr lang="en-US" sz="2400" u="sng" dirty="0">
                <a:hlinkClick r:id="rId2"/>
              </a:rPr>
              <a:t>following key terms</a:t>
            </a:r>
            <a:r>
              <a:rPr lang="en-US" sz="2400" dirty="0"/>
              <a:t> and add them to your Quizlet key terms card set. Try and include an </a:t>
            </a:r>
            <a:r>
              <a:rPr lang="en-US" sz="2400" i="1" dirty="0"/>
              <a:t>example</a:t>
            </a:r>
            <a:r>
              <a:rPr lang="en-US" sz="2400" dirty="0"/>
              <a:t> with each one (if applicable).</a:t>
            </a:r>
          </a:p>
          <a:p>
            <a:pPr fontAlgn="base"/>
            <a:r>
              <a:rPr lang="en-US" sz="2400" dirty="0" smtClean="0"/>
              <a:t>bias</a:t>
            </a:r>
            <a:endParaRPr lang="en-US" sz="2400" dirty="0"/>
          </a:p>
          <a:p>
            <a:pPr fontAlgn="base"/>
            <a:r>
              <a:rPr lang="en-US" sz="2400" dirty="0"/>
              <a:t>dysphemism</a:t>
            </a:r>
          </a:p>
          <a:p>
            <a:pPr fontAlgn="base"/>
            <a:r>
              <a:rPr lang="en-US" sz="2400" dirty="0"/>
              <a:t>euphemism</a:t>
            </a:r>
          </a:p>
          <a:p>
            <a:pPr fontAlgn="base"/>
            <a:r>
              <a:rPr lang="en-US" sz="2400" dirty="0"/>
              <a:t>epithet</a:t>
            </a:r>
          </a:p>
          <a:p>
            <a:pPr fontAlgn="base"/>
            <a:r>
              <a:rPr lang="en-US" sz="2400" dirty="0"/>
              <a:t>hyperbole</a:t>
            </a:r>
          </a:p>
          <a:p>
            <a:pPr fontAlgn="base"/>
            <a:r>
              <a:rPr lang="en-US" sz="2400" dirty="0"/>
              <a:t>glittering generality</a:t>
            </a:r>
          </a:p>
          <a:p>
            <a:pPr fontAlgn="base"/>
            <a:r>
              <a:rPr lang="en-US" sz="2400" dirty="0"/>
              <a:t>idiom (idiomatic expression)</a:t>
            </a:r>
          </a:p>
          <a:p>
            <a:pPr fontAlgn="base"/>
            <a:r>
              <a:rPr lang="en-US" sz="2400" dirty="0"/>
              <a:t>proverb</a:t>
            </a:r>
          </a:p>
          <a:p>
            <a:pPr fontAlgn="base"/>
            <a:r>
              <a:rPr lang="en-US" sz="2400" dirty="0"/>
              <a:t>emotive language </a:t>
            </a:r>
          </a:p>
          <a:p>
            <a:endParaRPr lang="en-US" dirty="0"/>
          </a:p>
        </p:txBody>
      </p:sp>
      <p:pic>
        <p:nvPicPr>
          <p:cNvPr id="2050" name="Picture 2" descr="Image result for vocabula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b="13494"/>
          <a:stretch/>
        </p:blipFill>
        <p:spPr bwMode="auto">
          <a:xfrm>
            <a:off x="5615363" y="2691167"/>
            <a:ext cx="5738437" cy="26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6200955" cy="443969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Prejudice </a:t>
            </a:r>
            <a:r>
              <a:rPr lang="en-US" sz="3200" dirty="0"/>
              <a:t>in favor of or against one thing, person, or group compared with another, usually in a way considered to be unfair.</a:t>
            </a:r>
          </a:p>
          <a:p>
            <a:r>
              <a:rPr lang="en-US" sz="3200" dirty="0" smtClean="0"/>
              <a:t>EX: "there </a:t>
            </a:r>
            <a:r>
              <a:rPr lang="en-US" sz="3200" dirty="0"/>
              <a:t>was evidence of bias against foreign applicants"</a:t>
            </a:r>
          </a:p>
          <a:p>
            <a:r>
              <a:rPr lang="en-US" sz="3200" dirty="0" smtClean="0"/>
              <a:t>synonyms: prejudice</a:t>
            </a:r>
            <a:r>
              <a:rPr lang="en-US" sz="3200" dirty="0"/>
              <a:t>, partiality, partisanship, favoritism, unfairness, one-sidedness; bigotry, intolerance, discrimination, leaning, tendency, inclination, </a:t>
            </a:r>
            <a:r>
              <a:rPr lang="en-US" sz="3200" dirty="0" smtClean="0"/>
              <a:t>predilection</a:t>
            </a:r>
          </a:p>
          <a:p>
            <a:r>
              <a:rPr lang="en-US" sz="3200" dirty="0" smtClean="0"/>
              <a:t>EX: "he </a:t>
            </a:r>
            <a:r>
              <a:rPr lang="en-US" sz="3200" dirty="0"/>
              <a:t>accused the media of bias"</a:t>
            </a:r>
          </a:p>
        </p:txBody>
      </p:sp>
      <p:pic>
        <p:nvPicPr>
          <p:cNvPr id="1031" name="Picture 7" descr="Image result for 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98" y="2510286"/>
            <a:ext cx="4735366" cy="26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Dysphemism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986698"/>
            <a:ext cx="5674743" cy="3742191"/>
          </a:xfrm>
        </p:spPr>
        <p:txBody>
          <a:bodyPr>
            <a:noAutofit/>
          </a:bodyPr>
          <a:lstStyle/>
          <a:p>
            <a:r>
              <a:rPr lang="en-US" sz="4800" dirty="0" smtClean="0"/>
              <a:t>A </a:t>
            </a:r>
            <a:r>
              <a:rPr lang="en-US" sz="4800" dirty="0"/>
              <a:t>derogatory or unpleasant term used instead of a pleasant or neutral one, such as “loony bin” for “mental </a:t>
            </a:r>
            <a:r>
              <a:rPr lang="en-US" sz="4800" dirty="0" smtClean="0"/>
              <a:t>hospital.”</a:t>
            </a:r>
            <a:endParaRPr lang="en-US" sz="4800" dirty="0"/>
          </a:p>
        </p:txBody>
      </p:sp>
      <p:pic>
        <p:nvPicPr>
          <p:cNvPr id="2050" name="Picture 2" descr="Image result for Dysphem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0" y="2326956"/>
            <a:ext cx="4975225" cy="30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uphemism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874838"/>
            <a:ext cx="6295845" cy="374219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mild or indirect word or expression substituted for one considered to be too harsh or blunt when referring to something unpleasant or embarrassing.</a:t>
            </a:r>
          </a:p>
          <a:p>
            <a:r>
              <a:rPr lang="en-US" sz="3600" dirty="0" smtClean="0"/>
              <a:t>“</a:t>
            </a:r>
            <a:r>
              <a:rPr lang="en-US" sz="3600" dirty="0"/>
              <a:t>downsizing” as a euphemism for cuts"</a:t>
            </a:r>
          </a:p>
        </p:txBody>
      </p:sp>
      <p:pic>
        <p:nvPicPr>
          <p:cNvPr id="3074" name="Picture 2" descr="Image result for euphem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5" y="2458529"/>
            <a:ext cx="4530564" cy="25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pithet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1770" y="2116378"/>
            <a:ext cx="5830019" cy="3742191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</a:t>
            </a:r>
            <a:r>
              <a:rPr lang="en-US" sz="3600" dirty="0"/>
              <a:t>adjective or descriptive phrase expressing a quality characteristic of the person or thing mentioned.</a:t>
            </a:r>
          </a:p>
          <a:p>
            <a:r>
              <a:rPr lang="en-US" sz="3600" dirty="0"/>
              <a:t>"old men are often unfairly awarded the epithet “dirty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pic>
        <p:nvPicPr>
          <p:cNvPr id="4100" name="Picture 4" descr="Image result for epit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44" y="2603763"/>
            <a:ext cx="5473024" cy="41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epit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74" y="855324"/>
            <a:ext cx="3525599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 Pitch Deck_01_SB - v5.potx" id="{335E21F8-9526-48A9-BC19-0B3266AD6F57}" vid="{68CAD4D2-7C02-4490-9E57-98F03D5A7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deck</Template>
  <TotalTime>0</TotalTime>
  <Words>1355</Words>
  <Application>Microsoft Office PowerPoint</Application>
  <PresentationFormat>Widescreen</PresentationFormat>
  <Paragraphs>237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Rockwell</vt:lpstr>
      <vt:lpstr>Times New Roman</vt:lpstr>
      <vt:lpstr>Office Theme</vt:lpstr>
      <vt:lpstr>First 25: </vt:lpstr>
      <vt:lpstr>Language of War</vt:lpstr>
      <vt:lpstr>Goals: </vt:lpstr>
      <vt:lpstr>Agenda: </vt:lpstr>
      <vt:lpstr>Key Terms</vt:lpstr>
      <vt:lpstr>Bias</vt:lpstr>
      <vt:lpstr>Dysphemism</vt:lpstr>
      <vt:lpstr>Euphemism</vt:lpstr>
      <vt:lpstr>Epithet</vt:lpstr>
      <vt:lpstr>Hyperbole</vt:lpstr>
      <vt:lpstr>Glittering Generality</vt:lpstr>
      <vt:lpstr>Idiom (idiomatic expression)</vt:lpstr>
      <vt:lpstr>Proverb</vt:lpstr>
      <vt:lpstr>Emotive Language </vt:lpstr>
      <vt:lpstr>Emotive Language </vt:lpstr>
      <vt:lpstr>With this lesson you will understand that…</vt:lpstr>
      <vt:lpstr>PowerPoint Presentation</vt:lpstr>
      <vt:lpstr>Analysis: How agency(responsibility) is hidden? </vt:lpstr>
      <vt:lpstr>INSTRUCTIONS: </vt:lpstr>
      <vt:lpstr>SHARED KNOWLEDGE PORTAL: Please upload all work from today into the PPT below. </vt:lpstr>
      <vt:lpstr>POWER QUESTIONS: </vt:lpstr>
      <vt:lpstr>GROUPING</vt:lpstr>
      <vt:lpstr>GROUP #1</vt:lpstr>
      <vt:lpstr>GROUP #2</vt:lpstr>
      <vt:lpstr>GROUP #3</vt:lpstr>
      <vt:lpstr>GROUP #4</vt:lpstr>
      <vt:lpstr>GROUP #5</vt:lpstr>
      <vt:lpstr>GROUP #6</vt:lpstr>
      <vt:lpstr>GROUP #7</vt:lpstr>
      <vt:lpstr>GROUP #8</vt:lpstr>
      <vt:lpstr>GROUP #9</vt:lpstr>
      <vt:lpstr>Once you have finished analyzing the text…</vt:lpstr>
      <vt:lpstr>How is this helping me towards assessment(s)?</vt:lpstr>
      <vt:lpstr>REMINDER: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2018-10-29T14:12:05Z</dcterms:created>
  <dcterms:modified xsi:type="dcterms:W3CDTF">2018-11-05T13:20:24Z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2018-08-01T18:20:56.2056055Z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