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5" r:id="rId3"/>
    <p:sldId id="260" r:id="rId4"/>
    <p:sldId id="263" r:id="rId5"/>
    <p:sldId id="264" r:id="rId6"/>
    <p:sldId id="261" r:id="rId7"/>
    <p:sldId id="262" r:id="rId8"/>
    <p:sldId id="267" r:id="rId9"/>
    <p:sldId id="266" r:id="rId1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466" y="77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9/6/2018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9/6/2018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0668" y="3276600"/>
            <a:ext cx="12188824" cy="2147926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Goudy Stout" panose="0202090407030B020401" pitchFamily="18" charset="0"/>
              </a:rPr>
              <a:t>DP Language &amp; literature</a:t>
            </a:r>
            <a:endParaRPr lang="en-US" sz="7200" dirty="0">
              <a:latin typeface="Goudy Stout" panose="0202090407030B020401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4" y="6019800"/>
            <a:ext cx="9220200" cy="10160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Session 07- How is Pixar changing the world? </a:t>
            </a:r>
            <a:endParaRPr lang="en-US" sz="2400" i="1" dirty="0"/>
          </a:p>
        </p:txBody>
      </p:sp>
      <p:pic>
        <p:nvPicPr>
          <p:cNvPr id="6146" name="Picture 2" descr="Image result for discus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1" y="609600"/>
            <a:ext cx="3191465" cy="182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62" y="685800"/>
            <a:ext cx="10360501" cy="12192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Goudy Stout" panose="0202090407030B020401" pitchFamily="18" charset="0"/>
              </a:rPr>
              <a:t>Agenda</a:t>
            </a:r>
            <a:endParaRPr lang="en-US" sz="5400" dirty="0"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635" y="2286000"/>
            <a:ext cx="5637449" cy="4470400"/>
          </a:xfrm>
        </p:spPr>
        <p:txBody>
          <a:bodyPr/>
          <a:lstStyle/>
          <a:p>
            <a:r>
              <a:rPr lang="en-US" b="1" dirty="0" smtClean="0"/>
              <a:t>First 15</a:t>
            </a:r>
            <a:r>
              <a:rPr lang="en-US" dirty="0" smtClean="0"/>
              <a:t>: 10 min. </a:t>
            </a:r>
          </a:p>
          <a:p>
            <a:r>
              <a:rPr lang="en-US" b="1" dirty="0" smtClean="0"/>
              <a:t>How is Pixar changing the world?: </a:t>
            </a:r>
            <a:r>
              <a:rPr lang="en-US" dirty="0" smtClean="0"/>
              <a:t>55 min. </a:t>
            </a:r>
          </a:p>
          <a:p>
            <a:r>
              <a:rPr lang="en-US" b="1" dirty="0" smtClean="0"/>
              <a:t>MRJ</a:t>
            </a:r>
            <a:r>
              <a:rPr lang="en-US" dirty="0" smtClean="0"/>
              <a:t>:  20 min. </a:t>
            </a:r>
          </a:p>
          <a:p>
            <a:r>
              <a:rPr lang="en-US" b="1" dirty="0" smtClean="0"/>
              <a:t>Closing</a:t>
            </a:r>
            <a:r>
              <a:rPr lang="en-US" dirty="0" smtClean="0"/>
              <a:t>: FOA #1 Reflection </a:t>
            </a:r>
            <a:endParaRPr lang="en-US" dirty="0"/>
          </a:p>
        </p:txBody>
      </p:sp>
      <p:pic>
        <p:nvPicPr>
          <p:cNvPr id="7170" name="Picture 2" descr="Image result for agen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2" y="2286000"/>
            <a:ext cx="2971800" cy="3060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58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2761" y="381000"/>
            <a:ext cx="10360501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Goudy Stout" panose="0202090407030B020401" pitchFamily="18" charset="0"/>
              </a:rPr>
              <a:t>Group discussion:20 min</a:t>
            </a:r>
            <a:endParaRPr lang="en-US" sz="4400" dirty="0">
              <a:latin typeface="Goudy Stout" panose="0202090407030B020401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3212" y="1805796"/>
            <a:ext cx="6096000" cy="51562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Each person will speak for 5 minutes without stopping. </a:t>
            </a:r>
          </a:p>
          <a:p>
            <a:pPr lvl="1"/>
            <a:r>
              <a:rPr lang="en-US" dirty="0" smtClean="0"/>
              <a:t>You may not read directly from your essay. </a:t>
            </a:r>
          </a:p>
          <a:p>
            <a:pPr lvl="1"/>
            <a:r>
              <a:rPr lang="en-US" dirty="0" smtClean="0"/>
              <a:t>Use the questions to guide your verbal analysis. </a:t>
            </a:r>
            <a:endParaRPr lang="en-US" dirty="0"/>
          </a:p>
          <a:p>
            <a:pPr marL="0" lv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While </a:t>
            </a:r>
            <a:r>
              <a:rPr lang="en-US" sz="3600" b="1" dirty="0" smtClean="0">
                <a:solidFill>
                  <a:srgbClr val="FFFF00"/>
                </a:solidFill>
              </a:rPr>
              <a:t>each </a:t>
            </a:r>
            <a:r>
              <a:rPr lang="en-US" sz="3600" b="1" dirty="0">
                <a:solidFill>
                  <a:srgbClr val="FFFF00"/>
                </a:solidFill>
              </a:rPr>
              <a:t>person is speaking:</a:t>
            </a:r>
          </a:p>
          <a:p>
            <a:pPr lvl="1"/>
            <a:r>
              <a:rPr lang="en-US" dirty="0"/>
              <a:t>One person will be keeping time. </a:t>
            </a:r>
          </a:p>
          <a:p>
            <a:pPr lvl="1"/>
            <a:r>
              <a:rPr lang="en-US" dirty="0"/>
              <a:t>One person will be TAKING NOTES on what the person is saying. </a:t>
            </a:r>
          </a:p>
          <a:p>
            <a:pPr lvl="1"/>
            <a:r>
              <a:rPr lang="en-US" dirty="0"/>
              <a:t>One person will be RESPONDING to what the person is saying. </a:t>
            </a:r>
          </a:p>
          <a:p>
            <a:pPr marL="274320" lvl="1" indent="0">
              <a:buNone/>
            </a:pP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323011" y="1603075"/>
            <a:ext cx="5791200" cy="51403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FFC000"/>
                </a:solidFill>
              </a:rPr>
              <a:t>            </a:t>
            </a:r>
            <a:r>
              <a:rPr lang="en-US" sz="4400" b="1" u="sng" dirty="0" smtClean="0">
                <a:solidFill>
                  <a:srgbClr val="FFC000"/>
                </a:solidFill>
              </a:rPr>
              <a:t>RULES: </a:t>
            </a:r>
          </a:p>
          <a:p>
            <a:pPr marL="342900" indent="-342900">
              <a:buAutoNum type="arabicPeriod"/>
            </a:pPr>
            <a:r>
              <a:rPr lang="en-US" dirty="0" smtClean="0"/>
              <a:t>Only one person from each group is allowed to speak.</a:t>
            </a:r>
          </a:p>
          <a:p>
            <a:pPr marL="342900" indent="-342900">
              <a:buAutoNum type="arabicPeriod"/>
            </a:pPr>
            <a:r>
              <a:rPr lang="en-US" dirty="0"/>
              <a:t>At the end of each 5 minute session</a:t>
            </a:r>
            <a:r>
              <a:rPr lang="en-US" dirty="0" smtClean="0"/>
              <a:t>, take 5 minutes to debrief with the speaker (</a:t>
            </a:r>
            <a:r>
              <a:rPr lang="en-US" i="1" dirty="0" smtClean="0"/>
              <a:t>this is when everyone can talk</a:t>
            </a:r>
            <a:r>
              <a:rPr lang="en-US" dirty="0" smtClean="0"/>
              <a:t>). </a:t>
            </a:r>
          </a:p>
          <a:p>
            <a:pPr marL="342900" indent="-342900">
              <a:buAutoNum type="arabicPeriod"/>
            </a:pPr>
            <a:r>
              <a:rPr lang="en-US" dirty="0" smtClean="0"/>
              <a:t>At the end of the 5 minute debrief, each person will take on a new job. </a:t>
            </a:r>
          </a:p>
          <a:p>
            <a:pPr marL="617220" lvl="1" indent="-342900">
              <a:buAutoNum type="arabicPeriod"/>
            </a:pPr>
            <a:r>
              <a:rPr lang="en-US" sz="1800" dirty="0" smtClean="0"/>
              <a:t>You may have a job more than once, but you must do every job at least once. </a:t>
            </a:r>
          </a:p>
          <a:p>
            <a:pPr marL="342900" indent="-342900">
              <a:buAutoNum type="arabicPeriod"/>
            </a:pPr>
            <a:r>
              <a:rPr lang="en-US" dirty="0" smtClean="0"/>
              <a:t>Everyone must speak for 6 minutes. 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will submit all work from today’s discussion. </a:t>
            </a:r>
          </a:p>
          <a:p>
            <a:pPr marL="342900" indent="-342900">
              <a:buAutoNum type="arabicPeriod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2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2188825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Goudy Stout" panose="0202090407030B020401" pitchFamily="18" charset="0"/>
              </a:rPr>
              <a:t>Small group discussion:20 min </a:t>
            </a:r>
            <a:endParaRPr lang="en-US" dirty="0">
              <a:latin typeface="Goudy Stout" panose="0202090407030B020401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812" y="2209800"/>
            <a:ext cx="6908745" cy="4927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FF99CC"/>
                </a:solidFill>
              </a:rPr>
              <a:t>How is Pixar changing the world? 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99CCFF"/>
                </a:solidFill>
              </a:rPr>
              <a:t>How does language construct/deconstruct gender identities? </a:t>
            </a:r>
          </a:p>
          <a:p>
            <a:endParaRPr lang="en-US" dirty="0"/>
          </a:p>
        </p:txBody>
      </p:sp>
      <p:pic>
        <p:nvPicPr>
          <p:cNvPr id="4098" name="Picture 2" descr="Image result for gen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2" y="2438400"/>
            <a:ext cx="4512926" cy="310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98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2600"/>
            <a:ext cx="12188825" cy="1219200"/>
          </a:xfrm>
        </p:spPr>
        <p:txBody>
          <a:bodyPr/>
          <a:lstStyle/>
          <a:p>
            <a:pPr algn="ctr"/>
            <a:r>
              <a:rPr lang="en-US" dirty="0" smtClean="0">
                <a:latin typeface="Goudy Stout" panose="0202090407030B020401" pitchFamily="18" charset="0"/>
              </a:rPr>
              <a:t>Large group discussion:15 min. </a:t>
            </a:r>
            <a:endParaRPr lang="en-US" dirty="0"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012" y="2133601"/>
            <a:ext cx="4977104" cy="4470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Choose one person from your group to report your group’s findings to the class. </a:t>
            </a:r>
          </a:p>
          <a:p>
            <a:r>
              <a:rPr lang="en-US" sz="3200" dirty="0" smtClean="0"/>
              <a:t>This is the only person from your group that will be allowed to share out today. </a:t>
            </a:r>
            <a:r>
              <a:rPr lang="en-US" sz="3200" dirty="0" smtClean="0">
                <a:sym typeface="Wingdings" panose="05000000000000000000" pitchFamily="2" charset="2"/>
              </a:rPr>
              <a:t> </a:t>
            </a:r>
            <a:endParaRPr lang="en-US" sz="3200" dirty="0" smtClean="0"/>
          </a:p>
        </p:txBody>
      </p:sp>
      <p:pic>
        <p:nvPicPr>
          <p:cNvPr id="5122" name="Picture 2" descr="Image result for thought bubb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12" y="1803401"/>
            <a:ext cx="4800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44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2" y="152400"/>
            <a:ext cx="10360501" cy="1219200"/>
          </a:xfrm>
        </p:spPr>
        <p:txBody>
          <a:bodyPr/>
          <a:lstStyle/>
          <a:p>
            <a:pPr algn="ctr"/>
            <a:r>
              <a:rPr lang="en-US" dirty="0" smtClean="0">
                <a:latin typeface="Goudy Stout" panose="0202090407030B020401" pitchFamily="18" charset="0"/>
              </a:rPr>
              <a:t>A2 groups: </a:t>
            </a:r>
            <a:endParaRPr lang="en-US" dirty="0"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600" dirty="0" smtClean="0"/>
              <a:t>Jasmin, Kelsey, Jayla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Ty, Julia, Noah</a:t>
            </a:r>
          </a:p>
          <a:p>
            <a:pPr marL="457200" indent="-457200">
              <a:buAutoNum type="arabicPeriod"/>
            </a:pPr>
            <a:r>
              <a:rPr lang="en-US" sz="3600" dirty="0" err="1" smtClean="0"/>
              <a:t>Keyvon</a:t>
            </a:r>
            <a:r>
              <a:rPr lang="en-US" sz="3600" dirty="0" smtClean="0"/>
              <a:t>, Francesca, </a:t>
            </a:r>
            <a:r>
              <a:rPr lang="en-US" sz="3600" dirty="0" err="1" smtClean="0"/>
              <a:t>Ayele</a:t>
            </a:r>
            <a:endParaRPr lang="en-US" sz="3600" dirty="0" smtClean="0"/>
          </a:p>
          <a:p>
            <a:pPr marL="457200" indent="-457200">
              <a:buAutoNum type="arabicPeriod"/>
            </a:pPr>
            <a:r>
              <a:rPr lang="en-US" sz="3600" dirty="0" smtClean="0"/>
              <a:t>Pili, </a:t>
            </a:r>
            <a:r>
              <a:rPr lang="en-US" sz="3600" dirty="0" err="1" smtClean="0"/>
              <a:t>Chrishya</a:t>
            </a:r>
            <a:r>
              <a:rPr lang="en-US" sz="3600" dirty="0" smtClean="0"/>
              <a:t>, Max</a:t>
            </a:r>
          </a:p>
        </p:txBody>
      </p:sp>
      <p:pic>
        <p:nvPicPr>
          <p:cNvPr id="1026" name="Picture 2" descr="Image result for teamwor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1" b="21084"/>
          <a:stretch/>
        </p:blipFill>
        <p:spPr bwMode="auto">
          <a:xfrm>
            <a:off x="6704012" y="2133600"/>
            <a:ext cx="44196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2" y="33068"/>
            <a:ext cx="10360501" cy="1219200"/>
          </a:xfrm>
        </p:spPr>
        <p:txBody>
          <a:bodyPr/>
          <a:lstStyle/>
          <a:p>
            <a:pPr algn="ctr"/>
            <a:r>
              <a:rPr lang="en-US" dirty="0" smtClean="0">
                <a:latin typeface="Goudy Stout" panose="0202090407030B020401" pitchFamily="18" charset="0"/>
              </a:rPr>
              <a:t>A3 groups:</a:t>
            </a:r>
            <a:endParaRPr lang="en-US" dirty="0"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2" y="1452351"/>
            <a:ext cx="5359454" cy="5453331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Charlese, </a:t>
            </a:r>
            <a:r>
              <a:rPr lang="en-US" sz="2800" dirty="0" err="1" smtClean="0"/>
              <a:t>Malana</a:t>
            </a:r>
            <a:r>
              <a:rPr lang="en-US" sz="2800" dirty="0" smtClean="0"/>
              <a:t>, Deja, </a:t>
            </a:r>
            <a:r>
              <a:rPr lang="en-US" sz="2800" dirty="0" err="1" smtClean="0"/>
              <a:t>Caliya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J. Alexander, </a:t>
            </a:r>
            <a:r>
              <a:rPr lang="en-US" sz="2800" dirty="0" err="1" smtClean="0"/>
              <a:t>Jermya</a:t>
            </a:r>
            <a:r>
              <a:rPr lang="en-US" sz="2800" dirty="0" smtClean="0"/>
              <a:t>, Keith, </a:t>
            </a:r>
            <a:r>
              <a:rPr lang="en-US" sz="2800" dirty="0" err="1" smtClean="0"/>
              <a:t>Llona</a:t>
            </a:r>
            <a:r>
              <a:rPr lang="en-US" sz="2800" dirty="0" smtClean="0"/>
              <a:t>, Cameron</a:t>
            </a:r>
          </a:p>
          <a:p>
            <a:pPr marL="457200" indent="-457200">
              <a:buAutoNum type="arabicPeriod"/>
            </a:pPr>
            <a:r>
              <a:rPr lang="en-US" sz="2800" dirty="0" err="1" smtClean="0"/>
              <a:t>T’Mia</a:t>
            </a:r>
            <a:r>
              <a:rPr lang="en-US" sz="2800" dirty="0" smtClean="0"/>
              <a:t>, Alysha, Dom., Aaron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Camille, </a:t>
            </a:r>
            <a:r>
              <a:rPr lang="en-US" sz="2800" dirty="0" err="1" smtClean="0"/>
              <a:t>Shadarria</a:t>
            </a:r>
            <a:r>
              <a:rPr lang="en-US" sz="2800" dirty="0" smtClean="0"/>
              <a:t>, Michelle, </a:t>
            </a:r>
            <a:r>
              <a:rPr lang="en-US" sz="2800" dirty="0" err="1" smtClean="0"/>
              <a:t>Aleisha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Jalyn, Taylor G., Tyler, </a:t>
            </a:r>
            <a:r>
              <a:rPr lang="en-US" sz="2800" dirty="0" err="1" smtClean="0"/>
              <a:t>Jamiah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Dereck, Jessica, April, Taylor O.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468166"/>
            <a:ext cx="4977104" cy="5021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7. </a:t>
            </a:r>
            <a:r>
              <a:rPr lang="en-US" sz="2800" dirty="0" err="1" smtClean="0"/>
              <a:t>Ke’Auri</a:t>
            </a:r>
            <a:r>
              <a:rPr lang="en-US" sz="2800" dirty="0" smtClean="0"/>
              <a:t>, J. Ross, Jordynn, Shania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2" descr="Image result for teamwor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1" b="21084"/>
          <a:stretch/>
        </p:blipFill>
        <p:spPr bwMode="auto">
          <a:xfrm>
            <a:off x="6704012" y="2743200"/>
            <a:ext cx="44196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15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2600"/>
            <a:ext cx="12188825" cy="1219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Goudy Stout" panose="0202090407030B020401" pitchFamily="18" charset="0"/>
              </a:rPr>
              <a:t>DISCUSSION DEBRIEF: </a:t>
            </a:r>
            <a:endParaRPr lang="en-US" sz="4400" dirty="0">
              <a:latin typeface="Goudy Stout" panose="0202090407030B020401" pitchFamily="18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412" y="1727200"/>
            <a:ext cx="4343400" cy="4343400"/>
          </a:xfrm>
        </p:spPr>
      </p:pic>
      <p:sp>
        <p:nvSpPr>
          <p:cNvPr id="8" name="Rectangle 7"/>
          <p:cNvSpPr/>
          <p:nvPr/>
        </p:nvSpPr>
        <p:spPr>
          <a:xfrm>
            <a:off x="4951412" y="2590800"/>
            <a:ext cx="60928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970212" y="60960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https://www.surveymonkey.com/r/MHHYM8W</a:t>
            </a:r>
          </a:p>
        </p:txBody>
      </p:sp>
    </p:spTree>
    <p:extLst>
      <p:ext uri="{BB962C8B-B14F-4D97-AF65-F5344CB8AC3E}">
        <p14:creationId xmlns:p14="http://schemas.microsoft.com/office/powerpoint/2010/main" val="208902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685800"/>
            <a:ext cx="10360501" cy="1219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Goudy Stout" panose="0202090407030B020401" pitchFamily="18" charset="0"/>
              </a:rPr>
              <a:t>Homework: </a:t>
            </a:r>
            <a:endParaRPr lang="en-US" sz="4800" dirty="0"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2286000"/>
            <a:ext cx="4977104" cy="44704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600" dirty="0" smtClean="0"/>
              <a:t>Practice FOA #1 reflection due 09/09 (</a:t>
            </a:r>
            <a:r>
              <a:rPr lang="en-US" sz="3600" dirty="0" smtClean="0">
                <a:solidFill>
                  <a:srgbClr val="FFC000"/>
                </a:solidFill>
              </a:rPr>
              <a:t>EMAIL TO THORNEE@FULTONSCHOOLS.ORG</a:t>
            </a:r>
            <a:r>
              <a:rPr lang="en-US" sz="3600" dirty="0" smtClean="0"/>
              <a:t>). 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MRJ for </a:t>
            </a:r>
            <a:r>
              <a:rPr lang="en-US" sz="3600" i="1" dirty="0" smtClean="0"/>
              <a:t>Oryx and Crake</a:t>
            </a:r>
            <a:r>
              <a:rPr lang="en-US" sz="3600" dirty="0" smtClean="0"/>
              <a:t> #1 due 09/17</a:t>
            </a:r>
          </a:p>
        </p:txBody>
      </p:sp>
      <p:pic>
        <p:nvPicPr>
          <p:cNvPr id="8194" name="Picture 2" descr="Image result for home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812" y="2819400"/>
            <a:ext cx="5715000" cy="309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55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158</TotalTime>
  <Words>374</Words>
  <Application>Microsoft Office PowerPoint</Application>
  <PresentationFormat>Custom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Cambria</vt:lpstr>
      <vt:lpstr>Century Gothic</vt:lpstr>
      <vt:lpstr>Goudy Stout</vt:lpstr>
      <vt:lpstr>Wingdings</vt:lpstr>
      <vt:lpstr>Crimson landscape design template</vt:lpstr>
      <vt:lpstr>DP Language &amp; literature</vt:lpstr>
      <vt:lpstr>Agenda</vt:lpstr>
      <vt:lpstr>Group discussion:20 min</vt:lpstr>
      <vt:lpstr>Small group discussion:20 min </vt:lpstr>
      <vt:lpstr>Large group discussion:15 min. </vt:lpstr>
      <vt:lpstr>A2 groups: </vt:lpstr>
      <vt:lpstr>A3 groups:</vt:lpstr>
      <vt:lpstr>DISCUSSION DEBRIEF: </vt:lpstr>
      <vt:lpstr>Homework: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 Language &amp; literature</dc:title>
  <dc:creator>Thorne, Elizabeth C</dc:creator>
  <cp:lastModifiedBy>Thorne, Elizabeth C</cp:lastModifiedBy>
  <cp:revision>16</cp:revision>
  <dcterms:created xsi:type="dcterms:W3CDTF">2018-09-06T12:16:27Z</dcterms:created>
  <dcterms:modified xsi:type="dcterms:W3CDTF">2018-09-06T14:55:26Z</dcterms:modified>
</cp:coreProperties>
</file>