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6" r:id="rId5"/>
    <p:sldId id="256" r:id="rId6"/>
    <p:sldId id="257" r:id="rId7"/>
    <p:sldId id="258" r:id="rId8"/>
    <p:sldId id="259" r:id="rId9"/>
    <p:sldId id="260" r:id="rId10"/>
    <p:sldId id="263" r:id="rId11"/>
    <p:sldId id="261" r:id="rId12"/>
    <p:sldId id="262" r:id="rId13"/>
    <p:sldId id="265"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6CAC"/>
    <a:srgbClr val="4F3B45"/>
    <a:srgbClr val="957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5"/>
  </p:normalViewPr>
  <p:slideViewPr>
    <p:cSldViewPr snapToGrid="0" snapToObjects="1">
      <p:cViewPr varScale="1">
        <p:scale>
          <a:sx n="89" d="100"/>
          <a:sy n="89" d="100"/>
        </p:scale>
        <p:origin x="46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xmlns="" id="{C9A48CBE-25B6-FA41-BD1D-F39A79E87753}"/>
              </a:ext>
            </a:extLst>
          </p:cNvPr>
          <p:cNvSpPr/>
          <p:nvPr userDrawn="1"/>
        </p:nvSpPr>
        <p:spPr>
          <a:xfrm>
            <a:off x="6607508" y="3932639"/>
            <a:ext cx="880686" cy="880686"/>
          </a:xfrm>
          <a:prstGeom prst="ellipse">
            <a:avLst/>
          </a:prstGeom>
          <a:solidFill>
            <a:srgbClr val="A36CA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ADB1646-54E9-C94E-A9CD-1C878157E9C3}"/>
              </a:ext>
            </a:extLst>
          </p:cNvPr>
          <p:cNvPicPr>
            <a:picLocks noChangeAspect="1"/>
          </p:cNvPicPr>
          <p:nvPr userDrawn="1"/>
        </p:nvPicPr>
        <p:blipFill>
          <a:blip r:embed="rId2"/>
          <a:stretch>
            <a:fillRect/>
          </a:stretch>
        </p:blipFill>
        <p:spPr>
          <a:xfrm>
            <a:off x="641680" y="559904"/>
            <a:ext cx="4337282" cy="5738192"/>
          </a:xfrm>
          <a:prstGeom prst="rect">
            <a:avLst/>
          </a:prstGeom>
        </p:spPr>
      </p:pic>
      <p:sp>
        <p:nvSpPr>
          <p:cNvPr id="10" name="Oval 9">
            <a:extLst>
              <a:ext uri="{FF2B5EF4-FFF2-40B4-BE49-F238E27FC236}">
                <a16:creationId xmlns:a16="http://schemas.microsoft.com/office/drawing/2014/main" xmlns="" id="{31832E57-E5AF-164F-8D23-0EEC1BE658A1}"/>
              </a:ext>
            </a:extLst>
          </p:cNvPr>
          <p:cNvSpPr/>
          <p:nvPr userDrawn="1"/>
        </p:nvSpPr>
        <p:spPr>
          <a:xfrm>
            <a:off x="4032173" y="1000247"/>
            <a:ext cx="3734719" cy="3734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53B367E2-94B0-7A49-94A0-D31EBCDA965B}"/>
              </a:ext>
            </a:extLst>
          </p:cNvPr>
          <p:cNvSpPr/>
          <p:nvPr userDrawn="1"/>
        </p:nvSpPr>
        <p:spPr>
          <a:xfrm>
            <a:off x="4368514" y="890028"/>
            <a:ext cx="802327" cy="802327"/>
          </a:xfrm>
          <a:prstGeom prst="ellipse">
            <a:avLst/>
          </a:prstGeom>
          <a:solidFill>
            <a:srgbClr val="A36CA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xmlns="" id="{C4FD369A-8627-DE4A-A003-6332D6806A0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846222" y="1078606"/>
            <a:ext cx="3523233" cy="3581400"/>
          </a:xfrm>
          <a:prstGeom prst="rect">
            <a:avLst/>
          </a:prstGeom>
        </p:spPr>
      </p:pic>
      <p:sp>
        <p:nvSpPr>
          <p:cNvPr id="15" name="Oval 14">
            <a:extLst>
              <a:ext uri="{FF2B5EF4-FFF2-40B4-BE49-F238E27FC236}">
                <a16:creationId xmlns:a16="http://schemas.microsoft.com/office/drawing/2014/main" xmlns="" id="{E6700E2B-E50B-3643-9902-CEF948EDC5C9}"/>
              </a:ext>
            </a:extLst>
          </p:cNvPr>
          <p:cNvSpPr/>
          <p:nvPr userDrawn="1"/>
        </p:nvSpPr>
        <p:spPr>
          <a:xfrm>
            <a:off x="4335136" y="1337032"/>
            <a:ext cx="3128791" cy="312879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B7C692FD-85D4-474D-858B-6E831DC013E9}"/>
              </a:ext>
            </a:extLst>
          </p:cNvPr>
          <p:cNvCxnSpPr/>
          <p:nvPr userDrawn="1"/>
        </p:nvCxnSpPr>
        <p:spPr>
          <a:xfrm>
            <a:off x="539719" y="603589"/>
            <a:ext cx="0" cy="437565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xmlns="" id="{A0855313-19C8-9A48-86F7-98C73A80FBE9}"/>
              </a:ext>
            </a:extLst>
          </p:cNvPr>
          <p:cNvCxnSpPr>
            <a:cxnSpLocks/>
          </p:cNvCxnSpPr>
          <p:nvPr userDrawn="1"/>
        </p:nvCxnSpPr>
        <p:spPr>
          <a:xfrm flipV="1">
            <a:off x="690789" y="458976"/>
            <a:ext cx="3231217" cy="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xmlns="" id="{30036CFF-4860-1C42-ACDC-9073061E8381}"/>
              </a:ext>
            </a:extLst>
          </p:cNvPr>
          <p:cNvCxnSpPr>
            <a:cxnSpLocks/>
          </p:cNvCxnSpPr>
          <p:nvPr userDrawn="1"/>
        </p:nvCxnSpPr>
        <p:spPr>
          <a:xfrm flipV="1">
            <a:off x="690789" y="6411369"/>
            <a:ext cx="3231217" cy="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xmlns="" id="{13C39DCA-D770-3848-A388-7363D35BAEDE}"/>
              </a:ext>
            </a:extLst>
          </p:cNvPr>
          <p:cNvCxnSpPr/>
          <p:nvPr userDrawn="1"/>
        </p:nvCxnSpPr>
        <p:spPr>
          <a:xfrm>
            <a:off x="5067758" y="1000247"/>
            <a:ext cx="0" cy="4375653"/>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xmlns="" id="{79C871C4-F241-EC4F-B63A-C990F91C97C5}"/>
              </a:ext>
            </a:extLst>
          </p:cNvPr>
          <p:cNvSpPr/>
          <p:nvPr userDrawn="1"/>
        </p:nvSpPr>
        <p:spPr>
          <a:xfrm>
            <a:off x="641680" y="559904"/>
            <a:ext cx="4337282" cy="5738192"/>
          </a:xfrm>
          <a:prstGeom prst="rect">
            <a:avLst/>
          </a:prstGeom>
          <a:solidFill>
            <a:schemeClr val="accent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xmlns="" id="{72B018A5-0F7D-9945-8B19-0DD5419C9750}"/>
              </a:ext>
            </a:extLst>
          </p:cNvPr>
          <p:cNvSpPr/>
          <p:nvPr userDrawn="1"/>
        </p:nvSpPr>
        <p:spPr>
          <a:xfrm>
            <a:off x="429550" y="5483141"/>
            <a:ext cx="3150400" cy="580337"/>
          </a:xfrm>
          <a:prstGeom prst="parallelogram">
            <a:avLst/>
          </a:prstGeom>
          <a:solidFill>
            <a:srgbClr val="4F3B4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xmlns="" id="{D41DEEEF-8708-0948-A1F5-473832AF76C5}"/>
              </a:ext>
            </a:extLst>
          </p:cNvPr>
          <p:cNvSpPr/>
          <p:nvPr userDrawn="1"/>
        </p:nvSpPr>
        <p:spPr>
          <a:xfrm>
            <a:off x="539719" y="5584069"/>
            <a:ext cx="3150400" cy="580337"/>
          </a:xfrm>
          <a:prstGeom prst="parallelogram">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D34906BD-8FC7-AA47-AB2A-AC3B3652A105}"/>
              </a:ext>
            </a:extLst>
          </p:cNvPr>
          <p:cNvSpPr/>
          <p:nvPr userDrawn="1"/>
        </p:nvSpPr>
        <p:spPr>
          <a:xfrm>
            <a:off x="4643350" y="526470"/>
            <a:ext cx="497270" cy="49727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xmlns="" id="{8FAB00F8-20A4-384C-9213-9BAF87E0E543}"/>
              </a:ext>
            </a:extLst>
          </p:cNvPr>
          <p:cNvSpPr/>
          <p:nvPr userDrawn="1"/>
        </p:nvSpPr>
        <p:spPr>
          <a:xfrm>
            <a:off x="4347962" y="438665"/>
            <a:ext cx="491377" cy="423601"/>
          </a:xfrm>
          <a:prstGeom prst="triangle">
            <a:avLst/>
          </a:prstGeom>
          <a:noFill/>
          <a:ln>
            <a:solidFill>
              <a:schemeClr val="accent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xmlns="" id="{55CE2FFD-FF91-E94F-8A18-DFF7BF3D76DA}"/>
              </a:ext>
            </a:extLst>
          </p:cNvPr>
          <p:cNvSpPr>
            <a:spLocks noGrp="1"/>
          </p:cNvSpPr>
          <p:nvPr>
            <p:ph type="title"/>
          </p:nvPr>
        </p:nvSpPr>
        <p:spPr>
          <a:xfrm>
            <a:off x="7970210" y="2155178"/>
            <a:ext cx="3831487" cy="2402536"/>
          </a:xfrm>
          <a:prstGeom prst="rect">
            <a:avLst/>
          </a:prstGeom>
        </p:spPr>
        <p:txBody>
          <a:bodyPr anchor="ctr"/>
          <a:lstStyle>
            <a:lvl1pPr algn="ctr">
              <a:defRPr sz="5400" b="0"/>
            </a:lvl1pPr>
          </a:lstStyle>
          <a:p>
            <a:r>
              <a:rPr lang="en-US" smtClean="0"/>
              <a:t>Click to edit Master title style</a:t>
            </a:r>
            <a:endParaRPr lang="en-US"/>
          </a:p>
        </p:txBody>
      </p:sp>
    </p:spTree>
    <p:extLst>
      <p:ext uri="{BB962C8B-B14F-4D97-AF65-F5344CB8AC3E}">
        <p14:creationId xmlns:p14="http://schemas.microsoft.com/office/powerpoint/2010/main" val="22627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stCondLst>
                                    <p:cond delay="0"/>
                                  </p:stCondLst>
                                  <p:childTnLst>
                                    <p:animMotion origin="layout" path="M -0.27877 0.86111 L -4.375E-6 -2.49366E-18 " pathEditMode="relative" rAng="0" ptsTypes="AA">
                                      <p:cBhvr>
                                        <p:cTn id="6" dur="1500" fill="hold"/>
                                        <p:tgtEl>
                                          <p:spTgt spid="10"/>
                                        </p:tgtEl>
                                        <p:attrNameLst>
                                          <p:attrName>ppt_x</p:attrName>
                                          <p:attrName>ppt_y</p:attrName>
                                        </p:attrNameLst>
                                      </p:cBhvr>
                                      <p:rCtr x="13945" y="-43032"/>
                                    </p:animMotion>
                                  </p:childTnLst>
                                </p:cTn>
                              </p:par>
                              <p:par>
                                <p:cTn id="7" presetID="0" presetClass="path" presetSubtype="0" accel="50000" fill="hold" grpId="2" nodeType="withEffect">
                                  <p:stCondLst>
                                    <p:cond delay="0"/>
                                  </p:stCondLst>
                                  <p:childTnLst>
                                    <p:animMotion origin="layout" path="M -0.27696 0.84444 L 2.70833E-6 1.85185E-6 " pathEditMode="relative" rAng="0" ptsTypes="AA">
                                      <p:cBhvr>
                                        <p:cTn id="8" dur="1500" fill="hold"/>
                                        <p:tgtEl>
                                          <p:spTgt spid="12"/>
                                        </p:tgtEl>
                                        <p:attrNameLst>
                                          <p:attrName>ppt_x</p:attrName>
                                          <p:attrName>ppt_y</p:attrName>
                                        </p:attrNameLst>
                                      </p:cBhvr>
                                      <p:rCtr x="13841" y="-42222"/>
                                    </p:animMotion>
                                  </p:childTnLst>
                                </p:cTn>
                              </p:par>
                              <p:par>
                                <p:cTn id="9" presetID="0" presetClass="path" presetSubtype="0" accel="50000" fill="hold" nodeType="withEffect">
                                  <p:stCondLst>
                                    <p:cond delay="0"/>
                                  </p:stCondLst>
                                  <p:childTnLst>
                                    <p:animMotion origin="layout" path="M -0.33503 0.85902 L -0.06042 0.0074 " pathEditMode="relative" rAng="0" ptsTypes="AA">
                                      <p:cBhvr>
                                        <p:cTn id="10" dur="1500" fill="hold"/>
                                        <p:tgtEl>
                                          <p:spTgt spid="8"/>
                                        </p:tgtEl>
                                        <p:attrNameLst>
                                          <p:attrName>ppt_x</p:attrName>
                                          <p:attrName>ppt_y</p:attrName>
                                        </p:attrNameLst>
                                      </p:cBhvr>
                                      <p:rCtr x="13724" y="-42593"/>
                                    </p:animMotion>
                                  </p:childTnLst>
                                </p:cTn>
                              </p:par>
                              <p:par>
                                <p:cTn id="11" presetID="42" presetClass="path" presetSubtype="0" decel="50000" fill="hold" nodeType="withEffect">
                                  <p:stCondLst>
                                    <p:cond delay="0"/>
                                  </p:stCondLst>
                                  <p:childTnLst>
                                    <p:animMotion origin="layout" path="M -0.00013 -0.24976 L 0.00104 0.16644 " pathEditMode="relative" rAng="0" ptsTypes="AA">
                                      <p:cBhvr>
                                        <p:cTn id="12" dur="5000" fill="hold"/>
                                        <p:tgtEl>
                                          <p:spTgt spid="17"/>
                                        </p:tgtEl>
                                        <p:attrNameLst>
                                          <p:attrName>ppt_x</p:attrName>
                                          <p:attrName>ppt_y</p:attrName>
                                        </p:attrNameLst>
                                      </p:cBhvr>
                                      <p:rCtr x="52" y="20810"/>
                                    </p:animMotion>
                                  </p:childTnLst>
                                </p:cTn>
                              </p:par>
                              <p:par>
                                <p:cTn id="13" presetID="0" presetClass="path" presetSubtype="0" accel="50000" fill="hold" grpId="0" nodeType="withEffect">
                                  <p:stCondLst>
                                    <p:cond delay="0"/>
                                  </p:stCondLst>
                                  <p:childTnLst>
                                    <p:animMotion origin="layout" path="M -0.27825 0.85671 L -0.00364 0.00717 " pathEditMode="relative" rAng="0" ptsTypes="AA">
                                      <p:cBhvr>
                                        <p:cTn id="14" dur="1500" fill="hold"/>
                                        <p:tgtEl>
                                          <p:spTgt spid="15"/>
                                        </p:tgtEl>
                                        <p:attrNameLst>
                                          <p:attrName>ppt_x</p:attrName>
                                          <p:attrName>ppt_y</p:attrName>
                                        </p:attrNameLst>
                                      </p:cBhvr>
                                      <p:rCtr x="13724" y="-42477"/>
                                    </p:animMotion>
                                  </p:childTnLst>
                                </p:cTn>
                              </p:par>
                              <p:par>
                                <p:cTn id="15" presetID="0" presetClass="path" presetSubtype="0" accel="50000" decel="50000" fill="hold" grpId="1" nodeType="withEffect">
                                  <p:stCondLst>
                                    <p:cond delay="1500"/>
                                  </p:stCondLst>
                                  <p:childTnLst>
                                    <p:animMotion origin="layout" path="M 1.25E-6 -2.96296E-6 C -0.01615 0.02894 -0.03229 0.05787 -0.04714 0.0713 C -0.06198 0.08473 -0.07656 0.0801 -0.08906 0.08056 C -0.10156 0.08102 -0.11107 0.07732 -0.12214 0.07431 C -0.1332 0.0713 -0.14857 0.06667 -0.15534 0.06181 C -0.16198 0.05718 -0.16146 0.05 -0.16224 0.0463 C -0.16315 0.04283 -0.16185 0.04144 -0.16055 0.04028 " pathEditMode="relative" rAng="0" ptsTypes="AAAAAAA">
                                      <p:cBhvr>
                                        <p:cTn id="16" dur="5000" fill="hold"/>
                                        <p:tgtEl>
                                          <p:spTgt spid="12"/>
                                        </p:tgtEl>
                                        <p:attrNameLst>
                                          <p:attrName>ppt_x</p:attrName>
                                          <p:attrName>ppt_y</p:attrName>
                                        </p:attrNameLst>
                                      </p:cBhvr>
                                      <p:rCtr x="-8138" y="4028"/>
                                    </p:animMotion>
                                  </p:childTnLst>
                                </p:cTn>
                              </p:par>
                              <p:par>
                                <p:cTn id="17" presetID="0" presetClass="path" presetSubtype="0" fill="hold" grpId="0" nodeType="withEffect">
                                  <p:stCondLst>
                                    <p:cond delay="0"/>
                                  </p:stCondLst>
                                  <p:childTnLst>
                                    <p:animMotion origin="layout" path="M -0.06106 0.00208 L 0.52084 0.00208 " pathEditMode="relative" rAng="0" ptsTypes="AA">
                                      <p:cBhvr>
                                        <p:cTn id="18" dur="6000" fill="hold"/>
                                        <p:tgtEl>
                                          <p:spTgt spid="14"/>
                                        </p:tgtEl>
                                        <p:attrNameLst>
                                          <p:attrName>ppt_x</p:attrName>
                                          <p:attrName>ppt_y</p:attrName>
                                        </p:attrNameLst>
                                      </p:cBhvr>
                                      <p:rCtr x="29089" y="0"/>
                                    </p:animMotion>
                                  </p:childTnLst>
                                </p:cTn>
                              </p:par>
                              <p:par>
                                <p:cTn id="19" presetID="0" presetClass="path" presetSubtype="0" fill="hold" grpId="0" nodeType="withEffect">
                                  <p:stCondLst>
                                    <p:cond delay="0"/>
                                  </p:stCondLst>
                                  <p:childTnLst>
                                    <p:animMotion origin="layout" path="M -0.06107 0.00208 L 0.52083 0.00208 " pathEditMode="relative" rAng="0" ptsTypes="AA">
                                      <p:cBhvr>
                                        <p:cTn id="20" dur="6000" fill="hold"/>
                                        <p:tgtEl>
                                          <p:spTgt spid="13"/>
                                        </p:tgtEl>
                                        <p:attrNameLst>
                                          <p:attrName>ppt_x</p:attrName>
                                          <p:attrName>ppt_y</p:attrName>
                                        </p:attrNameLst>
                                      </p:cBhvr>
                                      <p:rCtr x="29089" y="0"/>
                                    </p:animMotion>
                                  </p:childTnLst>
                                </p:cTn>
                              </p:par>
                              <p:par>
                                <p:cTn id="21" presetID="0" presetClass="path" presetSubtype="0" fill="hold" nodeType="withEffect">
                                  <p:stCondLst>
                                    <p:cond delay="1500"/>
                                  </p:stCondLst>
                                  <p:childTnLst>
                                    <p:animMotion origin="layout" path="M -0.05808 -0.00023 L -0.0668 -0.06783 " pathEditMode="relative" rAng="0" ptsTypes="AA">
                                      <p:cBhvr>
                                        <p:cTn id="22" dur="4000" fill="hold"/>
                                        <p:tgtEl>
                                          <p:spTgt spid="8"/>
                                        </p:tgtEl>
                                        <p:attrNameLst>
                                          <p:attrName>ppt_x</p:attrName>
                                          <p:attrName>ppt_y</p:attrName>
                                        </p:attrNameLst>
                                      </p:cBhvr>
                                      <p:rCtr x="-443" y="-3380"/>
                                    </p:animMotion>
                                  </p:childTnLst>
                                </p:cTn>
                              </p:par>
                              <p:par>
                                <p:cTn id="23" presetID="0" presetClass="path" presetSubtype="0" accel="50000" decel="50000" fill="hold" grpId="0" nodeType="withEffect">
                                  <p:stCondLst>
                                    <p:cond delay="0"/>
                                  </p:stCondLst>
                                  <p:childTnLst>
                                    <p:animMotion origin="layout" path="M -0.06941 -0.27106 C -0.06407 -0.24884 -0.05847 -0.22662 -0.05183 -0.20856 C -0.04532 -0.1905 -0.03907 -0.18009 -0.02969 -0.16273 C -0.02032 -0.1456 -0.00834 -0.125 0.00442 -0.10463 C 0.01705 -0.08402 0.03229 -0.05694 0.04661 -0.04004 C 0.0608 -0.02291 0.07226 -0.0125 0.08984 -0.00254 C 0.10755 0.00764 0.13255 0.01667 0.15208 0.02037 C 0.17161 0.02431 0.19414 0.02223 0.20703 0.02037 C 0.22005 0.01875 0.22474 0.01436 0.22942 0.00996 " pathEditMode="relative" rAng="0" ptsTypes="AAAAAAAAA">
                                      <p:cBhvr>
                                        <p:cTn id="24" dur="6000" fill="hold"/>
                                        <p:tgtEl>
                                          <p:spTgt spid="11"/>
                                        </p:tgtEl>
                                        <p:attrNameLst>
                                          <p:attrName>ppt_x</p:attrName>
                                          <p:attrName>ppt_y</p:attrName>
                                        </p:attrNameLst>
                                      </p:cBhvr>
                                      <p:rCtr x="14935" y="14676"/>
                                    </p:animMotion>
                                  </p:childTnLst>
                                </p:cTn>
                              </p:par>
                              <p:par>
                                <p:cTn id="25" presetID="0" presetClass="path" presetSubtype="0" accel="50000" decel="50000" fill="hold" grpId="1" nodeType="withEffect">
                                  <p:stCondLst>
                                    <p:cond delay="6000"/>
                                  </p:stCondLst>
                                  <p:childTnLst>
                                    <p:animMotion origin="layout" path="M 0.51679 0.00208 L 1.06471 0.00463 " pathEditMode="relative" rAng="0" ptsTypes="AA">
                                      <p:cBhvr>
                                        <p:cTn id="26" dur="1000" fill="hold"/>
                                        <p:tgtEl>
                                          <p:spTgt spid="13"/>
                                        </p:tgtEl>
                                        <p:attrNameLst>
                                          <p:attrName>ppt_x</p:attrName>
                                          <p:attrName>ppt_y</p:attrName>
                                        </p:attrNameLst>
                                      </p:cBhvr>
                                      <p:rCtr x="27396" y="116"/>
                                    </p:animMotion>
                                  </p:childTnLst>
                                </p:cTn>
                              </p:par>
                              <p:par>
                                <p:cTn id="27" presetID="0" presetClass="path" presetSubtype="0" accel="50000" decel="50000" fill="hold" grpId="1" nodeType="withEffect">
                                  <p:stCondLst>
                                    <p:cond delay="6000"/>
                                  </p:stCondLst>
                                  <p:childTnLst>
                                    <p:animMotion origin="layout" path="M 0.52084 0.00208 L 1.06237 0.00254 " pathEditMode="relative" rAng="0" ptsTypes="AA">
                                      <p:cBhvr>
                                        <p:cTn id="28" dur="1000" fill="hold"/>
                                        <p:tgtEl>
                                          <p:spTgt spid="14"/>
                                        </p:tgtEl>
                                        <p:attrNameLst>
                                          <p:attrName>ppt_x</p:attrName>
                                          <p:attrName>ppt_y</p:attrName>
                                        </p:attrNameLst>
                                      </p:cBhvr>
                                      <p:rCtr x="27018" y="0"/>
                                    </p:animMotion>
                                  </p:childTnLst>
                                </p:cTn>
                              </p:par>
                              <p:par>
                                <p:cTn id="29" presetID="0" presetClass="path" presetSubtype="0" accel="50000" decel="50000" fill="hold" grpId="1" nodeType="withEffect">
                                  <p:stCondLst>
                                    <p:cond delay="6000"/>
                                  </p:stCondLst>
                                  <p:childTnLst>
                                    <p:animMotion origin="layout" path="M -4.16667E-6 3.33333E-6 L 0.29258 -0.71829 " pathEditMode="relative" rAng="0" ptsTypes="AA">
                                      <p:cBhvr>
                                        <p:cTn id="30" dur="1000" fill="hold"/>
                                        <p:tgtEl>
                                          <p:spTgt spid="15"/>
                                        </p:tgtEl>
                                        <p:attrNameLst>
                                          <p:attrName>ppt_x</p:attrName>
                                          <p:attrName>ppt_y</p:attrName>
                                        </p:attrNameLst>
                                      </p:cBhvr>
                                      <p:rCtr x="14622" y="-35926"/>
                                    </p:animMotion>
                                  </p:childTnLst>
                                </p:cTn>
                              </p:par>
                              <p:par>
                                <p:cTn id="31" presetID="0" presetClass="path" presetSubtype="0" accel="50000" decel="50000" fill="hold" grpId="1" nodeType="withEffect">
                                  <p:stCondLst>
                                    <p:cond delay="6000"/>
                                  </p:stCondLst>
                                  <p:childTnLst>
                                    <p:animMotion origin="layout" path="M -4.16667E-6 4.44444E-6 L 0.29414 -0.71621 " pathEditMode="relative" rAng="0" ptsTypes="AA">
                                      <p:cBhvr>
                                        <p:cTn id="32" dur="1000" fill="hold"/>
                                        <p:tgtEl>
                                          <p:spTgt spid="10"/>
                                        </p:tgtEl>
                                        <p:attrNameLst>
                                          <p:attrName>ppt_x</p:attrName>
                                          <p:attrName>ppt_y</p:attrName>
                                        </p:attrNameLst>
                                      </p:cBhvr>
                                      <p:rCtr x="14701" y="-35810"/>
                                    </p:animMotion>
                                  </p:childTnLst>
                                </p:cTn>
                              </p:par>
                              <p:par>
                                <p:cTn id="33" presetID="0" presetClass="path" presetSubtype="0" accel="50000" decel="50000" fill="hold" nodeType="withEffect">
                                  <p:stCondLst>
                                    <p:cond delay="6000"/>
                                  </p:stCondLst>
                                  <p:childTnLst>
                                    <p:animMotion origin="layout" path="M -0.0668 -0.06783 L 0.29336 -0.72153 " pathEditMode="relative" rAng="0" ptsTypes="AA">
                                      <p:cBhvr>
                                        <p:cTn id="34" dur="1000" fill="hold"/>
                                        <p:tgtEl>
                                          <p:spTgt spid="8"/>
                                        </p:tgtEl>
                                        <p:attrNameLst>
                                          <p:attrName>ppt_x</p:attrName>
                                          <p:attrName>ppt_y</p:attrName>
                                        </p:attrNameLst>
                                      </p:cBhvr>
                                      <p:rCtr x="18008" y="-32454"/>
                                    </p:animMotion>
                                  </p:childTnLst>
                                </p:cTn>
                              </p:par>
                              <p:par>
                                <p:cTn id="35" presetID="0" presetClass="path" presetSubtype="0" accel="50000" decel="50000" fill="hold" grpId="1" nodeType="withEffect">
                                  <p:stCondLst>
                                    <p:cond delay="6000"/>
                                  </p:stCondLst>
                                  <p:childTnLst>
                                    <p:animMotion origin="layout" path="M 0.22942 0.00996 L 0.20859 -0.35694 " pathEditMode="relative" rAng="0" ptsTypes="AA">
                                      <p:cBhvr>
                                        <p:cTn id="36" dur="1000" fill="hold"/>
                                        <p:tgtEl>
                                          <p:spTgt spid="11"/>
                                        </p:tgtEl>
                                        <p:attrNameLst>
                                          <p:attrName>ppt_x</p:attrName>
                                          <p:attrName>ppt_y</p:attrName>
                                        </p:attrNameLst>
                                      </p:cBhvr>
                                      <p:rCtr x="-1042" y="-18356"/>
                                    </p:animMotion>
                                  </p:childTnLst>
                                </p:cTn>
                              </p:par>
                              <p:par>
                                <p:cTn id="37" presetID="0" presetClass="path" presetSubtype="0" accel="50000" decel="50000" fill="hold" grpId="3" nodeType="withEffect">
                                  <p:stCondLst>
                                    <p:cond delay="6000"/>
                                  </p:stCondLst>
                                  <p:childTnLst>
                                    <p:animMotion origin="layout" path="M -0.16054 0.04028 L 0.08099 0.51667 " pathEditMode="relative" rAng="0" ptsTypes="AA">
                                      <p:cBhvr>
                                        <p:cTn id="38" dur="1000" fill="hold"/>
                                        <p:tgtEl>
                                          <p:spTgt spid="12"/>
                                        </p:tgtEl>
                                        <p:attrNameLst>
                                          <p:attrName>ppt_x</p:attrName>
                                          <p:attrName>ppt_y</p:attrName>
                                        </p:attrNameLst>
                                      </p:cBhvr>
                                      <p:rCtr x="12070" y="23819"/>
                                    </p:animMotion>
                                  </p:childTnLst>
                                </p:cTn>
                              </p:par>
                              <p:par>
                                <p:cTn id="39" presetID="0" presetClass="path" presetSubtype="0" accel="50000" decel="50000" fill="hold" nodeType="withEffect">
                                  <p:stCondLst>
                                    <p:cond delay="6000"/>
                                  </p:stCondLst>
                                  <p:childTnLst>
                                    <p:animMotion origin="layout" path="M -0.00234 -0.00185 L 0.96784 1.85185E-6 " pathEditMode="relative" rAng="0" ptsTypes="AA">
                                      <p:cBhvr>
                                        <p:cTn id="40" dur="1000" fill="hold"/>
                                        <p:tgtEl>
                                          <p:spTgt spid="18"/>
                                        </p:tgtEl>
                                        <p:attrNameLst>
                                          <p:attrName>ppt_x</p:attrName>
                                          <p:attrName>ppt_y</p:attrName>
                                        </p:attrNameLst>
                                      </p:cBhvr>
                                      <p:rCtr x="48503" y="93"/>
                                    </p:animMotion>
                                  </p:childTnLst>
                                </p:cTn>
                              </p:par>
                              <p:par>
                                <p:cTn id="41" presetID="0" presetClass="path" presetSubtype="0" accel="50000" decel="50000" fill="hold" grpId="0" nodeType="withEffect">
                                  <p:stCondLst>
                                    <p:cond delay="6000"/>
                                  </p:stCondLst>
                                  <p:childTnLst>
                                    <p:animMotion origin="layout" path="M 0 0 L 0 -0.19954 " pathEditMode="relative" ptsTypes="AA">
                                      <p:cBhvr>
                                        <p:cTn id="42" dur="1000" fill="hold"/>
                                        <p:tgtEl>
                                          <p:spTgt spid="22"/>
                                        </p:tgtEl>
                                        <p:attrNameLst>
                                          <p:attrName>ppt_x</p:attrName>
                                          <p:attrName>ppt_y</p:attrName>
                                        </p:attrNameLst>
                                      </p:cBhvr>
                                    </p:animMotion>
                                  </p:childTnLst>
                                </p:cTn>
                              </p:par>
                              <p:par>
                                <p:cTn id="43" presetID="0" presetClass="path" presetSubtype="0" accel="50000" decel="50000" fill="hold" grpId="0" nodeType="withEffect">
                                  <p:stCondLst>
                                    <p:cond delay="6000"/>
                                  </p:stCondLst>
                                  <p:childTnLst>
                                    <p:animMotion origin="layout" path="M 0 0 L 0 -0.19954 " pathEditMode="relative" ptsTypes="AA">
                                      <p:cBhvr>
                                        <p:cTn id="44" dur="1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animBg="1"/>
      <p:bldP spid="12" grpId="3" animBg="1"/>
      <p:bldP spid="10" grpId="0" animBg="1"/>
      <p:bldP spid="10" grpId="1" animBg="1"/>
      <p:bldP spid="11" grpId="0" animBg="1"/>
      <p:bldP spid="11" grpId="1" animBg="1"/>
      <p:bldP spid="15" grpId="0" animBg="1"/>
      <p:bldP spid="15" grpId="1" animBg="1"/>
      <p:bldP spid="14" grpId="0" animBg="1"/>
      <p:bldP spid="14" grpId="1" animBg="1"/>
      <p:bldP spid="13" grpId="0" animBg="1"/>
      <p:bldP spid="13" grpId="1" animBg="1"/>
      <p:bldP spid="22" grpId="0" animBg="1"/>
      <p:bldP spid="23" grpId="0" animBg="1"/>
    </p:bldLst>
  </p:timing>
  <p:extLst mod="1">
    <p:ext uri="{DCECCB84-F9BA-43D5-87BE-67443E8EF086}">
      <p15:sldGuideLst xmlns:p15="http://schemas.microsoft.com/office/powerpoint/2012/main">
        <p15:guide id="1" orient="horz" pos="3648" userDrawn="1">
          <p15:clr>
            <a:srgbClr val="FBAE40"/>
          </p15:clr>
        </p15:guide>
        <p15:guide id="2" pos="30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8/30/2018</a:t>
            </a:fld>
            <a:endParaRPr lang="en-US" dirty="0"/>
          </a:p>
        </p:txBody>
      </p:sp>
      <p:sp>
        <p:nvSpPr>
          <p:cNvPr id="5" name="Footer Placeholder 4"/>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730926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5735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bc.co.uk/bitesize/standard/english/close_reading_texts/autobiographies_travel_writing/revision/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0B3BORrtzoiQuMVlCUk54NktOQ2M/view" TargetMode="External"/><Relationship Id="rId2" Type="http://schemas.openxmlformats.org/officeDocument/2006/relationships/hyperlink" Target="https://drive.google.com/file/d/0B3BORrtzoiQuVVFLRk1MTHNkSEE/view"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faculty.catawba.edu/jmbitzer/War/TextAnnotation.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16788"/>
            <a:ext cx="9601200" cy="1485900"/>
          </a:xfrm>
        </p:spPr>
        <p:txBody>
          <a:bodyPr/>
          <a:lstStyle/>
          <a:p>
            <a:pPr algn="ctr"/>
            <a:r>
              <a:rPr lang="en-US" sz="6000" dirty="0" smtClean="0">
                <a:latin typeface="Brush Script MT" panose="03060802040406070304" pitchFamily="66" charset="0"/>
              </a:rPr>
              <a:t>Homework: </a:t>
            </a:r>
            <a:endParaRPr lang="en-US" sz="6000" dirty="0">
              <a:latin typeface="Brush Script MT" panose="03060802040406070304" pitchFamily="66" charset="0"/>
            </a:endParaRPr>
          </a:p>
        </p:txBody>
      </p:sp>
      <p:sp>
        <p:nvSpPr>
          <p:cNvPr id="4" name="Content Placeholder 3"/>
          <p:cNvSpPr>
            <a:spLocks noGrp="1"/>
          </p:cNvSpPr>
          <p:nvPr>
            <p:ph idx="1"/>
          </p:nvPr>
        </p:nvSpPr>
        <p:spPr>
          <a:xfrm>
            <a:off x="633046" y="1008461"/>
            <a:ext cx="11078308" cy="5222631"/>
          </a:xfrm>
        </p:spPr>
        <p:txBody>
          <a:bodyPr/>
          <a:lstStyle/>
          <a:p>
            <a:r>
              <a:rPr lang="en-US" dirty="0" smtClean="0"/>
              <a:t>Check your email this week for a link to the video of your practice FOA. </a:t>
            </a:r>
          </a:p>
          <a:p>
            <a:r>
              <a:rPr lang="en-US" dirty="0" smtClean="0"/>
              <a:t>Once you click the link, you will have access to the video &amp; copy of the rubric used to grade your presentation. </a:t>
            </a:r>
          </a:p>
          <a:p>
            <a:r>
              <a:rPr lang="en-US" dirty="0" smtClean="0"/>
              <a:t>Watch the video and read the suggestions for improvement on the rubric. </a:t>
            </a:r>
          </a:p>
          <a:p>
            <a:r>
              <a:rPr lang="en-US" b="1" dirty="0" smtClean="0">
                <a:solidFill>
                  <a:srgbClr val="FF0000"/>
                </a:solidFill>
              </a:rPr>
              <a:t>In a 750 word essay, reflect on your first practice FOA. Submit to turnitin.com no later than 09/09/18 by 11:59 p.m. </a:t>
            </a:r>
          </a:p>
          <a:p>
            <a:pPr lvl="1"/>
            <a:r>
              <a:rPr lang="en-US" dirty="0" smtClean="0"/>
              <a:t>Rubric feedback</a:t>
            </a:r>
          </a:p>
          <a:p>
            <a:pPr lvl="1"/>
            <a:r>
              <a:rPr lang="en-US" dirty="0" smtClean="0"/>
              <a:t>Class feedback</a:t>
            </a:r>
          </a:p>
          <a:p>
            <a:pPr lvl="1"/>
            <a:r>
              <a:rPr lang="en-US" dirty="0" smtClean="0"/>
              <a:t>What you see in video (likes/dislikes)</a:t>
            </a:r>
          </a:p>
          <a:p>
            <a:pPr lvl="1"/>
            <a:r>
              <a:rPr lang="en-US" dirty="0" smtClean="0"/>
              <a:t>Ideas for improvement of FOA </a:t>
            </a:r>
          </a:p>
          <a:p>
            <a:pPr lvl="1"/>
            <a:r>
              <a:rPr lang="en-US" dirty="0" smtClean="0"/>
              <a:t>Things you can do to improve presentation skills </a:t>
            </a:r>
          </a:p>
        </p:txBody>
      </p:sp>
      <p:pic>
        <p:nvPicPr>
          <p:cNvPr id="1026"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341" y="4550365"/>
            <a:ext cx="2970472" cy="205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2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800" dirty="0" smtClean="0">
                <a:latin typeface="Brush Script MT" panose="03060802040406070304" pitchFamily="66" charset="0"/>
              </a:rPr>
              <a:t>Homework: </a:t>
            </a:r>
            <a:endParaRPr lang="en-US" sz="8800" dirty="0"/>
          </a:p>
        </p:txBody>
      </p:sp>
      <p:sp>
        <p:nvSpPr>
          <p:cNvPr id="3" name="Content Placeholder 2"/>
          <p:cNvSpPr>
            <a:spLocks noGrp="1"/>
          </p:cNvSpPr>
          <p:nvPr>
            <p:ph idx="1"/>
          </p:nvPr>
        </p:nvSpPr>
        <p:spPr>
          <a:xfrm>
            <a:off x="258793" y="2171700"/>
            <a:ext cx="5270740" cy="3581400"/>
          </a:xfrm>
        </p:spPr>
        <p:txBody>
          <a:bodyPr/>
          <a:lstStyle/>
          <a:p>
            <a:r>
              <a:rPr lang="en-US" sz="3200" dirty="0"/>
              <a:t>Compare and contrast the two autobiographical essays that appear in today’s lesson. </a:t>
            </a:r>
            <a:endParaRPr lang="en-US" sz="3200" dirty="0" smtClean="0"/>
          </a:p>
          <a:p>
            <a:r>
              <a:rPr lang="en-US" sz="3200" dirty="0" smtClean="0"/>
              <a:t>In </a:t>
            </a:r>
            <a:r>
              <a:rPr lang="en-US" sz="3200" dirty="0"/>
              <a:t>what ways are the authors’ situations similar? Different? What about the written style?</a:t>
            </a:r>
          </a:p>
        </p:txBody>
      </p:sp>
      <p:pic>
        <p:nvPicPr>
          <p:cNvPr id="8194" name="Picture 2" descr="Image result for homewor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57686" y="2564920"/>
            <a:ext cx="5632728" cy="279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55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6841"/>
            <a:ext cx="12192000" cy="1485900"/>
          </a:xfrm>
        </p:spPr>
        <p:txBody>
          <a:bodyPr/>
          <a:lstStyle/>
          <a:p>
            <a:pPr algn="ctr"/>
            <a:r>
              <a:rPr lang="en-US" sz="7200" dirty="0" smtClean="0">
                <a:latin typeface="Brush Script MT" panose="03060802040406070304" pitchFamily="66" charset="0"/>
              </a:rPr>
              <a:t>How does this activity help me towards upcoming assessments? </a:t>
            </a:r>
            <a:endParaRPr lang="en-US" sz="7200" dirty="0"/>
          </a:p>
        </p:txBody>
      </p:sp>
      <p:sp>
        <p:nvSpPr>
          <p:cNvPr id="3" name="Content Placeholder 2"/>
          <p:cNvSpPr>
            <a:spLocks noGrp="1"/>
          </p:cNvSpPr>
          <p:nvPr>
            <p:ph idx="1"/>
          </p:nvPr>
        </p:nvSpPr>
        <p:spPr>
          <a:xfrm>
            <a:off x="1" y="2466205"/>
            <a:ext cx="7858664" cy="3719422"/>
          </a:xfrm>
        </p:spPr>
        <p:txBody>
          <a:bodyPr/>
          <a:lstStyle/>
          <a:p>
            <a:pPr fontAlgn="base"/>
            <a:r>
              <a:rPr lang="en-US" b="1" dirty="0"/>
              <a:t>Paper 1</a:t>
            </a:r>
            <a:r>
              <a:rPr lang="en-US" dirty="0"/>
              <a:t>: Autobiography and autobiographical essay extracts can appear in the Paper 1 exam. Being about to identify the author’s main idea, purpose and tone will help you be successful.</a:t>
            </a:r>
          </a:p>
          <a:p>
            <a:r>
              <a:rPr lang="en-US" b="1" dirty="0" smtClean="0"/>
              <a:t>FOA</a:t>
            </a:r>
            <a:r>
              <a:rPr lang="en-US" dirty="0"/>
              <a:t>: How about a role play, with both Simon and Amy attending a talk show on culture, language and identity. You could discuss different viewpoints, using actual examples of language to illustrate your points.</a:t>
            </a:r>
          </a:p>
        </p:txBody>
      </p:sp>
      <p:pic>
        <p:nvPicPr>
          <p:cNvPr id="2050" name="Picture 2" descr="Image result for what's the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313" y="2763765"/>
            <a:ext cx="4073406" cy="312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7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EBA49-4268-2B49-80C2-1F1895C5F4C2}"/>
              </a:ext>
            </a:extLst>
          </p:cNvPr>
          <p:cNvSpPr>
            <a:spLocks noGrp="1"/>
          </p:cNvSpPr>
          <p:nvPr>
            <p:ph type="title"/>
          </p:nvPr>
        </p:nvSpPr>
        <p:spPr>
          <a:xfrm>
            <a:off x="7755147" y="2155178"/>
            <a:ext cx="4436853" cy="2402536"/>
          </a:xfrm>
        </p:spPr>
        <p:txBody>
          <a:bodyPr/>
          <a:lstStyle/>
          <a:p>
            <a:r>
              <a:rPr lang="en-US" sz="6600" dirty="0" smtClean="0">
                <a:latin typeface="Brush Script MT" panose="03060802040406070304" pitchFamily="66" charset="0"/>
              </a:rPr>
              <a:t>DP Language &amp; Literature</a:t>
            </a:r>
            <a:endParaRPr lang="en-US" sz="6600" dirty="0">
              <a:latin typeface="Brush Script MT" panose="03060802040406070304" pitchFamily="66" charset="0"/>
            </a:endParaRPr>
          </a:p>
        </p:txBody>
      </p:sp>
      <p:sp>
        <p:nvSpPr>
          <p:cNvPr id="3" name="TextBox 2"/>
          <p:cNvSpPr txBox="1"/>
          <p:nvPr/>
        </p:nvSpPr>
        <p:spPr>
          <a:xfrm>
            <a:off x="8289985" y="4249994"/>
            <a:ext cx="3252158" cy="646331"/>
          </a:xfrm>
          <a:prstGeom prst="rect">
            <a:avLst/>
          </a:prstGeom>
          <a:noFill/>
        </p:spPr>
        <p:txBody>
          <a:bodyPr wrap="square" rtlCol="0">
            <a:spAutoFit/>
          </a:bodyPr>
          <a:lstStyle/>
          <a:p>
            <a:pPr algn="ctr"/>
            <a:r>
              <a:rPr lang="en-US" i="1" dirty="0" smtClean="0"/>
              <a:t>Day 5; Session 04- The Language We Know</a:t>
            </a:r>
            <a:endParaRPr lang="en-US" i="1" dirty="0"/>
          </a:p>
        </p:txBody>
      </p:sp>
    </p:spTree>
    <p:extLst>
      <p:ext uri="{BB962C8B-B14F-4D97-AF65-F5344CB8AC3E}">
        <p14:creationId xmlns:p14="http://schemas.microsoft.com/office/powerpoint/2010/main" val="351715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9600" dirty="0" smtClean="0">
                <a:latin typeface="Brush Script MT" panose="03060802040406070304" pitchFamily="66" charset="0"/>
              </a:rPr>
              <a:t>Agenda</a:t>
            </a:r>
            <a:endParaRPr lang="en-US" sz="9600" dirty="0">
              <a:latin typeface="Brush Script MT" panose="03060802040406070304" pitchFamily="66" charset="0"/>
            </a:endParaRPr>
          </a:p>
        </p:txBody>
      </p:sp>
      <p:sp>
        <p:nvSpPr>
          <p:cNvPr id="3" name="Content Placeholder 2"/>
          <p:cNvSpPr>
            <a:spLocks noGrp="1"/>
          </p:cNvSpPr>
          <p:nvPr>
            <p:ph idx="1"/>
          </p:nvPr>
        </p:nvSpPr>
        <p:spPr>
          <a:xfrm>
            <a:off x="388188" y="2070340"/>
            <a:ext cx="7366959" cy="3581400"/>
          </a:xfrm>
        </p:spPr>
        <p:txBody>
          <a:bodyPr/>
          <a:lstStyle/>
          <a:p>
            <a:r>
              <a:rPr lang="en-US" dirty="0" smtClean="0"/>
              <a:t>Warm Up: 5 min</a:t>
            </a:r>
          </a:p>
          <a:p>
            <a:r>
              <a:rPr lang="en-US" dirty="0" smtClean="0"/>
              <a:t>What do you know about autobiographical essays?: 5 min</a:t>
            </a:r>
          </a:p>
          <a:p>
            <a:r>
              <a:rPr lang="en-US" dirty="0" smtClean="0"/>
              <a:t>Important Vocabulary: 5 min. </a:t>
            </a:r>
          </a:p>
          <a:p>
            <a:r>
              <a:rPr lang="en-US" dirty="0" smtClean="0"/>
              <a:t>Reading: 40 min. </a:t>
            </a:r>
          </a:p>
          <a:p>
            <a:pPr lvl="1"/>
            <a:r>
              <a:rPr lang="en-US" dirty="0" smtClean="0"/>
              <a:t>Mother Tongue</a:t>
            </a:r>
          </a:p>
          <a:p>
            <a:pPr lvl="1"/>
            <a:r>
              <a:rPr lang="en-US" dirty="0" smtClean="0"/>
              <a:t>The Language We Know</a:t>
            </a:r>
          </a:p>
          <a:p>
            <a:r>
              <a:rPr lang="en-US" dirty="0" smtClean="0"/>
              <a:t>Discussion: 20 min. </a:t>
            </a:r>
          </a:p>
          <a:p>
            <a:r>
              <a:rPr lang="en-US" dirty="0" smtClean="0"/>
              <a:t>Homework: 5 min. </a:t>
            </a:r>
            <a:endParaRPr lang="en-US" dirty="0"/>
          </a:p>
        </p:txBody>
      </p:sp>
      <p:pic>
        <p:nvPicPr>
          <p:cNvPr id="9218" name="Picture 2" descr="Image result for age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969" y="2605177"/>
            <a:ext cx="3327280" cy="332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69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9600" dirty="0" smtClean="0">
                <a:latin typeface="Brush Script MT" panose="03060802040406070304" pitchFamily="66" charset="0"/>
              </a:rPr>
              <a:t>Goals</a:t>
            </a:r>
            <a:endParaRPr lang="en-US" sz="9600" dirty="0">
              <a:latin typeface="Brush Script MT" panose="03060802040406070304" pitchFamily="66" charset="0"/>
            </a:endParaRPr>
          </a:p>
        </p:txBody>
      </p:sp>
      <p:sp>
        <p:nvSpPr>
          <p:cNvPr id="3" name="Content Placeholder 2"/>
          <p:cNvSpPr>
            <a:spLocks noGrp="1"/>
          </p:cNvSpPr>
          <p:nvPr>
            <p:ph idx="1"/>
          </p:nvPr>
        </p:nvSpPr>
        <p:spPr>
          <a:xfrm>
            <a:off x="0" y="2181225"/>
            <a:ext cx="6019800" cy="3581400"/>
          </a:xfrm>
        </p:spPr>
        <p:txBody>
          <a:bodyPr/>
          <a:lstStyle/>
          <a:p>
            <a:pPr fontAlgn="base"/>
            <a:r>
              <a:rPr lang="en-US" b="1" i="1" dirty="0">
                <a:solidFill>
                  <a:srgbClr val="00B0F0"/>
                </a:solidFill>
              </a:rPr>
              <a:t>Know</a:t>
            </a:r>
            <a:r>
              <a:rPr lang="en-US" i="1" dirty="0"/>
              <a:t>: the features of autobiographical writing</a:t>
            </a:r>
          </a:p>
          <a:p>
            <a:pPr fontAlgn="base"/>
            <a:r>
              <a:rPr lang="en-US" b="1" i="1" dirty="0">
                <a:solidFill>
                  <a:srgbClr val="7030A0"/>
                </a:solidFill>
              </a:rPr>
              <a:t>Understand</a:t>
            </a:r>
            <a:r>
              <a:rPr lang="en-US" i="1" dirty="0"/>
              <a:t>: the connection between language, culture and identity</a:t>
            </a:r>
          </a:p>
          <a:p>
            <a:r>
              <a:rPr lang="en-US" b="1" i="1" dirty="0">
                <a:solidFill>
                  <a:srgbClr val="92D050"/>
                </a:solidFill>
              </a:rPr>
              <a:t>Be able to</a:t>
            </a:r>
            <a:r>
              <a:rPr lang="en-US" i="1" dirty="0"/>
              <a:t>: identify the author’s main idea, purpose and tone in a non-fiction autobiographical text</a:t>
            </a:r>
            <a:endParaRPr lang="en-US" dirty="0"/>
          </a:p>
        </p:txBody>
      </p:sp>
      <p:sp>
        <p:nvSpPr>
          <p:cNvPr id="4" name="Content Placeholder 2"/>
          <p:cNvSpPr txBox="1">
            <a:spLocks/>
          </p:cNvSpPr>
          <p:nvPr/>
        </p:nvSpPr>
        <p:spPr>
          <a:xfrm>
            <a:off x="6172200" y="2181225"/>
            <a:ext cx="6019800" cy="3581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dirty="0"/>
          </a:p>
        </p:txBody>
      </p:sp>
      <p:pic>
        <p:nvPicPr>
          <p:cNvPr id="6146" name="Picture 2" descr="Image result for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328" y="2362559"/>
            <a:ext cx="6129696" cy="340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3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177" y="457200"/>
            <a:ext cx="6961517" cy="6021238"/>
          </a:xfrm>
        </p:spPr>
        <p:txBody>
          <a:bodyPr/>
          <a:lstStyle/>
          <a:p>
            <a:r>
              <a:rPr lang="en-US" sz="3600" dirty="0"/>
              <a:t>Pair up. </a:t>
            </a:r>
            <a:endParaRPr lang="en-US" sz="3600" dirty="0" smtClean="0"/>
          </a:p>
          <a:p>
            <a:r>
              <a:rPr lang="en-US" sz="3600" i="1" dirty="0" smtClean="0"/>
              <a:t>Partner </a:t>
            </a:r>
            <a:r>
              <a:rPr lang="en-US" sz="3600" i="1" dirty="0"/>
              <a:t>A (speaker) </a:t>
            </a:r>
            <a:r>
              <a:rPr lang="en-US" sz="3600" dirty="0"/>
              <a:t>should tell </a:t>
            </a:r>
            <a:r>
              <a:rPr lang="en-US" sz="3600" i="1" dirty="0"/>
              <a:t>Partner B (listener)</a:t>
            </a:r>
            <a:r>
              <a:rPr lang="en-US" sz="3600" dirty="0"/>
              <a:t> about some events in his or her life. </a:t>
            </a:r>
            <a:endParaRPr lang="en-US" sz="3600" dirty="0" smtClean="0"/>
          </a:p>
          <a:p>
            <a:r>
              <a:rPr lang="en-US" sz="3600" i="1" dirty="0" smtClean="0"/>
              <a:t>Partner </a:t>
            </a:r>
            <a:r>
              <a:rPr lang="en-US" sz="3600" i="1" dirty="0"/>
              <a:t>B</a:t>
            </a:r>
            <a:r>
              <a:rPr lang="en-US" sz="3600" dirty="0"/>
              <a:t> should listen for examples of </a:t>
            </a:r>
            <a:r>
              <a:rPr lang="en-US" sz="3600" i="1" dirty="0"/>
              <a:t>language that really shows your partner’s attitude towards the subject matter.</a:t>
            </a:r>
            <a:r>
              <a:rPr lang="en-US" sz="3600" dirty="0"/>
              <a:t> </a:t>
            </a:r>
            <a:endParaRPr lang="en-US" sz="3600" dirty="0" smtClean="0"/>
          </a:p>
          <a:p>
            <a:r>
              <a:rPr lang="en-US" sz="3600" dirty="0" smtClean="0"/>
              <a:t>Reveal </a:t>
            </a:r>
            <a:r>
              <a:rPr lang="en-US" sz="3600" dirty="0"/>
              <a:t>these at the end of one minute. Then, swap roles.</a:t>
            </a:r>
          </a:p>
        </p:txBody>
      </p:sp>
      <p:pic>
        <p:nvPicPr>
          <p:cNvPr id="5122" name="Picture 2" descr="Image result for warm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59206" y="1586182"/>
            <a:ext cx="6021238" cy="376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8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685800"/>
            <a:ext cx="11753850" cy="1485900"/>
          </a:xfrm>
        </p:spPr>
        <p:txBody>
          <a:bodyPr/>
          <a:lstStyle/>
          <a:p>
            <a:pPr algn="ctr"/>
            <a:r>
              <a:rPr lang="en-US" sz="6600" dirty="0" smtClean="0">
                <a:latin typeface="Brush Script MT" panose="03060802040406070304" pitchFamily="66" charset="0"/>
              </a:rPr>
              <a:t>What do you know about autobiographical essays?</a:t>
            </a:r>
            <a:endParaRPr lang="en-US" sz="6600" dirty="0">
              <a:latin typeface="Brush Script MT" panose="03060802040406070304" pitchFamily="66" charset="0"/>
            </a:endParaRPr>
          </a:p>
        </p:txBody>
      </p:sp>
      <p:sp>
        <p:nvSpPr>
          <p:cNvPr id="3" name="Content Placeholder 2"/>
          <p:cNvSpPr>
            <a:spLocks noGrp="1"/>
          </p:cNvSpPr>
          <p:nvPr>
            <p:ph idx="1"/>
          </p:nvPr>
        </p:nvSpPr>
        <p:spPr>
          <a:xfrm>
            <a:off x="577970" y="2705279"/>
            <a:ext cx="5238750" cy="3581400"/>
          </a:xfrm>
        </p:spPr>
        <p:txBody>
          <a:bodyPr/>
          <a:lstStyle/>
          <a:p>
            <a:r>
              <a:rPr lang="en-US" dirty="0"/>
              <a:t>What do you know about the language features of autobiographies? </a:t>
            </a:r>
            <a:endParaRPr lang="en-US" dirty="0" smtClean="0"/>
          </a:p>
          <a:p>
            <a:r>
              <a:rPr lang="en-US" dirty="0" smtClean="0"/>
              <a:t>Discuss</a:t>
            </a:r>
            <a:r>
              <a:rPr lang="en-US" dirty="0"/>
              <a:t>, then check your understanding </a:t>
            </a:r>
            <a:r>
              <a:rPr lang="en-US" u="sng" dirty="0">
                <a:hlinkClick r:id="rId2"/>
              </a:rPr>
              <a:t>here</a:t>
            </a:r>
            <a:r>
              <a:rPr lang="en-US" dirty="0"/>
              <a:t>. You might like to take some notes in your notebook.</a:t>
            </a:r>
          </a:p>
        </p:txBody>
      </p:sp>
      <p:pic>
        <p:nvPicPr>
          <p:cNvPr id="4098" name="Picture 2" descr="Image result for autobiograph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639" y="2705279"/>
            <a:ext cx="4828507" cy="299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9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40"/>
            <a:ext cx="9601200" cy="1485900"/>
          </a:xfrm>
        </p:spPr>
        <p:txBody>
          <a:bodyPr/>
          <a:lstStyle/>
          <a:p>
            <a:pPr algn="ctr"/>
            <a:r>
              <a:rPr lang="en-US" sz="8000" dirty="0" smtClean="0">
                <a:latin typeface="Brush Script MT" panose="03060802040406070304" pitchFamily="66" charset="0"/>
              </a:rPr>
              <a:t>Important Vocabulary: </a:t>
            </a:r>
            <a:endParaRPr lang="en-US" sz="8000" dirty="0"/>
          </a:p>
        </p:txBody>
      </p:sp>
      <p:sp>
        <p:nvSpPr>
          <p:cNvPr id="3" name="Content Placeholder 2"/>
          <p:cNvSpPr>
            <a:spLocks noGrp="1"/>
          </p:cNvSpPr>
          <p:nvPr>
            <p:ph idx="1"/>
          </p:nvPr>
        </p:nvSpPr>
        <p:spPr>
          <a:xfrm>
            <a:off x="0" y="1395323"/>
            <a:ext cx="12192000" cy="4368560"/>
          </a:xfrm>
        </p:spPr>
        <p:txBody>
          <a:bodyPr/>
          <a:lstStyle/>
          <a:p>
            <a:r>
              <a:rPr lang="en-US" sz="2400" b="1" dirty="0"/>
              <a:t>Author’s Purpose: </a:t>
            </a:r>
            <a:r>
              <a:rPr lang="en-US" sz="2400" dirty="0"/>
              <a:t>The author’s intent to inform or teach someone about something, to entertain people, or to persuade or convince the audience to do or not do something.</a:t>
            </a:r>
          </a:p>
          <a:p>
            <a:r>
              <a:rPr lang="en-US" sz="2400" b="1" dirty="0"/>
              <a:t>Autobiography: </a:t>
            </a:r>
            <a:r>
              <a:rPr lang="en-US" sz="2400" dirty="0"/>
              <a:t>The story of a person’s life written by himself or herself.</a:t>
            </a:r>
          </a:p>
          <a:p>
            <a:r>
              <a:rPr lang="en-US" sz="2400" b="1" dirty="0"/>
              <a:t>Biography: </a:t>
            </a:r>
            <a:r>
              <a:rPr lang="en-US" sz="2400" dirty="0"/>
              <a:t>The story of a person’s life written by someone other than the subject of the work.</a:t>
            </a:r>
          </a:p>
          <a:p>
            <a:r>
              <a:rPr lang="en-US" sz="2400" b="1" dirty="0"/>
              <a:t>Point of View:</a:t>
            </a:r>
            <a:r>
              <a:rPr lang="en-US" sz="2400" dirty="0"/>
              <a:t> The perspective from which a story is told or information is presented.</a:t>
            </a:r>
          </a:p>
          <a:p>
            <a:r>
              <a:rPr lang="en-US" sz="2400" b="1" dirty="0"/>
              <a:t>First Person:</a:t>
            </a:r>
            <a:r>
              <a:rPr lang="en-US" sz="2400" dirty="0"/>
              <a:t> The “first-person” or “personal” point of view relates events as they are perceived by a single character. This character “tells” the story and may offer opinions about the action and characters that differ from those of the author.</a:t>
            </a:r>
          </a:p>
          <a:p>
            <a:r>
              <a:rPr lang="en-US" sz="2400" b="1" dirty="0"/>
              <a:t>Third Person: </a:t>
            </a:r>
            <a:r>
              <a:rPr lang="en-US" sz="2400" dirty="0"/>
              <a:t>A perspective in literature, the “third-person” point of view presents the events of the story from outside of any single character’s perception, much like the omniscient point of view, but the reader must understand the action as it takes place and without any special insight into characters’ minds or motivations.</a:t>
            </a:r>
          </a:p>
          <a:p>
            <a:r>
              <a:rPr lang="en-US" sz="2400" b="1" dirty="0"/>
              <a:t>Text Structure:</a:t>
            </a:r>
            <a:r>
              <a:rPr lang="en-US" sz="2400" dirty="0"/>
              <a:t> The author’s method of organizing a text.</a:t>
            </a:r>
          </a:p>
          <a:p>
            <a:endParaRPr lang="en-US" sz="2400" dirty="0"/>
          </a:p>
        </p:txBody>
      </p:sp>
      <p:pic>
        <p:nvPicPr>
          <p:cNvPr id="7170" name="Picture 2" descr="Image result for vocabul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62597" cy="1340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vocabul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403" y="0"/>
            <a:ext cx="2062597" cy="134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07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6829"/>
            <a:ext cx="9601200" cy="1485900"/>
          </a:xfrm>
        </p:spPr>
        <p:txBody>
          <a:bodyPr/>
          <a:lstStyle/>
          <a:p>
            <a:pPr algn="ctr"/>
            <a:r>
              <a:rPr lang="en-US" sz="8800" dirty="0" smtClean="0">
                <a:latin typeface="Brush Script MT" panose="03060802040406070304" pitchFamily="66" charset="0"/>
              </a:rPr>
              <a:t>The Reading: </a:t>
            </a:r>
            <a:endParaRPr lang="en-US" sz="8800" dirty="0"/>
          </a:p>
        </p:txBody>
      </p:sp>
      <p:sp>
        <p:nvSpPr>
          <p:cNvPr id="3" name="Content Placeholder 2"/>
          <p:cNvSpPr>
            <a:spLocks noGrp="1"/>
          </p:cNvSpPr>
          <p:nvPr>
            <p:ph idx="1"/>
          </p:nvPr>
        </p:nvSpPr>
        <p:spPr>
          <a:xfrm>
            <a:off x="181155" y="1647645"/>
            <a:ext cx="11826815" cy="5218981"/>
          </a:xfrm>
        </p:spPr>
        <p:txBody>
          <a:bodyPr/>
          <a:lstStyle/>
          <a:p>
            <a:r>
              <a:rPr lang="en-US" dirty="0" smtClean="0"/>
              <a:t>Find a partner to work with. </a:t>
            </a:r>
          </a:p>
          <a:p>
            <a:r>
              <a:rPr lang="en-US" dirty="0" smtClean="0"/>
              <a:t>One partner will read- “</a:t>
            </a:r>
            <a:r>
              <a:rPr lang="en-US" dirty="0" smtClean="0">
                <a:hlinkClick r:id="rId2"/>
              </a:rPr>
              <a:t>Mother Tongue</a:t>
            </a:r>
            <a:r>
              <a:rPr lang="en-US" dirty="0" smtClean="0"/>
              <a:t>” while the other is reading “</a:t>
            </a:r>
            <a:r>
              <a:rPr lang="en-US" dirty="0" smtClean="0">
                <a:hlinkClick r:id="rId3"/>
              </a:rPr>
              <a:t>The Language We Know</a:t>
            </a:r>
            <a:r>
              <a:rPr lang="en-US" dirty="0" smtClean="0"/>
              <a:t>”</a:t>
            </a:r>
          </a:p>
          <a:p>
            <a:pPr lvl="1"/>
            <a:r>
              <a:rPr lang="en-US" dirty="0" smtClean="0"/>
              <a:t>Annotate the text as you read using the </a:t>
            </a:r>
            <a:r>
              <a:rPr lang="en-US" dirty="0" smtClean="0">
                <a:hlinkClick r:id="rId4"/>
              </a:rPr>
              <a:t>annotation guideline document</a:t>
            </a:r>
            <a:r>
              <a:rPr lang="en-US" dirty="0" smtClean="0"/>
              <a:t>. </a:t>
            </a:r>
          </a:p>
          <a:p>
            <a:pPr lvl="1"/>
            <a:r>
              <a:rPr lang="en-US" dirty="0" smtClean="0"/>
              <a:t>Highlight autobiographical language used in the text. </a:t>
            </a:r>
          </a:p>
          <a:p>
            <a:r>
              <a:rPr lang="en-US" dirty="0" smtClean="0"/>
              <a:t>Each person should complete the “looking back” &amp; “looking into” questions for their assigned text.</a:t>
            </a:r>
          </a:p>
          <a:p>
            <a:r>
              <a:rPr lang="en-US" dirty="0" smtClean="0"/>
              <a:t>Share a CONCISE summary of the text with your partner.  </a:t>
            </a:r>
            <a:endParaRPr lang="en-US" dirty="0"/>
          </a:p>
          <a:p>
            <a:pPr lvl="1" fontAlgn="base"/>
            <a:r>
              <a:rPr lang="en-US" dirty="0"/>
              <a:t>What was the main idea?</a:t>
            </a:r>
          </a:p>
          <a:p>
            <a:pPr lvl="1" fontAlgn="base"/>
            <a:r>
              <a:rPr lang="en-US" dirty="0"/>
              <a:t>What was the tone (attitude) of the writer? What words make you think this?</a:t>
            </a:r>
          </a:p>
          <a:p>
            <a:pPr lvl="1"/>
            <a:endParaRPr lang="en-US" dirty="0" smtClean="0"/>
          </a:p>
          <a:p>
            <a:endParaRPr lang="en-US" dirty="0"/>
          </a:p>
        </p:txBody>
      </p:sp>
      <p:pic>
        <p:nvPicPr>
          <p:cNvPr id="3074" name="Picture 2" descr="Image result for rea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868" y="131551"/>
            <a:ext cx="1733910" cy="13004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rea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1551"/>
            <a:ext cx="1733910" cy="130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536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a:latin typeface="Brush Script MT" panose="03060802040406070304" pitchFamily="66" charset="0"/>
              </a:rPr>
              <a:t>The </a:t>
            </a:r>
            <a:r>
              <a:rPr lang="en-US" sz="8000" dirty="0" smtClean="0">
                <a:latin typeface="Brush Script MT" panose="03060802040406070304" pitchFamily="66" charset="0"/>
              </a:rPr>
              <a:t>Discussion: </a:t>
            </a:r>
            <a:endParaRPr lang="en-US" sz="8000" dirty="0"/>
          </a:p>
        </p:txBody>
      </p:sp>
      <p:sp>
        <p:nvSpPr>
          <p:cNvPr id="3" name="Content Placeholder 2"/>
          <p:cNvSpPr>
            <a:spLocks noGrp="1"/>
          </p:cNvSpPr>
          <p:nvPr>
            <p:ph idx="1"/>
          </p:nvPr>
        </p:nvSpPr>
        <p:spPr>
          <a:xfrm>
            <a:off x="785004" y="2286000"/>
            <a:ext cx="6124755" cy="3581400"/>
          </a:xfrm>
        </p:spPr>
        <p:txBody>
          <a:bodyPr/>
          <a:lstStyle/>
          <a:p>
            <a:r>
              <a:rPr lang="en-US" sz="4800" dirty="0"/>
              <a:t>What is the relationship between language, culture and identity?</a:t>
            </a:r>
          </a:p>
        </p:txBody>
      </p:sp>
      <p:pic>
        <p:nvPicPr>
          <p:cNvPr id="1026" name="Picture 2" descr="Image result for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07" y="2759144"/>
            <a:ext cx="4772124" cy="263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18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000000"/>
      </a:dk1>
      <a:lt1>
        <a:srgbClr val="FFFFFF"/>
      </a:lt1>
      <a:dk2>
        <a:srgbClr val="080607"/>
      </a:dk2>
      <a:lt2>
        <a:srgbClr val="F3F3EF"/>
      </a:lt2>
      <a:accent1>
        <a:srgbClr val="080607"/>
      </a:accent1>
      <a:accent2>
        <a:srgbClr val="DCD0C0"/>
      </a:accent2>
      <a:accent3>
        <a:srgbClr val="F3F3EF"/>
      </a:accent3>
      <a:accent4>
        <a:srgbClr val="AF9DAD"/>
      </a:accent4>
      <a:accent5>
        <a:srgbClr val="7E6180"/>
      </a:accent5>
      <a:accent6>
        <a:srgbClr val="4C2E5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B2C9E5-57C7-4B29-8F00-AE8924115AAB}">
  <ds:schemaRefs>
    <ds:schemaRef ds:uri="http://purl.org/dc/dcmitype/"/>
    <ds:schemaRef ds:uri="6dc4bcd6-49db-4c07-9060-8acfc67cef9f"/>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fb0879af-3eba-417a-a55a-ffe6dcd6ca77"/>
    <ds:schemaRef ds:uri="http://purl.org/dc/elements/1.1/"/>
    <ds:schemaRef ds:uri="http://schemas.microsoft.com/sharepoint/v3"/>
  </ds:schemaRefs>
</ds:datastoreItem>
</file>

<file path=customXml/itemProps2.xml><?xml version="1.0" encoding="utf-8"?>
<ds:datastoreItem xmlns:ds="http://schemas.openxmlformats.org/officeDocument/2006/customXml" ds:itemID="{CDCACCE1-D455-4264-8438-8D69B807E543}">
  <ds:schemaRefs>
    <ds:schemaRef ds:uri="http://schemas.microsoft.com/sharepoint/v3/contenttype/forms"/>
  </ds:schemaRefs>
</ds:datastoreItem>
</file>

<file path=customXml/itemProps3.xml><?xml version="1.0" encoding="utf-8"?>
<ds:datastoreItem xmlns:ds="http://schemas.openxmlformats.org/officeDocument/2006/customXml" ds:itemID="{90DB20DC-7E62-409C-BAC7-A0E3D3518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Animated title tree</Template>
  <TotalTime>429</TotalTime>
  <Words>532</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Brush Script MT</vt:lpstr>
      <vt:lpstr>Office Theme</vt:lpstr>
      <vt:lpstr>Homework: </vt:lpstr>
      <vt:lpstr>DP Language &amp; Literature</vt:lpstr>
      <vt:lpstr>Agenda</vt:lpstr>
      <vt:lpstr>Goals</vt:lpstr>
      <vt:lpstr>PowerPoint Presentation</vt:lpstr>
      <vt:lpstr>What do you know about autobiographical essays?</vt:lpstr>
      <vt:lpstr>Important Vocabulary: </vt:lpstr>
      <vt:lpstr>The Reading: </vt:lpstr>
      <vt:lpstr>The Discussion: </vt:lpstr>
      <vt:lpstr>Homework: </vt:lpstr>
      <vt:lpstr>How does this activity help me towards upcoming assessments?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 Language &amp; Literature</dc:title>
  <dc:subject/>
  <dc:creator>Thorne, Elizabeth C</dc:creator>
  <cp:keywords/>
  <dc:description/>
  <cp:lastModifiedBy>Thorne, Elizabeth C</cp:lastModifiedBy>
  <cp:revision>28</cp:revision>
  <dcterms:created xsi:type="dcterms:W3CDTF">2018-08-14T11:40:17Z</dcterms:created>
  <dcterms:modified xsi:type="dcterms:W3CDTF">2018-08-30T12:39:27Z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