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4" autoAdjust="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AD9C-B2AB-4742-B9D5-88A1B5443D17}" type="datetime1">
              <a:rPr lang="en-US" smtClean="0"/>
              <a:t>8/20/2018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6FAA-2408-45A7-869F-2014C214FC1D}" type="datetime1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00D2-426F-4F92-907F-34BAC1037045}" type="datetime1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0A1930-6C43-4E8F-9426-A3A84C496FC0}" type="datetime1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17CD-D39E-4644-9F4A-FCA0A2101615}" type="datetime1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651-45E6-4A2C-99B8-82F921298F2D}" type="datetime1">
              <a:rPr lang="en-US" smtClean="0"/>
              <a:t>8/20/2018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6B7-6F8B-402A-A5AA-EC8CCA413C89}" type="datetime1">
              <a:rPr lang="en-US" smtClean="0"/>
              <a:t>8/20/2018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8042-1CDC-4A3A-9348-8618A3117C5A}" type="datetime1">
              <a:rPr lang="en-US" smtClean="0"/>
              <a:t>8/20/2018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805-3287-4562-914A-E3154CDB99E0}" type="datetime1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338138" indent="-338138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D92-D8A0-4DA7-91C7-7D40AE100B92}" type="datetime1">
              <a:rPr lang="en-US" smtClean="0"/>
              <a:t>8/20/2018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C7D-996C-4D51-8355-44BC67D378B3}" type="datetime1">
              <a:rPr lang="en-US" smtClean="0"/>
              <a:t>8/20/2018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860687" y="450998"/>
            <a:ext cx="7620000" cy="1139952"/>
            <a:chOff x="1860687" y="450998"/>
            <a:chExt cx="7620000" cy="1139952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60687" y="450998"/>
              <a:ext cx="7620000" cy="113995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1860687" y="450998"/>
              <a:ext cx="7615237" cy="1106488"/>
              <a:chOff x="1891518" y="519806"/>
              <a:chExt cx="7615237" cy="1106488"/>
            </a:xfrm>
          </p:grpSpPr>
          <p:sp>
            <p:nvSpPr>
              <p:cNvPr id="24" name="Oval 6"/>
              <p:cNvSpPr>
                <a:spLocks noChangeArrowheads="1"/>
              </p:cNvSpPr>
              <p:nvPr/>
            </p:nvSpPr>
            <p:spPr bwMode="hidden">
              <a:xfrm flipH="1">
                <a:off x="5688818" y="519806"/>
                <a:ext cx="1104900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hidden">
              <a:xfrm flipH="1">
                <a:off x="8403443" y="519806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hidden">
              <a:xfrm flipH="1">
                <a:off x="1891518" y="521394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7" name="Oval 9"/>
              <p:cNvSpPr>
                <a:spLocks noChangeArrowheads="1"/>
              </p:cNvSpPr>
              <p:nvPr/>
            </p:nvSpPr>
            <p:spPr bwMode="hidden">
              <a:xfrm flipH="1">
                <a:off x="7144555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0E0F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hidden">
              <a:xfrm flipH="1">
                <a:off x="3178980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346F80-965E-4784-B7D3-29765BD94027}" type="datetime1">
              <a:rPr lang="en-US" smtClean="0"/>
              <a:t>8/20/2018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22225">
            <a:solidFill>
              <a:schemeClr val="tx2"/>
            </a:solidFill>
            <a:prstDash val="solid"/>
          </a:ln>
          <a:solidFill>
            <a:schemeClr val="tx2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>
            <a:lumMod val="75000"/>
          </a:schemeClr>
        </a:buClr>
        <a:buSzPct val="70000"/>
        <a:buFont typeface="Wingdings" panose="05000000000000000000" pitchFamily="2" charset="2"/>
        <a:buChar char="¤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" panose="05000000000000000000" pitchFamily="2" charset="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ggFzj-UMrOQ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ed.com/talks/chimamanda_adichie_the_danger_of_a_single_story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G1Ke6JIZyX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03:</a:t>
            </a:r>
            <a:br>
              <a:rPr lang="en-US" dirty="0" smtClean="0"/>
            </a:br>
            <a:r>
              <a:rPr lang="en-US" dirty="0" smtClean="0"/>
              <a:t>practice FOA #1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IB DP Language &amp; Literature </a:t>
            </a:r>
            <a:endParaRPr lang="en-US" i="1" dirty="0"/>
          </a:p>
        </p:txBody>
      </p:sp>
      <p:pic>
        <p:nvPicPr>
          <p:cNvPr id="2050" name="Picture 2" descr="Image result for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10" y="1325847"/>
            <a:ext cx="3931953" cy="39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6826" y="1863696"/>
            <a:ext cx="10954109" cy="4083050"/>
          </a:xfrm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1. The Language of African Literature</a:t>
            </a:r>
          </a:p>
          <a:p>
            <a:r>
              <a:rPr lang="en-US" sz="4400" dirty="0" smtClean="0"/>
              <a:t>2. Preoccupations</a:t>
            </a:r>
          </a:p>
          <a:p>
            <a:r>
              <a:rPr lang="en-US" sz="4400" dirty="0" smtClean="0"/>
              <a:t>3. English and the African Writer</a:t>
            </a:r>
          </a:p>
          <a:p>
            <a:r>
              <a:rPr lang="en-US" sz="4400" dirty="0" smtClean="0"/>
              <a:t>4. Things Fall Apart </a:t>
            </a:r>
          </a:p>
          <a:p>
            <a:r>
              <a:rPr lang="en-US" sz="4400" dirty="0" smtClean="0"/>
              <a:t>5. Three Ways to Speak English</a:t>
            </a:r>
          </a:p>
          <a:p>
            <a:r>
              <a:rPr lang="en-US" sz="4400" dirty="0"/>
              <a:t>6</a:t>
            </a:r>
            <a:r>
              <a:rPr lang="en-US" sz="4400" dirty="0" smtClean="0"/>
              <a:t>. The Danger of a Single Story</a:t>
            </a:r>
          </a:p>
          <a:p>
            <a:r>
              <a:rPr lang="en-US" sz="4400" dirty="0" smtClean="0"/>
              <a:t>7. Asian Doesn’t Start With A+ </a:t>
            </a:r>
          </a:p>
        </p:txBody>
      </p:sp>
    </p:spTree>
    <p:extLst>
      <p:ext uri="{BB962C8B-B14F-4D97-AF65-F5344CB8AC3E}">
        <p14:creationId xmlns:p14="http://schemas.microsoft.com/office/powerpoint/2010/main" val="14729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EACH PRESENTATION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On a sheet of paper, write down a grade using the rubric provided. </a:t>
            </a:r>
          </a:p>
          <a:p>
            <a:pPr lvl="0"/>
            <a:r>
              <a:rPr lang="en-US" dirty="0" smtClean="0"/>
              <a:t>Provide </a:t>
            </a:r>
            <a:r>
              <a:rPr lang="en-US" b="1" dirty="0" smtClean="0"/>
              <a:t>ONE</a:t>
            </a:r>
            <a:r>
              <a:rPr lang="en-US" dirty="0" smtClean="0"/>
              <a:t> aspect of presentation that went WELL. </a:t>
            </a:r>
          </a:p>
          <a:p>
            <a:pPr lvl="0"/>
            <a:r>
              <a:rPr lang="en-US" dirty="0" smtClean="0"/>
              <a:t>Provide </a:t>
            </a:r>
            <a:r>
              <a:rPr lang="en-US" b="1" dirty="0" smtClean="0"/>
              <a:t>ONE </a:t>
            </a:r>
            <a:r>
              <a:rPr lang="en-US" dirty="0" smtClean="0"/>
              <a:t>aspec</a:t>
            </a:r>
            <a:r>
              <a:rPr lang="en-US" dirty="0" smtClean="0"/>
              <a:t>t of the presentation that NEEDS IMPROVEMENT. </a:t>
            </a:r>
          </a:p>
          <a:p>
            <a:pPr lvl="0"/>
            <a:r>
              <a:rPr lang="en-US" dirty="0" smtClean="0"/>
              <a:t>Give your grade &amp; feedback to the group after you finish writing. 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dirty="0" smtClean="0">
                <a:latin typeface="Bradley Hand ITC" panose="03070402050302030203" pitchFamily="66" charset="0"/>
              </a:rPr>
              <a:t>REFLECTION: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due</a:t>
            </a:r>
            <a:r>
              <a:rPr lang="en-US" dirty="0" smtClean="0">
                <a:solidFill>
                  <a:srgbClr val="FF0000"/>
                </a:solidFill>
              </a:rPr>
              <a:t> 08/29 BY 11:59 P.M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1835330"/>
            <a:ext cx="5156200" cy="6413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REQUIREMENTS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9947" y="2476681"/>
            <a:ext cx="5548103" cy="438132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750 word minimum </a:t>
            </a:r>
          </a:p>
          <a:p>
            <a:pPr lvl="1"/>
            <a:r>
              <a:rPr lang="en-US" sz="2800" dirty="0" smtClean="0"/>
              <a:t>Must use your feedback to guide your reflection</a:t>
            </a:r>
          </a:p>
          <a:p>
            <a:pPr lvl="1"/>
            <a:r>
              <a:rPr lang="en-US" sz="2800" dirty="0" smtClean="0"/>
              <a:t>Must watch the recording of your practice FOA &amp; reflect on what you see</a:t>
            </a:r>
          </a:p>
          <a:p>
            <a:pPr lvl="1"/>
            <a:r>
              <a:rPr lang="en-US" sz="2800" dirty="0" smtClean="0"/>
              <a:t>Must be submitted to turnitin.com no later than 08/29 by 11:59 p.m. 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89663" y="1835330"/>
            <a:ext cx="5157787" cy="6413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GUIDING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284553" y="2476680"/>
            <a:ext cx="5740670" cy="438131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Using the verbal and written feedback given to you, what do you want to improve upon for the next practice FOA? </a:t>
            </a:r>
          </a:p>
          <a:p>
            <a:r>
              <a:rPr lang="en-US" sz="2800" dirty="0"/>
              <a:t>What do you feel went well today?</a:t>
            </a:r>
          </a:p>
          <a:p>
            <a:r>
              <a:rPr lang="en-US" sz="2800" dirty="0"/>
              <a:t>What grade did your group receive? Do you feel this grade is fair? Why or why not? </a:t>
            </a:r>
          </a:p>
          <a:p>
            <a:r>
              <a:rPr lang="en-US" sz="2800" dirty="0"/>
              <a:t>What grade do you believe your group earned? Explain. </a:t>
            </a:r>
          </a:p>
          <a:p>
            <a:endParaRPr lang="en-US" dirty="0"/>
          </a:p>
        </p:txBody>
      </p:sp>
      <p:pic>
        <p:nvPicPr>
          <p:cNvPr id="1026" name="Picture 2" descr="Image result for self 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92" y="39613"/>
            <a:ext cx="2412796" cy="16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elf 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2" y="39613"/>
            <a:ext cx="2412796" cy="16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</a:t>
            </a:r>
            <a:r>
              <a:rPr lang="en-US" dirty="0" smtClean="0">
                <a:latin typeface="Bradley Hand ITC" panose="03070402050302030203" pitchFamily="66" charset="0"/>
              </a:rPr>
              <a:t>Three Ways to Speak English 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Image result for three ways to speak engli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76" y="1962282"/>
            <a:ext cx="6306210" cy="47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EXTENSION: </a:t>
            </a:r>
            <a:r>
              <a:rPr lang="en-US" dirty="0" smtClean="0">
                <a:latin typeface="Bradley Hand ITC" panose="03070402050302030203" pitchFamily="66" charset="0"/>
              </a:rPr>
              <a:t>THE DANGER OF A SINGLE STORY 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5122" name="Picture 2" descr="Image result for the danger of a single sto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16" y="2105607"/>
            <a:ext cx="6502662" cy="45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</a:t>
            </a:r>
            <a:r>
              <a:rPr lang="en-US" dirty="0" smtClean="0">
                <a:latin typeface="Bradley Hand ITC" panose="03070402050302030203" pitchFamily="66" charset="0"/>
              </a:rPr>
              <a:t>Asian Doesn’t Start With A+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2050" name="Picture 2" descr="Image result for asian doesnt start with a+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40" y="2219066"/>
            <a:ext cx="7396013" cy="41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FOA; What is it?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7311" r="4236" b="9788"/>
          <a:stretch/>
        </p:blipFill>
        <p:spPr>
          <a:xfrm>
            <a:off x="1975449" y="1388852"/>
            <a:ext cx="9230473" cy="5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7" b="71698"/>
          <a:stretch/>
        </p:blipFill>
        <p:spPr>
          <a:xfrm>
            <a:off x="5158596" y="5817537"/>
            <a:ext cx="6719978" cy="44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FOA; What are the rules &amp; when is it done?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5158" r="11761" b="3397"/>
          <a:stretch/>
        </p:blipFill>
        <p:spPr>
          <a:xfrm>
            <a:off x="5158596" y="1027906"/>
            <a:ext cx="6719978" cy="4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FOA; How is it marked?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21271" r="7139" b="10167"/>
          <a:stretch/>
        </p:blipFill>
        <p:spPr>
          <a:xfrm>
            <a:off x="1870308" y="1259455"/>
            <a:ext cx="9089252" cy="54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FOA; How is it marked?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 b="3144"/>
          <a:stretch/>
        </p:blipFill>
        <p:spPr>
          <a:xfrm>
            <a:off x="1762478" y="1293962"/>
            <a:ext cx="9144000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FOA; How is it marked? (cont.)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6541"/>
          <a:stretch/>
        </p:blipFill>
        <p:spPr>
          <a:xfrm>
            <a:off x="2104845" y="1390598"/>
            <a:ext cx="8396192" cy="53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slides.potx" id="{155DE50B-7050-4C94-A1E2-D1CB6BE7200C}" vid="{CB226315-F714-4862-AA2D-99A0B670FE32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 design slides</Template>
  <TotalTime>50</TotalTime>
  <Words>290</Words>
  <Application>Microsoft Office PowerPoint</Application>
  <PresentationFormat>Widescreen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Century Gothic</vt:lpstr>
      <vt:lpstr>Times New Roman</vt:lpstr>
      <vt:lpstr>Wingdings</vt:lpstr>
      <vt:lpstr>Watermark Design Template</vt:lpstr>
      <vt:lpstr>SESSION 03: practice FOA #1</vt:lpstr>
      <vt:lpstr>EXTENSION: Three Ways to Speak English </vt:lpstr>
      <vt:lpstr>EXTENSION: THE DANGER OF A SINGLE STORY </vt:lpstr>
      <vt:lpstr>EXTENSION: Asian Doesn’t Start With A+</vt:lpstr>
      <vt:lpstr>ABOUT THE FOA; What is it? </vt:lpstr>
      <vt:lpstr>ABOUT THE FOA; What are the rules &amp; when is it done?</vt:lpstr>
      <vt:lpstr>ABOUT THE FOA; How is it marked? </vt:lpstr>
      <vt:lpstr>ABOUT THE FOA; How is it marked? (cont.)</vt:lpstr>
      <vt:lpstr>ABOUT THE FOA; How is it marked? (cont.) </vt:lpstr>
      <vt:lpstr>PRIMARY SOURCE OPTIONS</vt:lpstr>
      <vt:lpstr>AFTER EACH PRESENTATION</vt:lpstr>
      <vt:lpstr>REFLECTION:  due 08/29 BY 11:59 P.M.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03: practice FOA #1</dc:title>
  <dc:creator>Thorne, Elizabeth C</dc:creator>
  <cp:lastModifiedBy>Thorne, Elizabeth C</cp:lastModifiedBy>
  <cp:revision>8</cp:revision>
  <dcterms:created xsi:type="dcterms:W3CDTF">2018-08-20T15:47:41Z</dcterms:created>
  <dcterms:modified xsi:type="dcterms:W3CDTF">2018-08-20T16:37:58Z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