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83" r:id="rId9"/>
    <p:sldId id="260" r:id="rId10"/>
    <p:sldId id="261" r:id="rId11"/>
    <p:sldId id="262" r:id="rId12"/>
    <p:sldId id="291" r:id="rId13"/>
    <p:sldId id="292" r:id="rId14"/>
    <p:sldId id="273" r:id="rId15"/>
    <p:sldId id="285" r:id="rId16"/>
    <p:sldId id="289" r:id="rId17"/>
    <p:sldId id="275" r:id="rId18"/>
    <p:sldId id="290" r:id="rId19"/>
    <p:sldId id="284" r:id="rId20"/>
    <p:sldId id="287" r:id="rId21"/>
    <p:sldId id="278" r:id="rId22"/>
    <p:sldId id="279" r:id="rId23"/>
    <p:sldId id="280" r:id="rId24"/>
    <p:sldId id="281" r:id="rId25"/>
    <p:sldId id="282" r:id="rId26"/>
    <p:sldId id="276" r:id="rId27"/>
    <p:sldId id="274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E56618-F590-4E06-88D1-DE07D34A5A63}" v="8188" dt="2018-05-31T17:05:05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456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8CAB37-1E88-4708-A532-D75EB2177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PowerPoint logo">
            <a:extLst>
              <a:ext uri="{FF2B5EF4-FFF2-40B4-BE49-F238E27FC236}">
                <a16:creationId xmlns="" xmlns:a16="http://schemas.microsoft.com/office/drawing/2014/main" id="{A11B18B3-9881-4CAC-89A9-F3B817530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487709" y="5573935"/>
            <a:ext cx="2043316" cy="6796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6961839-10F7-4B26-97D8-3B09045F40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6427" y="448635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897E7F-9714-44E5-993E-DBF4230C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124" y="3083859"/>
            <a:ext cx="10974598" cy="151316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sz="4400" b="0"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7F7019-E7BE-4EF2-AE25-147C9EB6E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427" y="4746054"/>
            <a:ext cx="6579479" cy="125346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200" b="1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1200"/>
              </a:spcAft>
            </a:pPr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9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CCC314C-387C-4945-A19D-3B87791BA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C3BE1D-B9D6-4253-B297-6E1D1831D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456AE-EFB4-48B9-B590-443B6AC1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27FEF9-F08B-4826-9DD0-63FA658A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960E9F-2C2A-48BA-B6BF-563F870F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7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28AEA5-CF5B-46EC-AFCD-A1666F7A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9433B-22CF-4853-8DBF-691E749A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1E0E8C-901D-425E-8AA7-D1BD6A0A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3AFA12-E129-4E79-BFA1-62D435AD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0FACBF-8BF8-4D7A-9998-28CF5ED5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6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0F17FC-DE49-4934-B430-4C90474614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A32B5B-6A1B-4AEE-BE18-97E2FB02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8" y="528137"/>
            <a:ext cx="9274676" cy="1172326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sz="440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82F367-9A62-40CE-A7F4-639F03D2E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008" y="1717926"/>
            <a:ext cx="9274676" cy="51067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90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6CBBF-B898-4624-B87C-C9C27F49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A9F520-0160-42BB-B5EB-28655875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1A3B6F-84CB-4C28-9DCE-EAEAE489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C62515-3D0D-4553-8E2C-85E88BDC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41AE5E0F-98A9-4F28-ADEB-A5575BAFF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22488"/>
            <a:ext cx="5132614" cy="4083050"/>
          </a:xfrm>
        </p:spPr>
        <p:txBody>
          <a:bodyPr>
            <a:noAutofit/>
          </a:bodyPr>
          <a:lstStyle>
            <a:lvl1pPr marL="0" indent="0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="" xmlns:a16="http://schemas.microsoft.com/office/drawing/2014/main" id="{F9A8B0E0-E07A-49F7-B25F-4B478FADB3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186" y="2122488"/>
            <a:ext cx="5132614" cy="4083050"/>
          </a:xfrm>
        </p:spPr>
        <p:txBody>
          <a:bodyPr>
            <a:noAutofit/>
          </a:bodyPr>
          <a:lstStyle>
            <a:lvl1pPr marL="0" indent="0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2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6CBBF-B898-4624-B87C-C9C27F49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A9F520-0160-42BB-B5EB-28655875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1A3B6F-84CB-4C28-9DCE-EAEAE489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C62515-3D0D-4553-8E2C-85E88BDC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41AE5E0F-98A9-4F28-ADEB-A5575BAFF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22488"/>
            <a:ext cx="3450661" cy="4083050"/>
          </a:xfrm>
        </p:spPr>
        <p:txBody>
          <a:bodyPr anchor="ctr">
            <a:noAutofit/>
          </a:bodyPr>
          <a:lstStyle>
            <a:lvl1pPr marL="0" indent="0" algn="ctr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="" xmlns:a16="http://schemas.microsoft.com/office/drawing/2014/main" id="{8C66BE67-91A6-49CD-A166-4EFD27D36C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0669" y="2122488"/>
            <a:ext cx="3450661" cy="4083050"/>
          </a:xfrm>
        </p:spPr>
        <p:txBody>
          <a:bodyPr anchor="ctr">
            <a:noAutofit/>
          </a:bodyPr>
          <a:lstStyle>
            <a:lvl1pPr marL="0" indent="0" algn="ctr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="" xmlns:a16="http://schemas.microsoft.com/office/drawing/2014/main" id="{9A73E789-A47B-493F-BD60-32422000C6B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03139" y="2122488"/>
            <a:ext cx="3450661" cy="4083050"/>
          </a:xfrm>
        </p:spPr>
        <p:txBody>
          <a:bodyPr anchor="ctr">
            <a:noAutofit/>
          </a:bodyPr>
          <a:lstStyle>
            <a:lvl1pPr marL="0" indent="0" algn="ctr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FC78D6D-D6FA-4ABF-8565-3BFF1B362A45}"/>
              </a:ext>
            </a:extLst>
          </p:cNvPr>
          <p:cNvCxnSpPr/>
          <p:nvPr userDrawn="1"/>
        </p:nvCxnSpPr>
        <p:spPr>
          <a:xfrm>
            <a:off x="4335277" y="2122488"/>
            <a:ext cx="0" cy="40830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CB95B52-D4CC-44EE-9F94-F106A8238740}"/>
              </a:ext>
            </a:extLst>
          </p:cNvPr>
          <p:cNvCxnSpPr/>
          <p:nvPr userDrawn="1"/>
        </p:nvCxnSpPr>
        <p:spPr>
          <a:xfrm>
            <a:off x="7866780" y="2122488"/>
            <a:ext cx="0" cy="40830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88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D1ED74-0D66-49A5-B190-A7DE0E67A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"/>
            <a:ext cx="12192000" cy="316706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="" xmlns:a16="http://schemas.microsoft.com/office/drawing/2014/main" id="{0B519A99-FF44-472F-B22E-5F86CEAB9C59}"/>
              </a:ext>
            </a:extLst>
          </p:cNvPr>
          <p:cNvSpPr/>
          <p:nvPr userDrawn="1"/>
        </p:nvSpPr>
        <p:spPr>
          <a:xfrm>
            <a:off x="4693237" y="1847294"/>
            <a:ext cx="2670292" cy="2670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9EC5AF5-F2E8-491C-BA10-ABF9E30E73D8}"/>
              </a:ext>
            </a:extLst>
          </p:cNvPr>
          <p:cNvSpPr/>
          <p:nvPr userDrawn="1"/>
        </p:nvSpPr>
        <p:spPr>
          <a:xfrm>
            <a:off x="8513368" y="1847294"/>
            <a:ext cx="2670292" cy="2670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31915790-803C-4DD9-87FC-7880EE0EAC52}"/>
              </a:ext>
            </a:extLst>
          </p:cNvPr>
          <p:cNvSpPr/>
          <p:nvPr userDrawn="1"/>
        </p:nvSpPr>
        <p:spPr>
          <a:xfrm>
            <a:off x="910053" y="1892626"/>
            <a:ext cx="2670292" cy="2670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E42C05-3195-4529-840F-8A6EADA6A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129" y="4764856"/>
            <a:ext cx="3037114" cy="1907586"/>
          </a:xfrm>
        </p:spPr>
        <p:txBody>
          <a:bodyPr>
            <a:normAutofit/>
          </a:bodyPr>
          <a:lstStyle>
            <a:lvl1pPr marL="65088" indent="-65088">
              <a:lnSpc>
                <a:spcPct val="100000"/>
              </a:lnSpc>
              <a:spcBef>
                <a:spcPts val="0"/>
              </a:spcBef>
              <a:buSzPct val="75000"/>
              <a:buFont typeface="Segoe UI" panose="020B0502040204020203" pitchFamily="34" charset="0"/>
              <a:buChar char=" "/>
              <a:defRPr sz="1800"/>
            </a:lvl1pPr>
            <a:lvl2pPr marL="519113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831B9BD-554C-40FA-8C90-F818F61C4557}"/>
              </a:ext>
            </a:extLst>
          </p:cNvPr>
          <p:cNvSpPr/>
          <p:nvPr userDrawn="1"/>
        </p:nvSpPr>
        <p:spPr>
          <a:xfrm>
            <a:off x="8892073" y="4282411"/>
            <a:ext cx="1912883" cy="409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ED3FE72-F542-4BD9-81A4-FB9FDE700A2A}"/>
              </a:ext>
            </a:extLst>
          </p:cNvPr>
          <p:cNvSpPr/>
          <p:nvPr userDrawn="1"/>
        </p:nvSpPr>
        <p:spPr>
          <a:xfrm>
            <a:off x="5071942" y="4282411"/>
            <a:ext cx="1912883" cy="409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F9C24C6-88D8-4D3F-AFDC-A6C9E2922736}"/>
              </a:ext>
            </a:extLst>
          </p:cNvPr>
          <p:cNvSpPr/>
          <p:nvPr userDrawn="1"/>
        </p:nvSpPr>
        <p:spPr>
          <a:xfrm>
            <a:off x="1288758" y="4282411"/>
            <a:ext cx="1912883" cy="409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99F6D5-2ED8-4FD9-B5B2-9093B4C1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386" y="4298200"/>
            <a:ext cx="1877308" cy="358025"/>
          </a:xfrm>
          <a:grp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800" b="1" cap="none" spc="0" smtClean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120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BA39E9-D45A-443C-A58B-17D0B5D5C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1942" y="4298200"/>
            <a:ext cx="1912883" cy="358025"/>
          </a:xfrm>
          <a:grp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800" b="1" cap="none" spc="0" smtClean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120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D42B0D44-387D-4C24-B5F0-F47FD121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2073" y="4264288"/>
            <a:ext cx="1912883" cy="422012"/>
          </a:xfrm>
          <a:grp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800" b="1" cap="none" spc="0" smtClean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120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="" xmlns:a16="http://schemas.microsoft.com/office/drawing/2014/main" id="{9F3ACD07-A1A8-4C77-9A5E-A152399BF1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09826" y="4764856"/>
            <a:ext cx="3037114" cy="1907586"/>
          </a:xfrm>
        </p:spPr>
        <p:txBody>
          <a:bodyPr>
            <a:normAutofit/>
          </a:bodyPr>
          <a:lstStyle>
            <a:lvl1pPr marL="65088" indent="-65088">
              <a:lnSpc>
                <a:spcPct val="100000"/>
              </a:lnSpc>
              <a:spcBef>
                <a:spcPts val="0"/>
              </a:spcBef>
              <a:buSzPct val="75000"/>
              <a:buFont typeface="Segoe UI" panose="020B0502040204020203" pitchFamily="34" charset="0"/>
              <a:buChar char=" "/>
              <a:defRPr sz="1800"/>
            </a:lvl1pPr>
            <a:lvl2pPr marL="519113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="" xmlns:a16="http://schemas.microsoft.com/office/drawing/2014/main" id="{35A00728-0390-449B-A9C3-B2E70E7B87F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9957" y="4764856"/>
            <a:ext cx="3037114" cy="1907586"/>
          </a:xfrm>
        </p:spPr>
        <p:txBody>
          <a:bodyPr>
            <a:normAutofit/>
          </a:bodyPr>
          <a:lstStyle>
            <a:lvl1pPr marL="65088" indent="-65088">
              <a:lnSpc>
                <a:spcPct val="100000"/>
              </a:lnSpc>
              <a:spcBef>
                <a:spcPts val="0"/>
              </a:spcBef>
              <a:buSzPct val="75000"/>
              <a:buFont typeface="Segoe UI" panose="020B0502040204020203" pitchFamily="34" charset="0"/>
              <a:buChar char=" "/>
              <a:defRPr sz="1800"/>
            </a:lvl1pPr>
            <a:lvl2pPr marL="519113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="" xmlns:a16="http://schemas.microsoft.com/office/drawing/2014/main" id="{68A52873-F950-4E21-95F3-B294D0B9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="" xmlns:a16="http://schemas.microsoft.com/office/drawing/2014/main" id="{19C60224-04AE-4754-B02D-77F780736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7518" y="2106669"/>
            <a:ext cx="1912828" cy="191282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2" name="Picture Placeholder 30">
            <a:extLst>
              <a:ext uri="{FF2B5EF4-FFF2-40B4-BE49-F238E27FC236}">
                <a16:creationId xmlns="" xmlns:a16="http://schemas.microsoft.com/office/drawing/2014/main" id="{0DB3A35F-50DF-4731-9C74-A6E9A24FBF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1997" y="2106669"/>
            <a:ext cx="1912828" cy="191282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3" name="Picture Placeholder 30">
            <a:extLst>
              <a:ext uri="{FF2B5EF4-FFF2-40B4-BE49-F238E27FC236}">
                <a16:creationId xmlns="" xmlns:a16="http://schemas.microsoft.com/office/drawing/2014/main" id="{90215D81-6F8E-4563-B187-421039C2AC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2128" y="2106669"/>
            <a:ext cx="1912828" cy="191282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60F1F5E-0F8E-4292-A2C4-57224605234E}"/>
              </a:ext>
            </a:extLst>
          </p:cNvPr>
          <p:cNvSpPr/>
          <p:nvPr userDrawn="1"/>
        </p:nvSpPr>
        <p:spPr>
          <a:xfrm>
            <a:off x="571460" y="1052623"/>
            <a:ext cx="563526" cy="6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6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45456-20FC-48A7-BE67-71488B45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FDB51B5-1DF3-41CD-A957-E9A05361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00CD5D-2F5B-4547-8B71-EF4448AB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A621205-E349-470A-A959-45D60D20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B6D9F9-5A76-47FC-B76A-79DF99E9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A946DF5-B260-48EA-A562-51A920C2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132BD4-E04A-4497-8494-72AA7909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A47EEF-0759-477E-AA5C-EB9060CE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63F86D4-5180-4D02-9937-52B7F61EF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B84DC1-0189-44BD-9FB8-DF70AE924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24F59F-8F03-4A4D-8859-9298A260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3CA1F9-A38C-468E-ACB7-25764D9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F4D1852-0B32-43A2-AF32-062E9EC375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47"/>
            <a:ext cx="12192000" cy="3316716"/>
            <a:chOff x="0" y="4547"/>
            <a:chExt cx="12192000" cy="331671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287464D-F58B-492E-A7E1-17EC8F31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47"/>
              <a:ext cx="12192000" cy="316706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D0FA97E-93E9-45A9-967A-DD905690C756}"/>
                </a:ext>
              </a:extLst>
            </p:cNvPr>
            <p:cNvSpPr/>
            <p:nvPr/>
          </p:nvSpPr>
          <p:spPr>
            <a:xfrm>
              <a:off x="0" y="1892300"/>
              <a:ext cx="12192000" cy="1428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C049FA-04F3-4E83-A400-653730E5EA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1"/>
            <a:ext cx="3225800" cy="27990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65AE06-C1A4-479D-961E-89F2BE93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72" y="365125"/>
            <a:ext cx="1075055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1D420E-5AA3-46FF-924E-C6482652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1265"/>
            <a:ext cx="10515600" cy="4125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EAE446-2533-44B0-A61C-6E2640347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37094-828F-4507-8763-329969F4092C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45CCA6-6249-4EEF-8EB6-5880D7FD2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94EE8A-DDD1-41D0-8553-81C0B037F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767F-C36F-43F3-A3EC-D3C6B44B9C0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D81BBC1-20E7-4568-BB16-09A7F298515E}"/>
              </a:ext>
            </a:extLst>
          </p:cNvPr>
          <p:cNvSpPr/>
          <p:nvPr userDrawn="1"/>
        </p:nvSpPr>
        <p:spPr>
          <a:xfrm>
            <a:off x="571460" y="1052623"/>
            <a:ext cx="563526" cy="6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5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b="1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docs.google.com/document/d/1VXrLo2t01BarTIh469ZdiZmMD5iu10tIixQE942xJhE/edit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utube.com/watch?v=ggFzj-UMrOQ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ted.com/talks/chimamanda_adichie_the_danger_of_a_single_story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youtube.com/watch?v=G1Ke6JIZyX4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terarydevices.net/?s=imagery" TargetMode="External"/><Relationship Id="rId2" Type="http://schemas.openxmlformats.org/officeDocument/2006/relationships/hyperlink" Target="https://literarydevices.net/?s=irony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D41F38D0-D1DC-424C-A95E-CA9BA3266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latin typeface="Bradley Hand ITC" panose="03070402050302030203" pitchFamily="66" charset="0"/>
              </a:rPr>
              <a:t>DP Language &amp; Literature</a:t>
            </a:r>
            <a:endParaRPr lang="en-US" sz="7200" dirty="0">
              <a:latin typeface="Bradley Hand ITC" panose="03070402050302030203" pitchFamily="66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="" xmlns:a16="http://schemas.microsoft.com/office/drawing/2014/main" id="{E38BC034-3AAF-43AF-B5D3-540617DEE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427" y="4746054"/>
            <a:ext cx="7862954" cy="1253469"/>
          </a:xfrm>
        </p:spPr>
        <p:txBody>
          <a:bodyPr/>
          <a:lstStyle/>
          <a:p>
            <a:r>
              <a:rPr lang="en-US" i="1" dirty="0" smtClean="0"/>
              <a:t>Day 4; Session 03</a:t>
            </a:r>
          </a:p>
          <a:p>
            <a:r>
              <a:rPr lang="en-US" i="1" dirty="0" smtClean="0"/>
              <a:t>The Evils of English: The Politics of Learning Languages</a:t>
            </a:r>
          </a:p>
          <a:p>
            <a:endParaRPr lang="en-US" i="1" dirty="0"/>
          </a:p>
        </p:txBody>
      </p:sp>
      <p:pic>
        <p:nvPicPr>
          <p:cNvPr id="12290" name="Picture 2" descr="Image result for learning langu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363" y="5233786"/>
            <a:ext cx="2196779" cy="12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A3</a:t>
            </a:r>
            <a:r>
              <a:rPr lang="en-US" dirty="0" smtClean="0"/>
              <a:t>: </a:t>
            </a:r>
            <a:r>
              <a:rPr lang="en-US" dirty="0" smtClean="0">
                <a:latin typeface="Bradley Hand ITC" panose="03070402050302030203" pitchFamily="66" charset="0"/>
              </a:rPr>
              <a:t>About the Author (pictures from class) </a:t>
            </a:r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6" name="Picture 4" descr="Image result for team 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39" y="210038"/>
            <a:ext cx="2752229" cy="10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r="9937" b="10332"/>
          <a:stretch/>
        </p:blipFill>
        <p:spPr>
          <a:xfrm rot="5400000">
            <a:off x="-853844" y="2131623"/>
            <a:ext cx="5627056" cy="3649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1" r="9512" b="12645"/>
          <a:stretch/>
        </p:blipFill>
        <p:spPr>
          <a:xfrm rot="5400000">
            <a:off x="3093954" y="2312973"/>
            <a:ext cx="5626669" cy="3286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b="15356"/>
          <a:stretch/>
        </p:blipFill>
        <p:spPr>
          <a:xfrm rot="5400000">
            <a:off x="7154780" y="2018014"/>
            <a:ext cx="5627057" cy="38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THAT WE HAVE LEARNED ABOUT ALL 3 AUTHORS…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8872" y="2298334"/>
            <a:ext cx="5511942" cy="408305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Read</a:t>
            </a:r>
            <a:r>
              <a:rPr lang="en-US" sz="3200" b="0" dirty="0" smtClean="0">
                <a:solidFill>
                  <a:schemeClr val="tx1"/>
                </a:solidFill>
              </a:rPr>
              <a:t> the </a:t>
            </a:r>
            <a:r>
              <a:rPr lang="en-US" sz="3200" b="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/>
              </a:rPr>
              <a:t>selected extracts </a:t>
            </a:r>
            <a:r>
              <a:rPr lang="en-US" sz="3200" b="0" dirty="0" smtClean="0">
                <a:solidFill>
                  <a:schemeClr val="tx1"/>
                </a:solidFill>
              </a:rPr>
              <a:t>from each author. </a:t>
            </a:r>
            <a:br>
              <a:rPr lang="en-US" sz="3200" b="0" dirty="0" smtClean="0">
                <a:solidFill>
                  <a:schemeClr val="tx1"/>
                </a:solidFill>
              </a:rPr>
            </a:br>
            <a:endParaRPr lang="en-US" sz="3200" b="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3200" b="0" dirty="0" smtClean="0">
                <a:solidFill>
                  <a:schemeClr val="tx1"/>
                </a:solidFill>
              </a:rPr>
              <a:t>In small groups,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complete the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discussion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questions</a:t>
            </a:r>
            <a:r>
              <a:rPr lang="en-US" sz="3200" b="0" dirty="0" smtClean="0">
                <a:solidFill>
                  <a:schemeClr val="tx1"/>
                </a:solidFill>
              </a:rPr>
              <a:t>. </a:t>
            </a:r>
          </a:p>
          <a:p>
            <a:pPr>
              <a:buNone/>
            </a:pPr>
            <a:endParaRPr lang="en-US" sz="3200" b="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3200" b="0" dirty="0" smtClean="0">
                <a:solidFill>
                  <a:schemeClr val="tx1"/>
                </a:solidFill>
              </a:rPr>
              <a:t>Be prepared to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share your ideas with the class</a:t>
            </a:r>
            <a:r>
              <a:rPr lang="en-US" sz="3200" b="0" dirty="0" smtClean="0">
                <a:solidFill>
                  <a:schemeClr val="tx1"/>
                </a:solidFill>
              </a:rPr>
              <a:t>!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074" name="Picture 2" descr="Image result for rea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12" y="2953360"/>
            <a:ext cx="5135605" cy="28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11008" y="1445126"/>
            <a:ext cx="9274676" cy="510674"/>
          </a:xfrm>
        </p:spPr>
        <p:txBody>
          <a:bodyPr/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Heaney, </a:t>
            </a:r>
            <a:r>
              <a:rPr lang="en-US" b="1" dirty="0" err="1" smtClean="0">
                <a:latin typeface="Bradley Hand ITC" panose="03070402050302030203" pitchFamily="66" charset="0"/>
              </a:rPr>
              <a:t>Thiong’o</a:t>
            </a:r>
            <a:r>
              <a:rPr lang="en-US" b="1" dirty="0" smtClean="0">
                <a:latin typeface="Bradley Hand ITC" panose="03070402050302030203" pitchFamily="66" charset="0"/>
              </a:rPr>
              <a:t>, &amp; Achebe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9218" name="Picture 2" descr="Image result for discussion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90" y="2872789"/>
            <a:ext cx="6985936" cy="34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2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EXTENSION: </a:t>
            </a:r>
            <a:r>
              <a:rPr lang="en-US" dirty="0" smtClean="0">
                <a:latin typeface="Bradley Hand ITC" panose="03070402050302030203" pitchFamily="66" charset="0"/>
              </a:rPr>
              <a:t>Three Ways to Speak English </a:t>
            </a:r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Image result for three ways to speak englis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76" y="1962282"/>
            <a:ext cx="6306210" cy="47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EXTENSION: </a:t>
            </a:r>
            <a:r>
              <a:rPr lang="en-US" dirty="0" smtClean="0">
                <a:latin typeface="Bradley Hand ITC" panose="03070402050302030203" pitchFamily="66" charset="0"/>
              </a:rPr>
              <a:t>THE DANGER OF A SINGLE STORY </a:t>
            </a:r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5122" name="Picture 2" descr="Image result for the danger of a single stor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16" y="2105607"/>
            <a:ext cx="6502662" cy="45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EXTENSION: </a:t>
            </a:r>
            <a:r>
              <a:rPr lang="en-US" dirty="0" smtClean="0">
                <a:latin typeface="Bradley Hand ITC" panose="03070402050302030203" pitchFamily="66" charset="0"/>
              </a:rPr>
              <a:t>Asian Doesn’t Start With A+</a:t>
            </a:r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Image result for asian doesnt start with a+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40" y="2219066"/>
            <a:ext cx="7396013" cy="416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DISCUSS: </a:t>
            </a:r>
            <a:r>
              <a:rPr lang="en-US" dirty="0" smtClean="0">
                <a:latin typeface="Bradley Hand ITC" panose="03070402050302030203" pitchFamily="66" charset="0"/>
              </a:rPr>
              <a:t>The Danger of a Single Story 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866121"/>
            <a:ext cx="6349042" cy="4735512"/>
          </a:xfrm>
        </p:spPr>
        <p:txBody>
          <a:bodyPr/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dirty="0" smtClean="0">
                <a:solidFill>
                  <a:schemeClr val="tx1"/>
                </a:solidFill>
              </a:rPr>
              <a:t>hat </a:t>
            </a:r>
            <a:r>
              <a:rPr lang="en-US" sz="2400" dirty="0">
                <a:solidFill>
                  <a:schemeClr val="tx1"/>
                </a:solidFill>
              </a:rPr>
              <a:t>happens when complex human beings and situations are </a:t>
            </a:r>
            <a:r>
              <a:rPr lang="en-US" sz="2400" dirty="0">
                <a:solidFill>
                  <a:schemeClr val="tx1"/>
                </a:solidFill>
                <a:latin typeface="Bradley Hand ITC" panose="03070402050302030203" pitchFamily="66" charset="0"/>
              </a:rPr>
              <a:t>reduced to a single </a:t>
            </a:r>
            <a:r>
              <a:rPr lang="en-US" sz="2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narrative</a:t>
            </a:r>
            <a:r>
              <a:rPr lang="en-US" sz="2400" dirty="0" smtClean="0">
                <a:solidFill>
                  <a:schemeClr val="tx1"/>
                </a:solidFill>
              </a:rPr>
              <a:t>? 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How do misunderstandings and limited perspective </a:t>
            </a:r>
            <a:r>
              <a:rPr lang="en-US" sz="2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influence the way we perceive (and treat) others</a:t>
            </a:r>
            <a:r>
              <a:rPr lang="en-US" sz="2400" dirty="0" smtClean="0">
                <a:solidFill>
                  <a:schemeClr val="tx1"/>
                </a:solidFill>
              </a:rPr>
              <a:t>? 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What is the </a:t>
            </a:r>
            <a:r>
              <a:rPr lang="en-US" sz="2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call to action</a:t>
            </a:r>
            <a:r>
              <a:rPr lang="en-US" sz="2400" dirty="0" smtClean="0">
                <a:solidFill>
                  <a:schemeClr val="tx1"/>
                </a:solidFill>
              </a:rPr>
              <a:t> that </a:t>
            </a:r>
            <a:r>
              <a:rPr lang="en-US" sz="2400" dirty="0" err="1" smtClean="0">
                <a:solidFill>
                  <a:schemeClr val="tx1"/>
                </a:solidFill>
              </a:rPr>
              <a:t>Adichie</a:t>
            </a:r>
            <a:r>
              <a:rPr lang="en-US" sz="2400" dirty="0" smtClean="0">
                <a:solidFill>
                  <a:schemeClr val="tx1"/>
                </a:solidFill>
              </a:rPr>
              <a:t> challengers her viewers with?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How does this text </a:t>
            </a:r>
            <a:r>
              <a:rPr lang="en-US" sz="2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relate to the bilingual poetry</a:t>
            </a:r>
            <a:r>
              <a:rPr lang="en-US" sz="2400" dirty="0" smtClean="0">
                <a:solidFill>
                  <a:schemeClr val="tx1"/>
                </a:solidFill>
              </a:rPr>
              <a:t> and </a:t>
            </a:r>
            <a:r>
              <a:rPr lang="en-US" sz="2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the extracts</a:t>
            </a:r>
            <a:r>
              <a:rPr lang="en-US" sz="2400" dirty="0" smtClean="0">
                <a:solidFill>
                  <a:schemeClr val="tx1"/>
                </a:solidFill>
              </a:rPr>
              <a:t> from today? 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212559" y="2336261"/>
            <a:ext cx="5979441" cy="4446527"/>
          </a:xfrm>
        </p:spPr>
        <p:txBody>
          <a:bodyPr/>
          <a:lstStyle/>
          <a:p>
            <a:pPr lvl="1"/>
            <a:r>
              <a:rPr lang="en-US" sz="2400" b="1" dirty="0" smtClean="0"/>
              <a:t>How </a:t>
            </a:r>
            <a:r>
              <a:rPr lang="en-US" sz="2400" b="1" dirty="0"/>
              <a:t>does my race, culture or ethnicity </a:t>
            </a:r>
            <a:r>
              <a:rPr lang="en-US" sz="2400" b="1" dirty="0">
                <a:latin typeface="Bradley Hand ITC" panose="03070402050302030203" pitchFamily="66" charset="0"/>
              </a:rPr>
              <a:t>shape who I am</a:t>
            </a:r>
            <a:r>
              <a:rPr lang="en-US" sz="2400" b="1" dirty="0" smtClean="0"/>
              <a:t>?</a:t>
            </a:r>
          </a:p>
          <a:p>
            <a:pPr lvl="1"/>
            <a:r>
              <a:rPr lang="en-US" sz="2400" b="1" dirty="0" smtClean="0"/>
              <a:t>What </a:t>
            </a:r>
            <a:r>
              <a:rPr lang="en-US" sz="2400" b="1" dirty="0">
                <a:latin typeface="Bradley Hand ITC" panose="03070402050302030203" pitchFamily="66" charset="0"/>
              </a:rPr>
              <a:t>assumptions</a:t>
            </a:r>
            <a:r>
              <a:rPr lang="en-US" sz="2400" b="1" dirty="0"/>
              <a:t> do we make about people from different races, ethnicities and cultures</a:t>
            </a:r>
            <a:r>
              <a:rPr lang="en-US" sz="2400" b="1" dirty="0" smtClean="0"/>
              <a:t>?</a:t>
            </a:r>
          </a:p>
          <a:p>
            <a:pPr lvl="1"/>
            <a:r>
              <a:rPr lang="en-US" sz="2400" b="1" dirty="0" smtClean="0"/>
              <a:t>What </a:t>
            </a:r>
            <a:r>
              <a:rPr lang="en-US" sz="2400" b="1" dirty="0"/>
              <a:t>does it mean </a:t>
            </a:r>
            <a:r>
              <a:rPr lang="en-US" sz="2400" b="1" dirty="0">
                <a:latin typeface="Bradley Hand ITC" panose="03070402050302030203" pitchFamily="66" charset="0"/>
              </a:rPr>
              <a:t>to have a </a:t>
            </a:r>
            <a:r>
              <a:rPr lang="en-US" sz="2400" b="1" dirty="0" smtClean="0">
                <a:latin typeface="Bradley Hand ITC" panose="03070402050302030203" pitchFamily="66" charset="0"/>
              </a:rPr>
              <a:t>voice </a:t>
            </a:r>
            <a:r>
              <a:rPr lang="en-US" sz="2400" b="1" dirty="0" smtClean="0">
                <a:latin typeface="Segoe UI Semibold" panose="020B0702040204020203" pitchFamily="34" charset="0"/>
                <a:cs typeface="Segoe UI Semilight" panose="020B0402040204020203" pitchFamily="34" charset="0"/>
              </a:rPr>
              <a:t>and</a:t>
            </a:r>
            <a:r>
              <a:rPr lang="en-US" sz="2400" b="1" dirty="0" smtClean="0">
                <a:latin typeface="Bradley Hand ITC" panose="03070402050302030203" pitchFamily="66" charset="0"/>
              </a:rPr>
              <a:t> how</a:t>
            </a:r>
            <a:br>
              <a:rPr lang="en-US" sz="2400" b="1" dirty="0" smtClean="0">
                <a:latin typeface="Bradley Hand ITC" panose="03070402050302030203" pitchFamily="66" charset="0"/>
              </a:rPr>
            </a:br>
            <a:r>
              <a:rPr lang="en-US" sz="2400" b="1" dirty="0" smtClean="0">
                <a:latin typeface="Bradley Hand ITC" panose="03070402050302030203" pitchFamily="66" charset="0"/>
              </a:rPr>
              <a:t>does this relate to us today?</a:t>
            </a:r>
            <a:endParaRPr lang="en-US" sz="2400" b="1" dirty="0"/>
          </a:p>
        </p:txBody>
      </p:sp>
      <p:pic>
        <p:nvPicPr>
          <p:cNvPr id="8196" name="Picture 4" descr="Image result for danger of a single s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64" y="67958"/>
            <a:ext cx="2150083" cy="21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adley Hand ITC" panose="03070402050302030203" pitchFamily="66" charset="0"/>
              </a:rPr>
              <a:t>Further Oral Activity 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11008" y="1445126"/>
            <a:ext cx="9274676" cy="510674"/>
          </a:xfrm>
        </p:spPr>
        <p:txBody>
          <a:bodyPr/>
          <a:lstStyle/>
          <a:p>
            <a:r>
              <a:rPr lang="en-US" dirty="0" smtClean="0"/>
              <a:t>Pictures taken from pg. 134-136 of your textbook! </a:t>
            </a:r>
            <a:endParaRPr lang="en-US" dirty="0"/>
          </a:p>
        </p:txBody>
      </p:sp>
      <p:pic>
        <p:nvPicPr>
          <p:cNvPr id="11266" name="Picture 2" descr="Image result for public sp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27" y="2897067"/>
            <a:ext cx="7711949" cy="36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FOA; What is it?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17311" r="4236" b="9788"/>
          <a:stretch/>
        </p:blipFill>
        <p:spPr>
          <a:xfrm>
            <a:off x="1975449" y="1897811"/>
            <a:ext cx="850564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7" b="71698"/>
          <a:stretch/>
        </p:blipFill>
        <p:spPr>
          <a:xfrm>
            <a:off x="2518914" y="6353946"/>
            <a:ext cx="7573992" cy="504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FOA; What are the rules &amp; when is it done?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5158" r="11761" b="3397"/>
          <a:stretch/>
        </p:blipFill>
        <p:spPr>
          <a:xfrm>
            <a:off x="2518914" y="999620"/>
            <a:ext cx="7573992" cy="53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CB352A35-5F62-482F-905A-D33CDFCF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="" xmlns:a16="http://schemas.microsoft.com/office/drawing/2014/main" id="{B7FCE422-4794-42F2-A60A-4910B40170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432" y="1995854"/>
            <a:ext cx="7675684" cy="4976446"/>
          </a:xfrm>
        </p:spPr>
        <p:txBody>
          <a:bodyPr anchor="ctr"/>
          <a:lstStyle/>
          <a:p>
            <a:r>
              <a:rPr lang="en-US" sz="2400" dirty="0" smtClean="0"/>
              <a:t>I. Goals: </a:t>
            </a:r>
            <a:r>
              <a:rPr lang="en-US" sz="2400" dirty="0" smtClean="0">
                <a:solidFill>
                  <a:schemeClr val="tx1"/>
                </a:solidFill>
              </a:rPr>
              <a:t>2 min. </a:t>
            </a:r>
          </a:p>
          <a:p>
            <a:r>
              <a:rPr lang="en-US" sz="2400" dirty="0" smtClean="0"/>
              <a:t>II. Discuss Questions from Poetry: </a:t>
            </a:r>
            <a:r>
              <a:rPr lang="en-US" sz="2400" dirty="0" smtClean="0">
                <a:solidFill>
                  <a:schemeClr val="tx1"/>
                </a:solidFill>
              </a:rPr>
              <a:t>15 min. </a:t>
            </a:r>
          </a:p>
          <a:p>
            <a:r>
              <a:rPr lang="en-US" sz="2400" dirty="0" smtClean="0"/>
              <a:t>III. Warm Up- Boring Grammar: </a:t>
            </a:r>
            <a:r>
              <a:rPr lang="en-US" sz="2400" dirty="0" smtClean="0">
                <a:solidFill>
                  <a:schemeClr val="tx1"/>
                </a:solidFill>
              </a:rPr>
              <a:t>5 min. </a:t>
            </a:r>
          </a:p>
          <a:p>
            <a:r>
              <a:rPr lang="en-US" sz="2400" dirty="0" smtClean="0"/>
              <a:t>IV. Overview of Today: </a:t>
            </a:r>
            <a:r>
              <a:rPr lang="en-US" sz="2400" dirty="0" smtClean="0">
                <a:solidFill>
                  <a:schemeClr val="tx1"/>
                </a:solidFill>
              </a:rPr>
              <a:t>1 min. </a:t>
            </a:r>
          </a:p>
          <a:p>
            <a:r>
              <a:rPr lang="en-US" sz="2400" dirty="0" smtClean="0"/>
              <a:t>V. Context of Composition (team work): </a:t>
            </a:r>
            <a:r>
              <a:rPr lang="en-US" sz="2400" dirty="0" smtClean="0">
                <a:solidFill>
                  <a:schemeClr val="tx1"/>
                </a:solidFill>
              </a:rPr>
              <a:t>13 min.</a:t>
            </a:r>
          </a:p>
          <a:p>
            <a:r>
              <a:rPr lang="en-US" sz="2400" dirty="0" smtClean="0"/>
              <a:t>VI. Author Discussion (teach the class): </a:t>
            </a:r>
            <a:r>
              <a:rPr lang="en-US" sz="2400" dirty="0" smtClean="0">
                <a:solidFill>
                  <a:schemeClr val="tx1"/>
                </a:solidFill>
              </a:rPr>
              <a:t>15 min. </a:t>
            </a:r>
          </a:p>
          <a:p>
            <a:r>
              <a:rPr lang="en-US" sz="2400" dirty="0" smtClean="0"/>
              <a:t>VII. Read Extracts &amp; Discussion ?s: </a:t>
            </a:r>
            <a:r>
              <a:rPr lang="en-US" sz="2400" dirty="0" smtClean="0">
                <a:solidFill>
                  <a:schemeClr val="tx1"/>
                </a:solidFill>
              </a:rPr>
              <a:t>20 min. </a:t>
            </a:r>
          </a:p>
          <a:p>
            <a:r>
              <a:rPr lang="en-US" sz="2400" dirty="0" smtClean="0"/>
              <a:t>VIII. Practice FOA #1 Assigned: </a:t>
            </a:r>
            <a:r>
              <a:rPr lang="en-US" sz="2400" dirty="0" smtClean="0">
                <a:solidFill>
                  <a:schemeClr val="tx1"/>
                </a:solidFill>
              </a:rPr>
              <a:t>5 min. </a:t>
            </a:r>
          </a:p>
          <a:p>
            <a:r>
              <a:rPr lang="en-US" sz="2400" dirty="0" smtClean="0"/>
              <a:t>VIIII. FOA Practice #1 Teams: </a:t>
            </a:r>
            <a:r>
              <a:rPr lang="en-US" sz="2400" dirty="0" smtClean="0">
                <a:solidFill>
                  <a:schemeClr val="tx1"/>
                </a:solidFill>
              </a:rPr>
              <a:t>5 min. </a:t>
            </a:r>
          </a:p>
          <a:p>
            <a:r>
              <a:rPr lang="en-US" sz="2400" dirty="0" smtClean="0"/>
              <a:t>IX. Practice FOA Team Time: </a:t>
            </a:r>
            <a:r>
              <a:rPr lang="en-US" sz="2400" dirty="0" smtClean="0">
                <a:solidFill>
                  <a:schemeClr val="tx1"/>
                </a:solidFill>
              </a:rPr>
              <a:t>13 min. </a:t>
            </a:r>
          </a:p>
          <a:p>
            <a:endParaRPr lang="en-US" dirty="0"/>
          </a:p>
        </p:txBody>
      </p:sp>
      <p:pic>
        <p:nvPicPr>
          <p:cNvPr id="4098" name="Picture 2" descr="Image result for ag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27" y="2913184"/>
            <a:ext cx="2687515" cy="26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FOA; How is it marked?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21271" r="7139" b="10167"/>
          <a:stretch/>
        </p:blipFill>
        <p:spPr>
          <a:xfrm>
            <a:off x="1611516" y="1302586"/>
            <a:ext cx="9089252" cy="54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FOA; How is it marked? (cont.)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3" b="3144"/>
          <a:stretch/>
        </p:blipFill>
        <p:spPr>
          <a:xfrm>
            <a:off x="1650335" y="1220638"/>
            <a:ext cx="9144000" cy="55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FOA; How is it marked? (cont.)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 b="6541"/>
          <a:stretch/>
        </p:blipFill>
        <p:spPr>
          <a:xfrm>
            <a:off x="1641709" y="1035170"/>
            <a:ext cx="9144000" cy="58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SOURCE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46826" y="1863696"/>
            <a:ext cx="10954109" cy="4083050"/>
          </a:xfrm>
        </p:spPr>
        <p:txBody>
          <a:bodyPr/>
          <a:lstStyle/>
          <a:p>
            <a:r>
              <a:rPr lang="en-US" sz="4400" dirty="0" smtClean="0"/>
              <a:t>1. The Language of African Literature</a:t>
            </a:r>
          </a:p>
          <a:p>
            <a:r>
              <a:rPr lang="en-US" sz="4400" dirty="0" smtClean="0"/>
              <a:t>2. Preoccupations</a:t>
            </a:r>
          </a:p>
          <a:p>
            <a:r>
              <a:rPr lang="en-US" sz="4400" dirty="0" smtClean="0"/>
              <a:t>3. English and the African Writer</a:t>
            </a:r>
          </a:p>
          <a:p>
            <a:r>
              <a:rPr lang="en-US" sz="4400" dirty="0" smtClean="0"/>
              <a:t>4. Things Fall Apart </a:t>
            </a:r>
          </a:p>
          <a:p>
            <a:r>
              <a:rPr lang="en-US" sz="4400" dirty="0" smtClean="0"/>
              <a:t>5. Three Ways to Speak English</a:t>
            </a:r>
          </a:p>
          <a:p>
            <a:r>
              <a:rPr lang="en-US" sz="4400" dirty="0"/>
              <a:t>6</a:t>
            </a:r>
            <a:r>
              <a:rPr lang="en-US" sz="4400" dirty="0" smtClean="0"/>
              <a:t>. The Danger of a Single Story</a:t>
            </a:r>
          </a:p>
          <a:p>
            <a:r>
              <a:rPr lang="en-US" sz="4400" dirty="0" smtClean="0"/>
              <a:t>7. Asian Doesn’t Start With A+ </a:t>
            </a:r>
          </a:p>
        </p:txBody>
      </p:sp>
    </p:spTree>
    <p:extLst>
      <p:ext uri="{BB962C8B-B14F-4D97-AF65-F5344CB8AC3E}">
        <p14:creationId xmlns:p14="http://schemas.microsoft.com/office/powerpoint/2010/main" val="35677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FOA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8872" y="2701516"/>
            <a:ext cx="5375275" cy="4083050"/>
          </a:xfrm>
        </p:spPr>
        <p:txBody>
          <a:bodyPr/>
          <a:lstStyle/>
          <a:p>
            <a:r>
              <a:rPr lang="en-US" sz="3200" dirty="0" smtClean="0">
                <a:solidFill>
                  <a:srgbClr val="7030A0"/>
                </a:solidFill>
              </a:rPr>
              <a:t>Team 1: Jayla, Julia, </a:t>
            </a:r>
            <a:r>
              <a:rPr lang="en-US" sz="3200" dirty="0" err="1" smtClean="0">
                <a:solidFill>
                  <a:srgbClr val="7030A0"/>
                </a:solidFill>
              </a:rPr>
              <a:t>Chrishya</a:t>
            </a:r>
            <a:r>
              <a:rPr lang="en-US" sz="3200" dirty="0" smtClean="0">
                <a:solidFill>
                  <a:srgbClr val="7030A0"/>
                </a:solidFill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</a:rPr>
              <a:t>Keyvon</a:t>
            </a:r>
            <a:endParaRPr lang="en-US" sz="3200" dirty="0" smtClean="0">
              <a:solidFill>
                <a:srgbClr val="7030A0"/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Team 2: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Ayele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 Kelsey,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Chrishya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 Jazmin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Team 3: Ty, Francesca, Noah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273939" y="2693279"/>
            <a:ext cx="5918061" cy="408305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Team 1: J. Alexander, </a:t>
            </a:r>
            <a:r>
              <a:rPr lang="en-US" sz="2400" dirty="0" err="1" smtClean="0">
                <a:solidFill>
                  <a:srgbClr val="FF0000"/>
                </a:solidFill>
              </a:rPr>
              <a:t>Llona</a:t>
            </a:r>
            <a:r>
              <a:rPr lang="en-US" sz="2400" dirty="0" smtClean="0">
                <a:solidFill>
                  <a:srgbClr val="FF0000"/>
                </a:solidFill>
              </a:rPr>
              <a:t>, Taylor O.  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Team 2: Jalyn, </a:t>
            </a:r>
            <a:r>
              <a:rPr lang="en-US" sz="2400" dirty="0" err="1" smtClean="0">
                <a:solidFill>
                  <a:srgbClr val="00B050"/>
                </a:solidFill>
              </a:rPr>
              <a:t>Jermya</a:t>
            </a:r>
            <a:r>
              <a:rPr lang="en-US" sz="2400" dirty="0" smtClean="0">
                <a:solidFill>
                  <a:srgbClr val="00B050"/>
                </a:solidFill>
              </a:rPr>
              <a:t>, Deja</a:t>
            </a:r>
          </a:p>
          <a:p>
            <a:r>
              <a:rPr lang="en-US" sz="2400" dirty="0" smtClean="0"/>
              <a:t>Team 3: Dereck, Jordynn, Dom. </a:t>
            </a:r>
          </a:p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Team 4: Aaron,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</a:rPr>
              <a:t>T’Mia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, Jada R. 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Team 5: </a:t>
            </a:r>
            <a:r>
              <a:rPr lang="en-US" sz="2400" dirty="0" err="1" smtClean="0">
                <a:solidFill>
                  <a:srgbClr val="FFC000"/>
                </a:solidFill>
              </a:rPr>
              <a:t>Camille,Taylor</a:t>
            </a:r>
            <a:r>
              <a:rPr lang="en-US" sz="2400" dirty="0" smtClean="0">
                <a:solidFill>
                  <a:srgbClr val="FFC000"/>
                </a:solidFill>
              </a:rPr>
              <a:t> G., </a:t>
            </a:r>
            <a:r>
              <a:rPr lang="en-US" sz="2400" dirty="0" err="1" smtClean="0">
                <a:solidFill>
                  <a:srgbClr val="FFC000"/>
                </a:solidFill>
              </a:rPr>
              <a:t>KeAuri</a:t>
            </a:r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Team 6: Michelle, Cameron, </a:t>
            </a:r>
            <a:r>
              <a:rPr lang="en-US" sz="2400" dirty="0" err="1" smtClean="0">
                <a:solidFill>
                  <a:srgbClr val="0070C0"/>
                </a:solidFill>
              </a:rPr>
              <a:t>Aleisha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Team 7: Camille, Shania, Jessica B.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Team 8: </a:t>
            </a:r>
            <a:r>
              <a:rPr lang="en-US" sz="2400" dirty="0" err="1" smtClean="0">
                <a:solidFill>
                  <a:srgbClr val="002060"/>
                </a:solidFill>
              </a:rPr>
              <a:t>Malana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Jamiah</a:t>
            </a:r>
            <a:r>
              <a:rPr lang="en-US" sz="2400" dirty="0" smtClean="0">
                <a:solidFill>
                  <a:srgbClr val="002060"/>
                </a:solidFill>
              </a:rPr>
              <a:t>, Shania</a:t>
            </a:r>
          </a:p>
          <a:p>
            <a:r>
              <a:rPr lang="en-US" sz="2400" dirty="0" smtClean="0">
                <a:solidFill>
                  <a:srgbClr val="8A020F"/>
                </a:solidFill>
              </a:rPr>
              <a:t>Team 9: Keith, April, </a:t>
            </a:r>
            <a:r>
              <a:rPr lang="en-US" sz="2400" dirty="0" err="1" smtClean="0">
                <a:solidFill>
                  <a:srgbClr val="8A020F"/>
                </a:solidFill>
              </a:rPr>
              <a:t>Shadarria</a:t>
            </a:r>
            <a:endParaRPr lang="en-US" sz="2400" dirty="0">
              <a:solidFill>
                <a:srgbClr val="8A020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2616" y="1962853"/>
            <a:ext cx="3226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A2</a:t>
            </a:r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6857" y="1993630"/>
            <a:ext cx="32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stellar" panose="020A0402060406010301" pitchFamily="18" charset="0"/>
              </a:rPr>
              <a:t>A3</a:t>
            </a:r>
            <a:endParaRPr lang="en-US" sz="4000" dirty="0">
              <a:latin typeface="Castellar" panose="020A0402060406010301" pitchFamily="18" charset="0"/>
            </a:endParaRPr>
          </a:p>
        </p:txBody>
      </p:sp>
      <p:pic>
        <p:nvPicPr>
          <p:cNvPr id="6146" name="Picture 2" descr="Image result for high fi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933" y="69011"/>
            <a:ext cx="3149521" cy="17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FOA #1 Requirements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64234" y="2207329"/>
            <a:ext cx="6034845" cy="4083050"/>
          </a:xfrm>
        </p:spPr>
        <p:txBody>
          <a:bodyPr/>
          <a:lstStyle/>
          <a:p>
            <a:r>
              <a:rPr lang="en-US" sz="2800" dirty="0" smtClean="0"/>
              <a:t>1. </a:t>
            </a:r>
            <a:r>
              <a:rPr lang="en-US" sz="2800" b="0" dirty="0" smtClean="0">
                <a:solidFill>
                  <a:schemeClr val="tx1"/>
                </a:solidFill>
              </a:rPr>
              <a:t>You must </a:t>
            </a:r>
            <a:r>
              <a:rPr lang="en-US" sz="2800" b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work with your assigned team</a:t>
            </a:r>
            <a:r>
              <a:rPr lang="en-US" sz="2800" b="0" dirty="0" smtClean="0">
                <a:solidFill>
                  <a:schemeClr val="tx1"/>
                </a:solidFill>
              </a:rPr>
              <a:t> to create an FOA to present to the class. </a:t>
            </a:r>
          </a:p>
          <a:p>
            <a:r>
              <a:rPr lang="en-US" sz="2800" dirty="0" smtClean="0"/>
              <a:t>2. </a:t>
            </a:r>
            <a:r>
              <a:rPr lang="en-US" sz="2800" b="0" dirty="0" smtClean="0">
                <a:solidFill>
                  <a:schemeClr val="tx1"/>
                </a:solidFill>
              </a:rPr>
              <a:t>Must be </a:t>
            </a:r>
            <a:r>
              <a:rPr lang="en-US" sz="2800" b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obviously related to the primary source </a:t>
            </a:r>
            <a:r>
              <a:rPr lang="en-US" sz="2800" b="0" dirty="0" smtClean="0">
                <a:solidFill>
                  <a:schemeClr val="tx1"/>
                </a:solidFill>
              </a:rPr>
              <a:t>of your choice. </a:t>
            </a:r>
          </a:p>
          <a:p>
            <a:r>
              <a:rPr lang="en-US" sz="2800" dirty="0" smtClean="0"/>
              <a:t>3. </a:t>
            </a:r>
            <a:r>
              <a:rPr lang="en-US" sz="2800" b="0" dirty="0" smtClean="0">
                <a:solidFill>
                  <a:schemeClr val="tx1"/>
                </a:solidFill>
              </a:rPr>
              <a:t>Must </a:t>
            </a:r>
            <a:r>
              <a:rPr lang="en-US" sz="2800" b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include all group members</a:t>
            </a:r>
            <a:r>
              <a:rPr lang="en-US" sz="2800" b="0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US" sz="2800" dirty="0" smtClean="0"/>
              <a:t>4. </a:t>
            </a:r>
            <a:r>
              <a:rPr lang="en-US" sz="2800" b="0" dirty="0" smtClean="0">
                <a:solidFill>
                  <a:schemeClr val="tx1"/>
                </a:solidFill>
              </a:rPr>
              <a:t>Must </a:t>
            </a:r>
            <a:r>
              <a:rPr lang="en-US" sz="2800" b="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complete reflection </a:t>
            </a:r>
            <a:r>
              <a:rPr lang="en-US" sz="2800" b="0" dirty="0" smtClean="0">
                <a:solidFill>
                  <a:schemeClr val="tx1"/>
                </a:solidFill>
              </a:rPr>
              <a:t>of FOA Practice #1 after presentation &amp; submit to turnitin.com. </a:t>
            </a:r>
          </a:p>
        </p:txBody>
      </p:sp>
      <p:pic>
        <p:nvPicPr>
          <p:cNvPr id="1026" name="Picture 2" descr="Image result for group high f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51" y="2583402"/>
            <a:ext cx="3040111" cy="30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2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501975-B4A9-4A68-83A1-D92657BF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GOALS: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BE5F603-2B71-4C5E-8DBF-0F00C95C57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186" y="2122487"/>
            <a:ext cx="5132614" cy="4370387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000" b="1" u="sng" dirty="0" smtClean="0"/>
              <a:t>Overarching Idea for Today: </a:t>
            </a:r>
            <a:br>
              <a:rPr lang="en-US" sz="2000" b="1" u="sng" dirty="0" smtClean="0"/>
            </a:br>
            <a:r>
              <a:rPr lang="en-US" sz="2000" i="1" dirty="0" smtClean="0"/>
              <a:t>Many </a:t>
            </a:r>
            <a:r>
              <a:rPr lang="en-US" sz="2000" i="1" dirty="0"/>
              <a:t>individuals have a complicated and tense relationships with the English language – particularly those with multiple languages (and thus cultural identities). Through </a:t>
            </a:r>
            <a:r>
              <a:rPr lang="en-US" sz="2000" i="1" dirty="0" smtClean="0"/>
              <a:t>fiction and</a:t>
            </a:r>
            <a:r>
              <a:rPr lang="en-US" sz="2000" i="1" dirty="0"/>
              <a:t> non-fiction prose we will examine some famous authors’ relationships with the English language and learn more about </a:t>
            </a:r>
            <a:r>
              <a:rPr lang="en-US" sz="2000" b="1" i="1" dirty="0"/>
              <a:t>socio-cultural-historical context</a:t>
            </a:r>
            <a:r>
              <a:rPr lang="en-US" sz="2000" i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5057" y="2122488"/>
            <a:ext cx="5625757" cy="4083050"/>
          </a:xfrm>
        </p:spPr>
        <p:txBody>
          <a:bodyPr/>
          <a:lstStyle/>
          <a:p>
            <a:pPr fontAlgn="base"/>
            <a:r>
              <a:rPr lang="en-US" sz="2800" dirty="0"/>
              <a:t>Know</a:t>
            </a:r>
            <a:r>
              <a:rPr lang="en-US" sz="2800" b="0" dirty="0"/>
              <a:t>: </a:t>
            </a:r>
            <a:r>
              <a:rPr lang="en-US" sz="2800" b="0" dirty="0" smtClean="0"/>
              <a:t/>
            </a:r>
            <a:br>
              <a:rPr lang="en-US" sz="2800" b="0" dirty="0" smtClean="0"/>
            </a:br>
            <a:r>
              <a:rPr lang="en-US" sz="2800" dirty="0" smtClean="0">
                <a:solidFill>
                  <a:schemeClr val="tx1"/>
                </a:solidFill>
              </a:rPr>
              <a:t>key </a:t>
            </a:r>
            <a:r>
              <a:rPr lang="en-US" sz="2800" dirty="0">
                <a:solidFill>
                  <a:schemeClr val="tx1"/>
                </a:solidFill>
              </a:rPr>
              <a:t>terms </a:t>
            </a:r>
            <a:r>
              <a:rPr lang="en-US" sz="2800" b="0" dirty="0">
                <a:solidFill>
                  <a:schemeClr val="tx1"/>
                </a:solidFill>
              </a:rPr>
              <a:t>- audience and purpose; context (composition; interpretation); add: </a:t>
            </a:r>
            <a:r>
              <a:rPr lang="en-US" sz="2800" dirty="0">
                <a:solidFill>
                  <a:schemeClr val="tx1"/>
                </a:solidFill>
              </a:rPr>
              <a:t>socio-cultural-historical context </a:t>
            </a:r>
            <a:r>
              <a:rPr lang="en-US" sz="2800" b="0" dirty="0">
                <a:solidFill>
                  <a:schemeClr val="tx1"/>
                </a:solidFill>
              </a:rPr>
              <a:t>to key definitions.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n-US" sz="2800" b="0" dirty="0"/>
          </a:p>
          <a:p>
            <a:r>
              <a:rPr lang="en-US" sz="2800" dirty="0"/>
              <a:t>Understand</a:t>
            </a:r>
            <a:r>
              <a:rPr lang="en-US" sz="2800" b="0" dirty="0"/>
              <a:t>: </a:t>
            </a:r>
            <a:r>
              <a:rPr lang="en-US" sz="2800" b="0" dirty="0">
                <a:solidFill>
                  <a:schemeClr val="tx1"/>
                </a:solidFill>
              </a:rPr>
              <a:t>that language is used to construct identity and this changes depending on context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EF0079-1AE5-4C33-A92B-606421EE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3517" y="1915065"/>
            <a:ext cx="5487969" cy="4942936"/>
          </a:xfrm>
        </p:spPr>
        <p:txBody>
          <a:bodyPr/>
          <a:lstStyle/>
          <a:p>
            <a:pPr marL="514350" indent="-514350" fontAlgn="base">
              <a:buAutoNum type="arabicPeriod"/>
            </a:pP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'Bilingual' </a:t>
            </a:r>
            <a:r>
              <a:rPr lang="en-US" sz="2800" b="0" dirty="0" err="1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Espaillat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uses </a:t>
            </a:r>
            <a:r>
              <a:rPr lang="en-US" sz="2800" b="0" i="1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parenthesis</a:t>
            </a: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to translate several words. </a:t>
            </a:r>
            <a:endParaRPr lang="en-US" sz="2800" b="0" dirty="0" smtClean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1085850" lvl="2" indent="-514350" fontAlgn="base">
              <a:buAutoNum type="arabicPeriod"/>
            </a:pPr>
            <a:r>
              <a:rPr lang="en-US" sz="24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What </a:t>
            </a:r>
            <a:r>
              <a:rPr lang="en-US" sz="24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is the effect of this on the audience? </a:t>
            </a:r>
            <a:endParaRPr lang="en-US" sz="2400" b="0" dirty="0" smtClean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marL="1085850" lvl="2" indent="-514350" fontAlgn="base">
              <a:buAutoNum type="arabicPeriod"/>
            </a:pPr>
            <a:r>
              <a:rPr lang="en-US" sz="24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How </a:t>
            </a:r>
            <a:r>
              <a:rPr lang="en-US" sz="24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does this compare to how Alvarez mixes language and Bhatt switches from one language (English) to the next (Gujarati) and back again (English)?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'Bilingual' the author refers to her father's wish to keep Spanish and English separate, in different places and times. </a:t>
            </a:r>
          </a:p>
          <a:p>
            <a:pPr marL="1085850" lvl="2" indent="-514350">
              <a:buFont typeface="+mj-lt"/>
              <a:buAutoNum type="arabicPeriod"/>
            </a:pPr>
            <a:r>
              <a:rPr lang="en-US" sz="24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How </a:t>
            </a:r>
            <a:r>
              <a:rPr lang="en-US" sz="24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do all three authors view this idea of separating their languages? How does this make them feel as individuals?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952227" y="1915064"/>
            <a:ext cx="6331787" cy="4942935"/>
          </a:xfrm>
        </p:spPr>
        <p:txBody>
          <a:bodyPr/>
          <a:lstStyle/>
          <a:p>
            <a:pPr fontAlgn="base">
              <a:buNone/>
            </a:pP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3. In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'Bilingual Sestina', how does the author describe the importance of childhood memory and playing with 'things' to the experience of learning a language?</a:t>
            </a:r>
          </a:p>
          <a:p>
            <a:pPr fontAlgn="base">
              <a:buNone/>
            </a:pP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4. Explain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the 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hlinkClick r:id="rId2"/>
              </a:rPr>
              <a:t>rony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of the final words of 'Bilingual Sestina', '</a:t>
            </a:r>
            <a:r>
              <a:rPr lang="en-US" sz="2800" b="0" i="1" dirty="0" err="1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en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Inglais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'.</a:t>
            </a:r>
            <a:endParaRPr lang="en-US" sz="2800" b="0" dirty="0">
              <a:solidFill>
                <a:schemeClr val="tx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fontAlgn="base">
              <a:buNone/>
            </a:pP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5. In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'Search for my tongue', how does Bhatt play with the both the 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literal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and 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figurative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meaning of the word 'tongue'? </a:t>
            </a: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How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does she use </a:t>
            </a:r>
            <a:r>
              <a:rPr lang="en-US" sz="2800" b="0" i="1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  <a:hlinkClick r:id="rId3"/>
              </a:rPr>
              <a:t>imagery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to illustrate her point?</a:t>
            </a:r>
          </a:p>
          <a:p>
            <a:pPr fontAlgn="base">
              <a:buNone/>
            </a:pPr>
            <a:r>
              <a:rPr lang="en-US" sz="2800" b="0" dirty="0" smtClean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6. There </a:t>
            </a:r>
            <a:r>
              <a:rPr lang="en-US" sz="2800" b="0" dirty="0">
                <a:solidFill>
                  <a:schemeClr val="tx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are many ways to discuss the nature of bilingualism and identity. Why do you think these authors chose to write poems rather than articles, memoirs or journals?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46" y="261608"/>
            <a:ext cx="10750550" cy="7778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is the point of reading these poems &amp; how could they be used for an FOA? 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6264" y="2191499"/>
            <a:ext cx="6134922" cy="408305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1. These poems relate to our current unit- 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Language and Identity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  <a:br>
              <a:rPr lang="en-US" sz="2400" dirty="0" smtClean="0">
                <a:solidFill>
                  <a:srgbClr val="0070C0"/>
                </a:solidFill>
              </a:rPr>
            </a:b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2. These poems allow us to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further investigate how language impacts identity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(</a:t>
            </a:r>
            <a:r>
              <a:rPr lang="en-US" sz="2400" i="1" dirty="0" smtClean="0">
                <a:solidFill>
                  <a:srgbClr val="0070C0"/>
                </a:solidFill>
              </a:rPr>
              <a:t>i.e. how does being bilingual influence the speaker’s identity?) </a:t>
            </a:r>
            <a:br>
              <a:rPr lang="en-US" sz="2400" i="1" dirty="0" smtClean="0">
                <a:solidFill>
                  <a:srgbClr val="0070C0"/>
                </a:solidFill>
              </a:rPr>
            </a:br>
            <a:endParaRPr lang="en-US" sz="2400" i="1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3. These poems reinforces the idea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that language is used to construct identity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and this changes depending on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context</a:t>
            </a:r>
            <a:r>
              <a:rPr lang="en-US" sz="2400" dirty="0" smtClean="0">
                <a:solidFill>
                  <a:srgbClr val="0070C0"/>
                </a:solidFill>
              </a:rPr>
              <a:t>. 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Image result for whats the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438" y="2833291"/>
            <a:ext cx="5363054" cy="29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8872" y="2053867"/>
            <a:ext cx="7002977" cy="4083050"/>
          </a:xfrm>
        </p:spPr>
        <p:txBody>
          <a:bodyPr/>
          <a:lstStyle/>
          <a:p>
            <a:r>
              <a:rPr lang="en-US" sz="4000" dirty="0" smtClean="0"/>
              <a:t>I. discuss: </a:t>
            </a:r>
          </a:p>
          <a:p>
            <a:pPr lvl="2"/>
            <a:r>
              <a:rPr lang="en-US" sz="3200" b="0" dirty="0" smtClean="0"/>
              <a:t>What </a:t>
            </a:r>
            <a:r>
              <a:rPr lang="en-US" sz="3200" b="0" dirty="0"/>
              <a:t>was your experience learning English?  </a:t>
            </a:r>
            <a:endParaRPr lang="en-US" sz="3200" b="0" dirty="0" smtClean="0"/>
          </a:p>
          <a:p>
            <a:pPr lvl="2"/>
            <a:r>
              <a:rPr lang="en-US" sz="3200" b="0" dirty="0" smtClean="0"/>
              <a:t>Where </a:t>
            </a:r>
            <a:r>
              <a:rPr lang="en-US" sz="3200" b="0" dirty="0"/>
              <a:t>and when did you learn? In what manner?  </a:t>
            </a:r>
            <a:endParaRPr lang="en-US" sz="3200" b="0" dirty="0" smtClean="0"/>
          </a:p>
          <a:p>
            <a:pPr lvl="2"/>
            <a:r>
              <a:rPr lang="en-US" sz="3200" b="0" dirty="0" smtClean="0"/>
              <a:t>Was </a:t>
            </a:r>
            <a:r>
              <a:rPr lang="en-US" sz="3200" b="0" dirty="0"/>
              <a:t>it a mostly positive, negative, or mixed experience? Free-write in your notebook for 5 minutes</a:t>
            </a:r>
            <a:r>
              <a:rPr lang="en-US" sz="3200" b="0" dirty="0" smtClean="0"/>
              <a:t>.</a:t>
            </a:r>
          </a:p>
          <a:p>
            <a:pPr lvl="2"/>
            <a:endParaRPr lang="en-US" dirty="0"/>
          </a:p>
          <a:p>
            <a:pPr marL="342900" lvl="2" indent="0">
              <a:buNone/>
            </a:pPr>
            <a:endParaRPr lang="en-US" dirty="0" smtClean="0"/>
          </a:p>
        </p:txBody>
      </p:sp>
      <p:sp>
        <p:nvSpPr>
          <p:cNvPr id="5" name="AutoShape 2" descr="Image result for buddy"/>
          <p:cNvSpPr>
            <a:spLocks noChangeAspect="1" noChangeArrowheads="1"/>
          </p:cNvSpPr>
          <p:nvPr/>
        </p:nvSpPr>
        <p:spPr bwMode="auto">
          <a:xfrm>
            <a:off x="1949869" y="47639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 result for learning engl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177" y="2708694"/>
            <a:ext cx="3980325" cy="3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5185" y="1967212"/>
            <a:ext cx="11826815" cy="4083050"/>
          </a:xfrm>
        </p:spPr>
        <p:txBody>
          <a:bodyPr/>
          <a:lstStyle/>
          <a:p>
            <a:pPr>
              <a:buNone/>
            </a:pPr>
            <a:r>
              <a:rPr lang="en-US" sz="2800" b="0" dirty="0">
                <a:solidFill>
                  <a:schemeClr val="tx1"/>
                </a:solidFill>
              </a:rPr>
              <a:t>Today we will be exploring the English learning experiences of three writers </a:t>
            </a:r>
            <a:r>
              <a:rPr lang="en-US" sz="2800" b="0" dirty="0" smtClean="0">
                <a:solidFill>
                  <a:schemeClr val="tx1"/>
                </a:solidFill>
              </a:rPr>
              <a:t>– </a:t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Seamus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Heaney</a:t>
            </a:r>
            <a:r>
              <a:rPr lang="en-US" sz="2800" b="0" dirty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Chinua Achebe</a:t>
            </a:r>
            <a:r>
              <a:rPr lang="en-US" sz="2800" b="0" dirty="0">
                <a:solidFill>
                  <a:schemeClr val="tx1"/>
                </a:solidFill>
              </a:rPr>
              <a:t>, and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Ngũgĩ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wa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Thiong'o</a:t>
            </a:r>
            <a:r>
              <a:rPr lang="en-US" sz="2800" b="0" dirty="0">
                <a:solidFill>
                  <a:schemeClr val="tx1"/>
                </a:solidFill>
              </a:rPr>
              <a:t>. </a:t>
            </a: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800" b="0" dirty="0" smtClean="0">
                <a:solidFill>
                  <a:schemeClr val="tx1"/>
                </a:solidFill>
              </a:rPr>
              <a:t>We </a:t>
            </a:r>
            <a:r>
              <a:rPr lang="en-US" sz="2800" b="0" dirty="0">
                <a:solidFill>
                  <a:schemeClr val="tx1"/>
                </a:solidFill>
              </a:rPr>
              <a:t>will learn that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while knowing English is incredibly useful, it produces a degree of anxiety in the individual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0" dirty="0">
                <a:solidFill>
                  <a:schemeClr val="tx1"/>
                </a:solidFill>
              </a:rPr>
              <a:t>due to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social</a:t>
            </a:r>
            <a:r>
              <a:rPr lang="en-US" sz="2800" b="0" dirty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cultural</a:t>
            </a:r>
            <a:r>
              <a:rPr lang="en-US" sz="2800" b="0" dirty="0">
                <a:solidFill>
                  <a:schemeClr val="tx1"/>
                </a:solidFill>
              </a:rPr>
              <a:t> 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historical</a:t>
            </a:r>
            <a:r>
              <a:rPr lang="en-US" sz="2800" b="0" dirty="0">
                <a:solidFill>
                  <a:schemeClr val="tx1"/>
                </a:solidFill>
              </a:rPr>
              <a:t> reasons. </a:t>
            </a:r>
            <a:endParaRPr lang="en-US" sz="2800" b="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800" b="0" dirty="0" smtClean="0">
                <a:solidFill>
                  <a:schemeClr val="tx1"/>
                </a:solidFill>
              </a:rPr>
              <a:t>Basically</a:t>
            </a:r>
            <a:r>
              <a:rPr lang="en-US" sz="2800" b="0" dirty="0">
                <a:solidFill>
                  <a:schemeClr val="tx1"/>
                </a:solidFill>
              </a:rPr>
              <a:t>, when we talk about </a:t>
            </a:r>
            <a:r>
              <a:rPr lang="en-US" sz="2800" dirty="0">
                <a:solidFill>
                  <a:schemeClr val="tx1"/>
                </a:solidFill>
              </a:rPr>
              <a:t>context</a:t>
            </a:r>
            <a:r>
              <a:rPr lang="en-US" sz="2800" b="0" dirty="0">
                <a:solidFill>
                  <a:schemeClr val="tx1"/>
                </a:solidFill>
              </a:rPr>
              <a:t>, we are referring to things like society, politics and culture of the time and place a text was written in. [</a:t>
            </a:r>
            <a:r>
              <a:rPr lang="en-US" sz="2800" b="0" i="1" dirty="0">
                <a:solidFill>
                  <a:schemeClr val="tx1"/>
                </a:solidFill>
              </a:rPr>
              <a:t>Add social context, cultural context and historical context to your key terms card </a:t>
            </a:r>
            <a:r>
              <a:rPr lang="en-US" sz="2800" b="0" i="1" dirty="0" smtClean="0">
                <a:solidFill>
                  <a:schemeClr val="tx1"/>
                </a:solidFill>
              </a:rPr>
              <a:t>set on Quizlet</a:t>
            </a:r>
            <a:r>
              <a:rPr lang="en-US" sz="2800" b="0" dirty="0" smtClean="0">
                <a:solidFill>
                  <a:schemeClr val="tx1"/>
                </a:solidFill>
              </a:rPr>
              <a:t>!!]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OF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4972" y="1984465"/>
            <a:ext cx="7280694" cy="4083050"/>
          </a:xfrm>
        </p:spPr>
        <p:txBody>
          <a:bodyPr/>
          <a:lstStyle/>
          <a:p>
            <a:pPr>
              <a:buNone/>
            </a:pPr>
            <a:r>
              <a:rPr lang="en-US" sz="3200" b="0" dirty="0" smtClean="0">
                <a:solidFill>
                  <a:schemeClr val="tx1"/>
                </a:solidFill>
              </a:rPr>
              <a:t>In your teams, </a:t>
            </a:r>
            <a:r>
              <a:rPr lang="en-US" sz="3200" b="0" dirty="0">
                <a:solidFill>
                  <a:schemeClr val="tx1"/>
                </a:solidFill>
              </a:rPr>
              <a:t>s</a:t>
            </a:r>
            <a:r>
              <a:rPr lang="en-US" sz="3200" b="0" dirty="0" smtClean="0">
                <a:solidFill>
                  <a:schemeClr val="tx1"/>
                </a:solidFill>
              </a:rPr>
              <a:t>pend </a:t>
            </a:r>
            <a:r>
              <a:rPr lang="en-US" sz="3200" b="0" dirty="0">
                <a:solidFill>
                  <a:schemeClr val="tx1"/>
                </a:solidFill>
              </a:rPr>
              <a:t>about </a:t>
            </a:r>
            <a:r>
              <a:rPr lang="en-US" sz="3200" b="0" dirty="0" smtClean="0">
                <a:solidFill>
                  <a:schemeClr val="tx1"/>
                </a:solidFill>
              </a:rPr>
              <a:t>10 </a:t>
            </a:r>
            <a:r>
              <a:rPr lang="en-US" sz="3200" b="0" dirty="0">
                <a:solidFill>
                  <a:schemeClr val="tx1"/>
                </a:solidFill>
              </a:rPr>
              <a:t>minutes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reading about the author’s background </a:t>
            </a:r>
            <a:r>
              <a:rPr lang="en-US" sz="3200" b="0" dirty="0" smtClean="0">
                <a:solidFill>
                  <a:schemeClr val="tx1"/>
                </a:solidFill>
              </a:rPr>
              <a:t>on </a:t>
            </a:r>
            <a:r>
              <a:rPr lang="en-US" sz="3200" b="0" dirty="0">
                <a:solidFill>
                  <a:schemeClr val="tx1"/>
                </a:solidFill>
              </a:rPr>
              <a:t>the internet. </a:t>
            </a:r>
            <a:endParaRPr lang="en-US" sz="3200" b="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3200" b="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3200" b="0" dirty="0" smtClean="0">
                <a:solidFill>
                  <a:schemeClr val="tx1"/>
                </a:solidFill>
              </a:rPr>
              <a:t>Write down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as many facts </a:t>
            </a:r>
            <a:r>
              <a:rPr lang="en-US" sz="3200" b="0" dirty="0" smtClean="0">
                <a:solidFill>
                  <a:schemeClr val="tx1"/>
                </a:solidFill>
              </a:rPr>
              <a:t>as you can find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about the author</a:t>
            </a:r>
            <a:r>
              <a:rPr lang="en-US" sz="3200" b="0" dirty="0" smtClean="0">
                <a:solidFill>
                  <a:schemeClr val="tx1"/>
                </a:solidFill>
              </a:rPr>
              <a:t>. </a:t>
            </a:r>
          </a:p>
          <a:p>
            <a:pPr>
              <a:buNone/>
            </a:pPr>
            <a:endParaRPr lang="en-US" sz="3200" b="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3200" b="0" dirty="0" smtClean="0">
                <a:solidFill>
                  <a:schemeClr val="tx1"/>
                </a:solidFill>
              </a:rPr>
              <a:t>Each </a:t>
            </a:r>
            <a:r>
              <a:rPr lang="en-US" sz="3200" b="0" dirty="0">
                <a:solidFill>
                  <a:schemeClr val="tx1"/>
                </a:solidFill>
              </a:rPr>
              <a:t>team will then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teach the class</a:t>
            </a:r>
            <a:r>
              <a:rPr lang="en-US" sz="3200" b="0" dirty="0">
                <a:solidFill>
                  <a:schemeClr val="tx1"/>
                </a:solidFill>
              </a:rPr>
              <a:t> who in turn will take notes.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teamwork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66" y="3082925"/>
            <a:ext cx="42862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anose="04020705040A02060702" pitchFamily="82" charset="0"/>
              </a:rPr>
              <a:t>A2</a:t>
            </a:r>
            <a:r>
              <a:rPr lang="en-US" dirty="0" smtClean="0"/>
              <a:t>: </a:t>
            </a:r>
            <a:r>
              <a:rPr lang="en-US" dirty="0" smtClean="0">
                <a:latin typeface="Bradley Hand ITC" panose="03070402050302030203" pitchFamily="66" charset="0"/>
              </a:rPr>
              <a:t>About the Author (pictures from class) </a:t>
            </a:r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6" r="6386" b="11147"/>
          <a:stretch/>
        </p:blipFill>
        <p:spPr>
          <a:xfrm rot="5400000">
            <a:off x="-151839" y="2744815"/>
            <a:ext cx="4994693" cy="290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7484"/>
          <a:stretch/>
        </p:blipFill>
        <p:spPr>
          <a:xfrm rot="5400000">
            <a:off x="3190150" y="2560224"/>
            <a:ext cx="4994695" cy="326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5511" y="2321442"/>
            <a:ext cx="4990868" cy="3743151"/>
          </a:xfrm>
          <a:prstGeom prst="rect">
            <a:avLst/>
          </a:prstGeom>
        </p:spPr>
      </p:pic>
      <p:pic>
        <p:nvPicPr>
          <p:cNvPr id="1028" name="Picture 4" descr="Image result for team wor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39" y="210038"/>
            <a:ext cx="2752229" cy="10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9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aze Theme">
  <a:themeElements>
    <a:clrScheme name="Amaz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107C10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nt to Amaze Your Students-steps.potx" id="{DDF82B36-D49E-4FEB-AA4C-8FF22CACDE9E}" vid="{960F9124-D33D-4D54-87F8-D9AD1F4A778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0FA0FAA1F40A48AFF9B83E7A8535C8" ma:contentTypeVersion="6" ma:contentTypeDescription="Create a new document." ma:contentTypeScope="" ma:versionID="a29564c4913de883a27ffdcfd458aeb5">
  <xsd:schema xmlns:xsd="http://www.w3.org/2001/XMLSchema" xmlns:xs="http://www.w3.org/2001/XMLSchema" xmlns:p="http://schemas.microsoft.com/office/2006/metadata/properties" xmlns:ns2="b348f026-0623-4e77-bd1b-15beed583077" xmlns:ns3="59f4de77-fb23-43c4-8afd-72bf968a030f" targetNamespace="http://schemas.microsoft.com/office/2006/metadata/properties" ma:root="true" ma:fieldsID="474b71ccdbfe1ec76872f436b686490d" ns2:_="" ns3:_="">
    <xsd:import namespace="b348f026-0623-4e77-bd1b-15beed583077"/>
    <xsd:import namespace="59f4de77-fb23-43c4-8afd-72bf968a03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8f026-0623-4e77-bd1b-15beed5830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4de77-fb23-43c4-8afd-72bf968a03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3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948B32-DA92-4A42-8187-3DC078F9D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48f026-0623-4e77-bd1b-15beed583077"/>
    <ds:schemaRef ds:uri="59f4de77-fb23-43c4-8afd-72bf968a03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33DB80-C74E-47C7-BCEB-241650229159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59f4de77-fb23-43c4-8afd-72bf968a030f"/>
    <ds:schemaRef ds:uri="http://purl.org/dc/terms/"/>
    <ds:schemaRef ds:uri="b348f026-0623-4e77-bd1b-15beed583077"/>
  </ds:schemaRefs>
</ds:datastoreItem>
</file>

<file path=customXml/itemProps3.xml><?xml version="1.0" encoding="utf-8"?>
<ds:datastoreItem xmlns:ds="http://schemas.openxmlformats.org/officeDocument/2006/customXml" ds:itemID="{D34F41DF-2C0E-4B10-85A9-6FC1BFD1B4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Want to amaze your students </Template>
  <TotalTime>0</TotalTime>
  <Words>876</Words>
  <Application>Microsoft Office PowerPoint</Application>
  <PresentationFormat>Widescreen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Aharoni</vt:lpstr>
      <vt:lpstr>Algerian</vt:lpstr>
      <vt:lpstr>Arial</vt:lpstr>
      <vt:lpstr>Bradley Hand ITC</vt:lpstr>
      <vt:lpstr>Castellar</vt:lpstr>
      <vt:lpstr>Microsoft Himalaya</vt:lpstr>
      <vt:lpstr>Segoe UI</vt:lpstr>
      <vt:lpstr>Segoe UI Black</vt:lpstr>
      <vt:lpstr>Segoe UI Light</vt:lpstr>
      <vt:lpstr>Segoe UI Semibold</vt:lpstr>
      <vt:lpstr>Segoe UI Semilight</vt:lpstr>
      <vt:lpstr>Wingdings</vt:lpstr>
      <vt:lpstr>Amaze Theme</vt:lpstr>
      <vt:lpstr>DP Language &amp; Literature</vt:lpstr>
      <vt:lpstr>AGENDA</vt:lpstr>
      <vt:lpstr>GOALS: </vt:lpstr>
      <vt:lpstr>DISCUSS: </vt:lpstr>
      <vt:lpstr>What is the point of reading these poems &amp; how could they be used for an FOA? </vt:lpstr>
      <vt:lpstr>WARM UP:</vt:lpstr>
      <vt:lpstr>OVERVIEW OF TODAY:</vt:lpstr>
      <vt:lpstr>CONTEXT OF COMPOSITION</vt:lpstr>
      <vt:lpstr>A2: About the Author (pictures from class) </vt:lpstr>
      <vt:lpstr>A3: About the Author (pictures from class) </vt:lpstr>
      <vt:lpstr>NOW THAT WE HAVE LEARNED ABOUT ALL 3 AUTHORS…</vt:lpstr>
      <vt:lpstr>Discussion: </vt:lpstr>
      <vt:lpstr>EXTENSION: Three Ways to Speak English </vt:lpstr>
      <vt:lpstr>EXTENSION: THE DANGER OF A SINGLE STORY </vt:lpstr>
      <vt:lpstr>EXTENSION: Asian Doesn’t Start With A+</vt:lpstr>
      <vt:lpstr>DISCUSS: The Danger of a Single Story </vt:lpstr>
      <vt:lpstr>Further Oral Activity </vt:lpstr>
      <vt:lpstr>ABOUT THE FOA; What is it? </vt:lpstr>
      <vt:lpstr>ABOUT THE FOA; What are the rules &amp; when is it done?</vt:lpstr>
      <vt:lpstr>ABOUT THE FOA; How is it marked? </vt:lpstr>
      <vt:lpstr>ABOUT THE FOA; How is it marked? (cont.)</vt:lpstr>
      <vt:lpstr>ABOUT THE FOA; How is it marked? (cont.) </vt:lpstr>
      <vt:lpstr>PRIMARY SOURCE OPTIONS</vt:lpstr>
      <vt:lpstr>PRACTICE FOA #1</vt:lpstr>
      <vt:lpstr>Practice FOA #1 Requirements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2018-08-10T15:11:21Z</dcterms:created>
  <dcterms:modified xsi:type="dcterms:W3CDTF">2018-08-14T18:04:18Z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0x010100500FA0FAA1F40A48AFF9B83E7A8535C8</vt:lpwstr>
  </property>
</Properties>
</file>