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30"/>
  </p:notesMasterIdLst>
  <p:handoutMasterIdLst>
    <p:handoutMasterId r:id="rId31"/>
  </p:handoutMasterIdLst>
  <p:sldIdLst>
    <p:sldId id="282" r:id="rId5"/>
    <p:sldId id="315" r:id="rId6"/>
    <p:sldId id="292" r:id="rId7"/>
    <p:sldId id="293" r:id="rId8"/>
    <p:sldId id="283" r:id="rId9"/>
    <p:sldId id="297" r:id="rId10"/>
    <p:sldId id="284" r:id="rId11"/>
    <p:sldId id="301" r:id="rId12"/>
    <p:sldId id="302" r:id="rId13"/>
    <p:sldId id="300" r:id="rId14"/>
    <p:sldId id="299" r:id="rId15"/>
    <p:sldId id="314" r:id="rId16"/>
    <p:sldId id="296" r:id="rId17"/>
    <p:sldId id="298" r:id="rId18"/>
    <p:sldId id="303" r:id="rId19"/>
    <p:sldId id="304" r:id="rId20"/>
    <p:sldId id="305" r:id="rId21"/>
    <p:sldId id="306" r:id="rId22"/>
    <p:sldId id="307" r:id="rId23"/>
    <p:sldId id="308" r:id="rId24"/>
    <p:sldId id="309" r:id="rId25"/>
    <p:sldId id="310" r:id="rId26"/>
    <p:sldId id="311" r:id="rId27"/>
    <p:sldId id="312" r:id="rId28"/>
    <p:sldId id="313" r:id="rId2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574" autoAdjust="0"/>
  </p:normalViewPr>
  <p:slideViewPr>
    <p:cSldViewPr snapToGrid="0">
      <p:cViewPr varScale="1">
        <p:scale>
          <a:sx n="33" d="100"/>
          <a:sy n="33" d="100"/>
        </p:scale>
        <p:origin x="43" y="226"/>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61" d="100"/>
          <a:sy n="61" d="100"/>
        </p:scale>
        <p:origin x="3168" y="38"/>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handoutMaster" Target="handoutMasters/handoutMaster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notesMaster" Target="notesMasters/notesMaster1.xml"/><Relationship Id="rId35"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ZA" smtClean="0"/>
              <a:t>2018/08/07</a:t>
            </a:fld>
            <a:endParaRPr lang="en-ZA"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ZA"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ZA" smtClean="0"/>
              <a:t>2018/08/07</a:t>
            </a:fld>
            <a:endParaRPr lang="en-ZA"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ZA"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ZA"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smtClean="0"/>
              <a:t>Click to edit Master title style</a:t>
            </a:r>
            <a:endParaRPr lang="en-ZA"/>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smtClean="0"/>
              <a:t>Click to edit Master title style</a:t>
            </a:r>
            <a:endParaRPr lang="en-ZA"/>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smtClean="0"/>
              <a:t>Click to edit Master title style</a:t>
            </a:r>
            <a:endParaRPr lang="en-ZA"/>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dirty="0"/>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smtClean="0"/>
              <a:t>Click to edit Master title style</a:t>
            </a:r>
            <a:endParaRPr lang="en-ZA"/>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smtClean="0"/>
              <a:t>Click to edit Master title style</a:t>
            </a:r>
            <a:endParaRPr lang="en-ZA" dirty="0"/>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smtClean="0"/>
              <a:t>Click to edit Master title style</a:t>
            </a:r>
            <a:endParaRPr lang="en-ZA"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dirty="0"/>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smtClean="0"/>
              <a:t>Click to edit Master title style</a:t>
            </a:r>
            <a:endParaRPr lang="en-ZA"/>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smtClean="0"/>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ZA"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dirty="0"/>
              <a:t>Thank You</a:t>
            </a:r>
            <a:endParaRPr lang="en-ZA" dirty="0"/>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Full Name</a:t>
            </a:r>
            <a:endParaRPr lang="en-ZA" dirty="0"/>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Phone Number</a:t>
            </a:r>
            <a:endParaRPr lang="en-ZA" dirty="0"/>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Email or Social Media Handle</a:t>
            </a:r>
            <a:endParaRPr lang="en-ZA" dirty="0"/>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Company Website</a:t>
            </a:r>
            <a:endParaRPr lang="en-ZA" dirty="0"/>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ZA"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dirty="0"/>
              <a:t>Click to edit page title</a:t>
            </a:r>
            <a:endParaRPr lang="en-ZA" dirty="0"/>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ZA" dirty="0"/>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ZA"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hyperlink" Target="https://drive.google.com/open?id=0B3BORrtzoiQubGcwOWZkdlpYYmc" TargetMode="Externa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hyperlink" Target="https://quizlet.com/" TargetMode="External"/><Relationship Id="rId2" Type="http://schemas.openxmlformats.org/officeDocument/2006/relationships/image" Target="../media/image16.jpe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hyperlink" Target="https://docs.google.com/document/d/1DfKS2QeBK8Jx2vfYAsHwwBuGyohwqxdBw_WxsD5l4tA/edit" TargetMode="Externa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hyperlink" Target="https://docs.google.com/document/d/16PbsUwfaxk524sxP6972OC80S5YE1dSUe36TsRoQ3Dk/edit?usp=sharing" TargetMode="External"/><Relationship Id="rId1" Type="http://schemas.openxmlformats.org/officeDocument/2006/relationships/slideLayout" Target="../slideLayouts/slideLayout5.xml"/><Relationship Id="rId4" Type="http://schemas.openxmlformats.org/officeDocument/2006/relationships/image" Target="../media/image8.jpeg"/></Relationships>
</file>

<file path=ppt/slides/_rels/slide7.xml.rels><?xml version="1.0" encoding="UTF-8" standalone="yes"?>
<Relationships xmlns="http://schemas.openxmlformats.org/package/2006/relationships"><Relationship Id="rId3" Type="http://schemas.openxmlformats.org/officeDocument/2006/relationships/hyperlink" Target="https://apcentral.collegeboard.org/courses/resources/soapstone-strategy-reading-and-writing" TargetMode="External"/><Relationship Id="rId2" Type="http://schemas.openxmlformats.org/officeDocument/2006/relationships/hyperlink" Target="https://www.wsfcs.k12.nc.us/site/handlers/filedownload.ashx?moduleinstanceid=83818&amp;dataid=97543&amp;FileName=sift_analysis.pdf" TargetMode="External"/><Relationship Id="rId1" Type="http://schemas.openxmlformats.org/officeDocument/2006/relationships/slideLayout" Target="../slideLayouts/slideLayout6.xml"/><Relationship Id="rId4" Type="http://schemas.openxmlformats.org/officeDocument/2006/relationships/image" Target="../media/image9.jpeg"/></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ZA" dirty="0" smtClean="0"/>
              <a:t>DP Language </a:t>
            </a:r>
            <a:br>
              <a:rPr lang="en-ZA" dirty="0" smtClean="0"/>
            </a:br>
            <a:r>
              <a:rPr lang="en-ZA" dirty="0" smtClean="0"/>
              <a:t>&amp; Literature</a:t>
            </a:r>
            <a:endParaRPr lang="en-ZA" b="0" i="1" dirty="0"/>
          </a:p>
        </p:txBody>
      </p:sp>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p:txBody>
          <a:bodyPr/>
          <a:lstStyle/>
          <a:p>
            <a:r>
              <a:rPr lang="en-ZA" dirty="0" smtClean="0"/>
              <a:t>Day 2; Session 01: </a:t>
            </a:r>
            <a:r>
              <a:rPr lang="en-ZA" i="1" dirty="0" smtClean="0"/>
              <a:t>The Way I Am </a:t>
            </a:r>
            <a:endParaRPr lang="en-ZA" i="1" dirty="0"/>
          </a:p>
        </p:txBody>
      </p:sp>
      <p:cxnSp>
        <p:nvCxnSpPr>
          <p:cNvPr id="8" name="Straight Connector 7" descr="Divider line">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title="Green fern">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Going Further…</a:t>
            </a:r>
            <a:endParaRPr lang="en-US" dirty="0"/>
          </a:p>
        </p:txBody>
      </p:sp>
      <p:sp>
        <p:nvSpPr>
          <p:cNvPr id="9" name="Content Placeholder 8"/>
          <p:cNvSpPr>
            <a:spLocks noGrp="1"/>
          </p:cNvSpPr>
          <p:nvPr>
            <p:ph idx="1"/>
          </p:nvPr>
        </p:nvSpPr>
        <p:spPr>
          <a:xfrm>
            <a:off x="432000" y="1361872"/>
            <a:ext cx="5718634" cy="4758128"/>
          </a:xfrm>
        </p:spPr>
        <p:txBody>
          <a:bodyPr/>
          <a:lstStyle/>
          <a:p>
            <a:r>
              <a:rPr lang="en-US" sz="3200" dirty="0"/>
              <a:t>Now read this </a:t>
            </a:r>
            <a:r>
              <a:rPr lang="en-US" sz="3200" u="sng" dirty="0">
                <a:hlinkClick r:id="rId2"/>
              </a:rPr>
              <a:t>academic piece (analysis/commentary)</a:t>
            </a:r>
            <a:r>
              <a:rPr lang="en-US" sz="3200" dirty="0"/>
              <a:t> on </a:t>
            </a:r>
            <a:r>
              <a:rPr lang="en-US" sz="3200" dirty="0" smtClean="0"/>
              <a:t>rapper Eminem’s authenticity.</a:t>
            </a:r>
          </a:p>
          <a:p>
            <a:r>
              <a:rPr lang="en-US" sz="3200" dirty="0" smtClean="0"/>
              <a:t>According </a:t>
            </a:r>
            <a:r>
              <a:rPr lang="en-US" sz="3200" dirty="0"/>
              <a:t>to the author, how was Eminem able to achieve ‘authenticity’ as a </a:t>
            </a:r>
            <a:r>
              <a:rPr lang="en-US" sz="3200" dirty="0" smtClean="0"/>
              <a:t>rapper?</a:t>
            </a:r>
          </a:p>
          <a:p>
            <a:r>
              <a:rPr lang="en-US" sz="3200" dirty="0" smtClean="0"/>
              <a:t>Compare </a:t>
            </a:r>
            <a:r>
              <a:rPr lang="en-US" sz="3200" dirty="0"/>
              <a:t>and contrast this to the </a:t>
            </a:r>
            <a:r>
              <a:rPr lang="en-US" sz="3200" dirty="0" smtClean="0"/>
              <a:t>Macklemore &amp; Vanilla Ice example</a:t>
            </a:r>
            <a:r>
              <a:rPr lang="en-US" sz="3200" dirty="0"/>
              <a:t>.</a:t>
            </a:r>
            <a:endParaRPr lang="en-US" sz="3200" dirty="0"/>
          </a:p>
        </p:txBody>
      </p:sp>
      <p:sp>
        <p:nvSpPr>
          <p:cNvPr id="4" name="Slide Number Placeholder 3"/>
          <p:cNvSpPr>
            <a:spLocks noGrp="1"/>
          </p:cNvSpPr>
          <p:nvPr>
            <p:ph type="sldNum" sz="quarter" idx="11"/>
          </p:nvPr>
        </p:nvSpPr>
        <p:spPr/>
        <p:txBody>
          <a:bodyPr/>
          <a:lstStyle/>
          <a:p>
            <a:fld id="{19B51A1E-902D-48AF-9020-955120F399B6}" type="slidenum">
              <a:rPr lang="en-ZA" smtClean="0"/>
              <a:pPr/>
              <a:t>10</a:t>
            </a:fld>
            <a:endParaRPr lang="en-ZA" dirty="0"/>
          </a:p>
        </p:txBody>
      </p:sp>
      <p:pic>
        <p:nvPicPr>
          <p:cNvPr id="8194" name="Picture 2" descr="Image result for emin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499" y="1664897"/>
            <a:ext cx="3784839" cy="37848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807773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smtClean="0"/>
              <a:t>How is this assignment helping me towards the FOA? </a:t>
            </a:r>
            <a:endParaRPr lang="en-US" dirty="0"/>
          </a:p>
        </p:txBody>
      </p:sp>
      <p:sp>
        <p:nvSpPr>
          <p:cNvPr id="9" name="Content Placeholder 8"/>
          <p:cNvSpPr>
            <a:spLocks noGrp="1"/>
          </p:cNvSpPr>
          <p:nvPr>
            <p:ph idx="1"/>
          </p:nvPr>
        </p:nvSpPr>
        <p:spPr>
          <a:xfrm>
            <a:off x="432000" y="1361872"/>
            <a:ext cx="5442589" cy="4758128"/>
          </a:xfrm>
        </p:spPr>
        <p:txBody>
          <a:bodyPr/>
          <a:lstStyle/>
          <a:p>
            <a:r>
              <a:rPr lang="en-US" sz="3200" dirty="0"/>
              <a:t>What if </a:t>
            </a:r>
            <a:r>
              <a:rPr lang="en-US" sz="3200" dirty="0" smtClean="0"/>
              <a:t>Macklemore and Vanilla Ice would </a:t>
            </a:r>
            <a:r>
              <a:rPr lang="en-US" sz="3200" dirty="0"/>
              <a:t>converse on a talk show?  What would they say about the importance of their lyrics to the rap world and racial issues?  In this activity, it is important to refer back to the song lyrics of the rappers regularly</a:t>
            </a:r>
            <a:r>
              <a:rPr lang="en-US" sz="3200" dirty="0" smtClean="0"/>
              <a:t>.</a:t>
            </a:r>
          </a:p>
          <a:p>
            <a:r>
              <a:rPr lang="en-US" sz="3200" dirty="0"/>
              <a:t>* Any other ideas?  Jot them down now before you forget</a:t>
            </a:r>
            <a:r>
              <a:rPr lang="en-US" sz="3200" dirty="0" smtClean="0"/>
              <a:t>!*</a:t>
            </a:r>
            <a:endParaRPr lang="en-US" sz="3200" dirty="0"/>
          </a:p>
        </p:txBody>
      </p:sp>
      <p:sp>
        <p:nvSpPr>
          <p:cNvPr id="4" name="Slide Number Placeholder 3"/>
          <p:cNvSpPr>
            <a:spLocks noGrp="1"/>
          </p:cNvSpPr>
          <p:nvPr>
            <p:ph type="sldNum" sz="quarter" idx="11"/>
          </p:nvPr>
        </p:nvSpPr>
        <p:spPr/>
        <p:txBody>
          <a:bodyPr/>
          <a:lstStyle/>
          <a:p>
            <a:fld id="{19B51A1E-902D-48AF-9020-955120F399B6}" type="slidenum">
              <a:rPr lang="en-ZA" smtClean="0"/>
              <a:pPr/>
              <a:t>11</a:t>
            </a:fld>
            <a:endParaRPr lang="en-ZA" dirty="0"/>
          </a:p>
        </p:txBody>
      </p:sp>
      <p:pic>
        <p:nvPicPr>
          <p:cNvPr id="4098" name="Picture 2" descr="Image result for macklemor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21237" y="1361872"/>
            <a:ext cx="4194176" cy="2663302"/>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mage result for vanilla 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03312" y="3555138"/>
            <a:ext cx="4668687" cy="28012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301091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Image result for ticket out the doo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834" y="1127740"/>
            <a:ext cx="11189390" cy="559373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Closing:</a:t>
            </a:r>
            <a:br>
              <a:rPr lang="en-US" dirty="0" smtClean="0"/>
            </a:br>
            <a:r>
              <a:rPr lang="en-US" dirty="0" smtClean="0"/>
              <a:t>3 min. </a:t>
            </a:r>
            <a:endParaRPr lang="en-US" dirty="0"/>
          </a:p>
        </p:txBody>
      </p:sp>
      <p:sp>
        <p:nvSpPr>
          <p:cNvPr id="3" name="Content Placeholder 2"/>
          <p:cNvSpPr>
            <a:spLocks noGrp="1"/>
          </p:cNvSpPr>
          <p:nvPr>
            <p:ph idx="1"/>
          </p:nvPr>
        </p:nvSpPr>
        <p:spPr>
          <a:xfrm>
            <a:off x="2533651" y="2838450"/>
            <a:ext cx="7229474" cy="2157599"/>
          </a:xfrm>
        </p:spPr>
        <p:txBody>
          <a:bodyPr/>
          <a:lstStyle/>
          <a:p>
            <a:r>
              <a:rPr lang="en-US" sz="2400" dirty="0" smtClean="0"/>
              <a:t>What does my language say about who I am? </a:t>
            </a:r>
          </a:p>
          <a:p>
            <a:r>
              <a:rPr lang="en-US" sz="2400" dirty="0" smtClean="0"/>
              <a:t>What identity am I hoping my language constructs? </a:t>
            </a:r>
          </a:p>
          <a:p>
            <a:r>
              <a:rPr lang="en-US" sz="2400" dirty="0" smtClean="0"/>
              <a:t>How do I want others to perceive me? </a:t>
            </a:r>
          </a:p>
          <a:p>
            <a:r>
              <a:rPr lang="en-US" sz="2400" dirty="0" smtClean="0"/>
              <a:t>How do I use my language to influence other’s perception of myself? </a:t>
            </a:r>
          </a:p>
          <a:p>
            <a:r>
              <a:rPr lang="en-US" sz="2400" dirty="0" smtClean="0"/>
              <a:t>How do I use the language of those around me to make judgements?</a:t>
            </a:r>
            <a:endParaRPr lang="en-US" sz="2400" dirty="0"/>
          </a:p>
        </p:txBody>
      </p:sp>
      <p:sp>
        <p:nvSpPr>
          <p:cNvPr id="4" name="Slide Number Placeholder 3"/>
          <p:cNvSpPr>
            <a:spLocks noGrp="1"/>
          </p:cNvSpPr>
          <p:nvPr>
            <p:ph type="sldNum" sz="quarter" idx="11"/>
          </p:nvPr>
        </p:nvSpPr>
        <p:spPr/>
        <p:txBody>
          <a:bodyPr/>
          <a:lstStyle/>
          <a:p>
            <a:fld id="{19B51A1E-902D-48AF-9020-955120F399B6}" type="slidenum">
              <a:rPr lang="en-ZA" smtClean="0"/>
              <a:pPr/>
              <a:t>12</a:t>
            </a:fld>
            <a:endParaRPr lang="en-ZA" dirty="0"/>
          </a:p>
        </p:txBody>
      </p:sp>
    </p:spTree>
    <p:extLst>
      <p:ext uri="{BB962C8B-B14F-4D97-AF65-F5344CB8AC3E}">
        <p14:creationId xmlns:p14="http://schemas.microsoft.com/office/powerpoint/2010/main" val="299454094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een fern" title="Green fern">
            <a:extLst>
              <a:ext uri="{FF2B5EF4-FFF2-40B4-BE49-F238E27FC236}">
                <a16:creationId xmlns:a16="http://schemas.microsoft.com/office/drawing/2014/main" xmlns="" id="{4323005A-5C0E-47CB-A851-80B7F2A01FA9}"/>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sp>
        <p:nvSpPr>
          <p:cNvPr id="15" name="TextBox 14"/>
          <p:cNvSpPr txBox="1"/>
          <p:nvPr/>
        </p:nvSpPr>
        <p:spPr>
          <a:xfrm>
            <a:off x="362309" y="379562"/>
            <a:ext cx="5115465" cy="830997"/>
          </a:xfrm>
          <a:prstGeom prst="rect">
            <a:avLst/>
          </a:prstGeom>
          <a:noFill/>
        </p:spPr>
        <p:txBody>
          <a:bodyPr wrap="square" rtlCol="0">
            <a:spAutoFit/>
          </a:bodyPr>
          <a:lstStyle/>
          <a:p>
            <a:pPr algn="ctr"/>
            <a:r>
              <a:rPr lang="en-US" sz="4800" dirty="0" smtClean="0">
                <a:latin typeface="+mj-lt"/>
              </a:rPr>
              <a:t>Homework</a:t>
            </a:r>
            <a:endParaRPr lang="en-US" sz="4800" dirty="0">
              <a:latin typeface="+mj-lt"/>
            </a:endParaRPr>
          </a:p>
        </p:txBody>
      </p:sp>
      <p:sp>
        <p:nvSpPr>
          <p:cNvPr id="16" name="TextBox 15"/>
          <p:cNvSpPr txBox="1"/>
          <p:nvPr/>
        </p:nvSpPr>
        <p:spPr>
          <a:xfrm>
            <a:off x="439947" y="1293962"/>
            <a:ext cx="5141949" cy="5016758"/>
          </a:xfrm>
          <a:prstGeom prst="rect">
            <a:avLst/>
          </a:prstGeom>
          <a:noFill/>
        </p:spPr>
        <p:txBody>
          <a:bodyPr wrap="square" rtlCol="0">
            <a:spAutoFit/>
          </a:bodyPr>
          <a:lstStyle/>
          <a:p>
            <a:r>
              <a:rPr lang="en-US" sz="2000" b="1" dirty="0" smtClean="0">
                <a:solidFill>
                  <a:srgbClr val="7030A0"/>
                </a:solidFill>
              </a:rPr>
              <a:t>I. Start </a:t>
            </a:r>
            <a:r>
              <a:rPr lang="en-US" sz="2000" b="1" dirty="0">
                <a:solidFill>
                  <a:srgbClr val="7030A0"/>
                </a:solidFill>
              </a:rPr>
              <a:t>a </a:t>
            </a:r>
            <a:r>
              <a:rPr lang="en-US" sz="2000" b="1" u="sng" dirty="0">
                <a:solidFill>
                  <a:srgbClr val="7030A0"/>
                </a:solidFill>
                <a:hlinkClick r:id="rId3"/>
              </a:rPr>
              <a:t>Quizlet</a:t>
            </a:r>
            <a:r>
              <a:rPr lang="en-US" sz="2000" b="1" dirty="0">
                <a:solidFill>
                  <a:srgbClr val="7030A0"/>
                </a:solidFill>
              </a:rPr>
              <a:t> key terms card set </a:t>
            </a:r>
            <a:r>
              <a:rPr lang="en-US" sz="2000" b="1" dirty="0">
                <a:solidFill>
                  <a:srgbClr val="7030A0"/>
                </a:solidFill>
              </a:rPr>
              <a:t> </a:t>
            </a:r>
            <a:r>
              <a:rPr lang="en-US" sz="2000" b="1" dirty="0" smtClean="0">
                <a:solidFill>
                  <a:srgbClr val="7030A0"/>
                </a:solidFill>
              </a:rPr>
              <a:t>with the following terms: </a:t>
            </a:r>
          </a:p>
          <a:p>
            <a:pPr marL="342900" indent="-342900">
              <a:buAutoNum type="arabicPeriod"/>
            </a:pPr>
            <a:r>
              <a:rPr lang="en-US" sz="2000" dirty="0" smtClean="0"/>
              <a:t>Identity</a:t>
            </a:r>
          </a:p>
          <a:p>
            <a:pPr marL="342900" indent="-342900">
              <a:buAutoNum type="arabicPeriod"/>
            </a:pPr>
            <a:r>
              <a:rPr lang="en-US" sz="2000" dirty="0" smtClean="0"/>
              <a:t>context </a:t>
            </a:r>
            <a:r>
              <a:rPr lang="en-US" sz="2000" dirty="0"/>
              <a:t>(</a:t>
            </a:r>
            <a:r>
              <a:rPr lang="en-US" sz="2000" dirty="0" smtClean="0"/>
              <a:t>socio-historical-cultural)</a:t>
            </a:r>
          </a:p>
          <a:p>
            <a:pPr marL="342900" indent="-342900">
              <a:buAutoNum type="arabicPeriod"/>
            </a:pPr>
            <a:r>
              <a:rPr lang="en-US" sz="2000" dirty="0" smtClean="0"/>
              <a:t>Content</a:t>
            </a:r>
          </a:p>
          <a:p>
            <a:pPr marL="342900" indent="-342900">
              <a:buAutoNum type="arabicPeriod"/>
            </a:pPr>
            <a:r>
              <a:rPr lang="en-US" sz="2000" dirty="0" smtClean="0"/>
              <a:t>Theme</a:t>
            </a:r>
          </a:p>
          <a:p>
            <a:pPr marL="342900" indent="-342900">
              <a:buAutoNum type="arabicPeriod"/>
            </a:pPr>
            <a:r>
              <a:rPr lang="en-US" sz="2000" dirty="0" smtClean="0"/>
              <a:t>close reading</a:t>
            </a:r>
          </a:p>
          <a:p>
            <a:pPr marL="342900" indent="-342900">
              <a:buAutoNum type="arabicPeriod"/>
            </a:pPr>
            <a:r>
              <a:rPr lang="en-US" sz="2000" dirty="0" smtClean="0"/>
              <a:t>Connotations</a:t>
            </a:r>
            <a:endParaRPr lang="en-US" sz="2000" dirty="0"/>
          </a:p>
          <a:p>
            <a:pPr marL="342900" indent="-342900">
              <a:buAutoNum type="arabicPeriod"/>
            </a:pPr>
            <a:endParaRPr lang="en-US" sz="2000" dirty="0" smtClean="0"/>
          </a:p>
          <a:p>
            <a:r>
              <a:rPr lang="en-US" sz="2000" b="1" dirty="0" smtClean="0">
                <a:solidFill>
                  <a:srgbClr val="00B0F0"/>
                </a:solidFill>
              </a:rPr>
              <a:t>II. Next</a:t>
            </a:r>
            <a:r>
              <a:rPr lang="en-US" sz="2000" b="1" dirty="0">
                <a:solidFill>
                  <a:srgbClr val="00B0F0"/>
                </a:solidFill>
              </a:rPr>
              <a:t>, read textbook p.39-43. Note key terms in </a:t>
            </a:r>
            <a:r>
              <a:rPr lang="en-US" sz="2000" b="1" dirty="0" smtClean="0">
                <a:solidFill>
                  <a:srgbClr val="00B0F0"/>
                </a:solidFill>
              </a:rPr>
              <a:t>in your notebook </a:t>
            </a:r>
            <a:r>
              <a:rPr lang="en-US" sz="2000" b="1" dirty="0">
                <a:solidFill>
                  <a:srgbClr val="00B0F0"/>
                </a:solidFill>
              </a:rPr>
              <a:t>/ </a:t>
            </a:r>
            <a:r>
              <a:rPr lang="en-US" sz="2000" b="1" dirty="0" err="1">
                <a:solidFill>
                  <a:srgbClr val="00B0F0"/>
                </a:solidFill>
              </a:rPr>
              <a:t>quizlet</a:t>
            </a:r>
            <a:r>
              <a:rPr lang="en-US" sz="2000" b="1" dirty="0" smtClean="0">
                <a:solidFill>
                  <a:srgbClr val="00B0F0"/>
                </a:solidFill>
              </a:rPr>
              <a:t>.</a:t>
            </a:r>
          </a:p>
          <a:p>
            <a:endParaRPr lang="en-US" sz="2000" b="1" dirty="0"/>
          </a:p>
          <a:p>
            <a:r>
              <a:rPr lang="en-US" sz="2000" b="1" dirty="0" smtClean="0">
                <a:solidFill>
                  <a:srgbClr val="FF0000"/>
                </a:solidFill>
              </a:rPr>
              <a:t>III. Continue working on MRJ &amp; IOC notecards for </a:t>
            </a:r>
            <a:r>
              <a:rPr lang="en-US" sz="2000" b="1" i="1" dirty="0" smtClean="0">
                <a:solidFill>
                  <a:srgbClr val="FF0000"/>
                </a:solidFill>
              </a:rPr>
              <a:t>Oryx and Crake </a:t>
            </a:r>
            <a:r>
              <a:rPr lang="en-US" sz="2000" b="1" dirty="0" smtClean="0">
                <a:solidFill>
                  <a:srgbClr val="FF0000"/>
                </a:solidFill>
              </a:rPr>
              <a:t>(due 09/17/18) </a:t>
            </a:r>
          </a:p>
          <a:p>
            <a:r>
              <a:rPr lang="en-US" sz="2000" dirty="0"/>
              <a:t>	</a:t>
            </a:r>
            <a:r>
              <a:rPr lang="en-US" sz="2000" dirty="0" smtClean="0"/>
              <a:t>- buy composition notebook if you 	haven’t done so already. </a:t>
            </a:r>
            <a:endParaRPr lang="en-US" sz="2000" dirty="0"/>
          </a:p>
        </p:txBody>
      </p:sp>
    </p:spTree>
    <p:extLst>
      <p:ext uri="{BB962C8B-B14F-4D97-AF65-F5344CB8AC3E}">
        <p14:creationId xmlns:p14="http://schemas.microsoft.com/office/powerpoint/2010/main" val="415367830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xmlns="" id="{E98DCA46-603B-4178-8707-30E192CE6B8D}"/>
              </a:ext>
            </a:extLst>
          </p:cNvPr>
          <p:cNvSpPr>
            <a:spLocks noGrp="1"/>
          </p:cNvSpPr>
          <p:nvPr>
            <p:ph type="title"/>
          </p:nvPr>
        </p:nvSpPr>
        <p:spPr/>
        <p:txBody>
          <a:bodyPr/>
          <a:lstStyle/>
          <a:p>
            <a:r>
              <a:rPr lang="en-US" dirty="0" smtClean="0"/>
              <a:t>Pg. 39-43</a:t>
            </a:r>
            <a:endParaRPr lang="en-US" dirty="0"/>
          </a:p>
        </p:txBody>
      </p:sp>
      <p:sp>
        <p:nvSpPr>
          <p:cNvPr id="2" name="Slide Number Placeholder 1">
            <a:extLst>
              <a:ext uri="{FF2B5EF4-FFF2-40B4-BE49-F238E27FC236}">
                <a16:creationId xmlns:a16="http://schemas.microsoft.com/office/drawing/2014/main" xmlns="" id="{49C63C13-9900-42EE-BB5D-A82D698B2F1D}"/>
              </a:ext>
            </a:extLst>
          </p:cNvPr>
          <p:cNvSpPr>
            <a:spLocks noGrp="1"/>
          </p:cNvSpPr>
          <p:nvPr>
            <p:ph type="sldNum" sz="quarter" idx="11"/>
          </p:nvPr>
        </p:nvSpPr>
        <p:spPr/>
        <p:txBody>
          <a:bodyPr/>
          <a:lstStyle/>
          <a:p>
            <a:fld id="{19B51A1E-902D-48AF-9020-955120F399B6}" type="slidenum">
              <a:rPr lang="en-ZA" smtClean="0"/>
              <a:pPr/>
              <a:t>14</a:t>
            </a:fld>
            <a:endParaRPr lang="en-ZA"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457" y="1285336"/>
            <a:ext cx="11248767" cy="5436139"/>
          </a:xfrm>
          <a:prstGeom prst="rect">
            <a:avLst/>
          </a:prstGeom>
        </p:spPr>
      </p:pic>
    </p:spTree>
    <p:extLst>
      <p:ext uri="{BB962C8B-B14F-4D97-AF65-F5344CB8AC3E}">
        <p14:creationId xmlns:p14="http://schemas.microsoft.com/office/powerpoint/2010/main" val="5958238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15</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1350" y="0"/>
            <a:ext cx="8801900" cy="6858000"/>
          </a:xfrm>
          <a:prstGeom prst="rect">
            <a:avLst/>
          </a:prstGeom>
        </p:spPr>
      </p:pic>
    </p:spTree>
    <p:extLst>
      <p:ext uri="{BB962C8B-B14F-4D97-AF65-F5344CB8AC3E}">
        <p14:creationId xmlns:p14="http://schemas.microsoft.com/office/powerpoint/2010/main" val="263170625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16</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59525" y="0"/>
            <a:ext cx="8322725" cy="6858000"/>
          </a:xfrm>
          <a:prstGeom prst="rect">
            <a:avLst/>
          </a:prstGeom>
        </p:spPr>
      </p:pic>
    </p:spTree>
    <p:extLst>
      <p:ext uri="{BB962C8B-B14F-4D97-AF65-F5344CB8AC3E}">
        <p14:creationId xmlns:p14="http://schemas.microsoft.com/office/powerpoint/2010/main" val="175041728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17</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42999" y="0"/>
            <a:ext cx="10246823" cy="6858000"/>
          </a:xfrm>
          <a:prstGeom prst="rect">
            <a:avLst/>
          </a:prstGeom>
        </p:spPr>
      </p:pic>
    </p:spTree>
    <p:extLst>
      <p:ext uri="{BB962C8B-B14F-4D97-AF65-F5344CB8AC3E}">
        <p14:creationId xmlns:p14="http://schemas.microsoft.com/office/powerpoint/2010/main" val="22449399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18</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2881313" y="433389"/>
            <a:ext cx="6848473" cy="6000749"/>
          </a:xfrm>
          <a:prstGeom prst="rect">
            <a:avLst/>
          </a:prstGeom>
        </p:spPr>
      </p:pic>
    </p:spTree>
    <p:extLst>
      <p:ext uri="{BB962C8B-B14F-4D97-AF65-F5344CB8AC3E}">
        <p14:creationId xmlns:p14="http://schemas.microsoft.com/office/powerpoint/2010/main" val="20637768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19</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3071812" y="4765"/>
            <a:ext cx="6791325" cy="6781799"/>
          </a:xfrm>
          <a:prstGeom prst="rect">
            <a:avLst/>
          </a:prstGeom>
        </p:spPr>
      </p:pic>
    </p:spTree>
    <p:extLst>
      <p:ext uri="{BB962C8B-B14F-4D97-AF65-F5344CB8AC3E}">
        <p14:creationId xmlns:p14="http://schemas.microsoft.com/office/powerpoint/2010/main" val="423113775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sz="half" idx="1"/>
          </p:nvPr>
        </p:nvSpPr>
        <p:spPr/>
        <p:txBody>
          <a:bodyPr/>
          <a:lstStyle/>
          <a:p>
            <a:r>
              <a:rPr lang="en-US" sz="4000" dirty="0"/>
              <a:t>What does my language use say about who I am?</a:t>
            </a:r>
          </a:p>
          <a:p>
            <a:r>
              <a:rPr lang="en-US" sz="4000" dirty="0"/>
              <a:t>People use language contextually to construct their individual and collective identities. </a:t>
            </a:r>
          </a:p>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2</a:t>
            </a:fld>
            <a:endParaRPr lang="en-ZA" dirty="0"/>
          </a:p>
        </p:txBody>
      </p:sp>
      <p:sp>
        <p:nvSpPr>
          <p:cNvPr id="6" name="Title 5"/>
          <p:cNvSpPr>
            <a:spLocks noGrp="1"/>
          </p:cNvSpPr>
          <p:nvPr>
            <p:ph type="title"/>
          </p:nvPr>
        </p:nvSpPr>
        <p:spPr/>
        <p:txBody>
          <a:bodyPr/>
          <a:lstStyle/>
          <a:p>
            <a:r>
              <a:rPr lang="en-US" dirty="0" smtClean="0"/>
              <a:t>Language &amp; Identity </a:t>
            </a:r>
            <a:endParaRPr lang="en-US" dirty="0"/>
          </a:p>
        </p:txBody>
      </p:sp>
      <p:sp>
        <p:nvSpPr>
          <p:cNvPr id="9" name="Text Placeholder 8"/>
          <p:cNvSpPr>
            <a:spLocks noGrp="1"/>
          </p:cNvSpPr>
          <p:nvPr>
            <p:ph type="body" sz="quarter" idx="32"/>
          </p:nvPr>
        </p:nvSpPr>
        <p:spPr/>
        <p:txBody>
          <a:bodyPr/>
          <a:lstStyle/>
          <a:p>
            <a:r>
              <a:rPr lang="en-US" dirty="0" smtClean="0"/>
              <a:t>Overarching Questions</a:t>
            </a:r>
            <a:endParaRPr lang="en-US" dirty="0"/>
          </a:p>
        </p:txBody>
      </p:sp>
      <p:sp>
        <p:nvSpPr>
          <p:cNvPr id="8" name="Picture Placeholder 7"/>
          <p:cNvSpPr>
            <a:spLocks noGrp="1"/>
          </p:cNvSpPr>
          <p:nvPr>
            <p:ph type="pic" sz="quarter" idx="10"/>
          </p:nvPr>
        </p:nvSpPr>
        <p:spPr/>
      </p:sp>
    </p:spTree>
    <p:extLst>
      <p:ext uri="{BB962C8B-B14F-4D97-AF65-F5344CB8AC3E}">
        <p14:creationId xmlns:p14="http://schemas.microsoft.com/office/powerpoint/2010/main" val="368890027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20</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7065" y="400130"/>
            <a:ext cx="11271679" cy="6321345"/>
          </a:xfrm>
          <a:prstGeom prst="rect">
            <a:avLst/>
          </a:prstGeom>
        </p:spPr>
      </p:pic>
    </p:spTree>
    <p:extLst>
      <p:ext uri="{BB962C8B-B14F-4D97-AF65-F5344CB8AC3E}">
        <p14:creationId xmlns:p14="http://schemas.microsoft.com/office/powerpoint/2010/main" val="263584357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21</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4717" y="152401"/>
            <a:ext cx="11161508" cy="6569074"/>
          </a:xfrm>
          <a:prstGeom prst="rect">
            <a:avLst/>
          </a:prstGeom>
        </p:spPr>
      </p:pic>
    </p:spTree>
    <p:extLst>
      <p:ext uri="{BB962C8B-B14F-4D97-AF65-F5344CB8AC3E}">
        <p14:creationId xmlns:p14="http://schemas.microsoft.com/office/powerpoint/2010/main" val="7973274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22</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30130" y="0"/>
            <a:ext cx="7131739" cy="6858000"/>
          </a:xfrm>
          <a:prstGeom prst="rect">
            <a:avLst/>
          </a:prstGeom>
        </p:spPr>
      </p:pic>
    </p:spTree>
    <p:extLst>
      <p:ext uri="{BB962C8B-B14F-4D97-AF65-F5344CB8AC3E}">
        <p14:creationId xmlns:p14="http://schemas.microsoft.com/office/powerpoint/2010/main" val="226266331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23</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5275" y="1579176"/>
            <a:ext cx="11503106" cy="3850073"/>
          </a:xfrm>
          <a:prstGeom prst="rect">
            <a:avLst/>
          </a:prstGeom>
        </p:spPr>
      </p:pic>
    </p:spTree>
    <p:extLst>
      <p:ext uri="{BB962C8B-B14F-4D97-AF65-F5344CB8AC3E}">
        <p14:creationId xmlns:p14="http://schemas.microsoft.com/office/powerpoint/2010/main" val="331791255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24</a:t>
            </a:fld>
            <a:endParaRPr lang="en-ZA"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11916" y="0"/>
            <a:ext cx="7025268" cy="6858000"/>
          </a:xfrm>
          <a:prstGeom prst="rect">
            <a:avLst/>
          </a:prstGeom>
        </p:spPr>
      </p:pic>
    </p:spTree>
    <p:extLst>
      <p:ext uri="{BB962C8B-B14F-4D97-AF65-F5344CB8AC3E}">
        <p14:creationId xmlns:p14="http://schemas.microsoft.com/office/powerpoint/2010/main" val="25286904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19B51A1E-902D-48AF-9020-955120F399B6}" type="slidenum">
              <a:rPr lang="en-ZA" smtClean="0"/>
              <a:pPr/>
              <a:t>25</a:t>
            </a:fld>
            <a:endParaRPr lang="en-ZA" dirty="0"/>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21246" y="0"/>
            <a:ext cx="9130508" cy="6858000"/>
          </a:xfrm>
          <a:prstGeom prst="rect">
            <a:avLst/>
          </a:prstGeom>
        </p:spPr>
      </p:pic>
    </p:spTree>
    <p:extLst>
      <p:ext uri="{BB962C8B-B14F-4D97-AF65-F5344CB8AC3E}">
        <p14:creationId xmlns:p14="http://schemas.microsoft.com/office/powerpoint/2010/main" val="349152216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815063">
            <a:off x="7723619" y="-34614"/>
            <a:ext cx="4204425" cy="2184331"/>
          </a:xfrm>
          <a:prstGeom prst="rect">
            <a:avLst/>
          </a:prstGeom>
          <a:noFill/>
          <a:extLst>
            <a:ext uri="{909E8E84-426E-40DD-AFC4-6F175D3DCCD1}">
              <a14:hiddenFill xmlns:a14="http://schemas.microsoft.com/office/drawing/2010/main">
                <a:solidFill>
                  <a:srgbClr val="FFFFFF"/>
                </a:solidFill>
              </a14:hiddenFill>
            </a:ext>
          </a:extLst>
        </p:spPr>
      </p:pic>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6711999" y="1174754"/>
            <a:ext cx="5286374" cy="999487"/>
          </a:xfrm>
        </p:spPr>
        <p:txBody>
          <a:bodyPr/>
          <a:lstStyle/>
          <a:p>
            <a:pPr marL="457200" indent="-457200">
              <a:buAutoNum type="arabicPeriod"/>
            </a:pPr>
            <a:r>
              <a:rPr lang="en-ZA" dirty="0" smtClean="0"/>
              <a:t>First 15: 15 min. </a:t>
            </a:r>
          </a:p>
          <a:p>
            <a:pPr marL="457200" indent="-457200">
              <a:buAutoNum type="arabicPeriod"/>
            </a:pPr>
            <a:r>
              <a:rPr lang="en-ZA" dirty="0" smtClean="0"/>
              <a:t>Goals: 2 min. </a:t>
            </a:r>
          </a:p>
          <a:p>
            <a:pPr marL="457200" indent="-457200">
              <a:buAutoNum type="arabicPeriod"/>
            </a:pPr>
            <a:r>
              <a:rPr lang="en-ZA" dirty="0" smtClean="0"/>
              <a:t>Warm Up: 10 min. </a:t>
            </a:r>
            <a:endParaRPr lang="en-ZA" dirty="0" smtClean="0"/>
          </a:p>
          <a:p>
            <a:pPr marL="457200" indent="-457200">
              <a:buAutoNum type="arabicPeriod"/>
            </a:pPr>
            <a:r>
              <a:rPr lang="en-ZA" dirty="0" smtClean="0"/>
              <a:t>“The Way I Am” Activity: 20 min. </a:t>
            </a:r>
          </a:p>
          <a:p>
            <a:pPr marL="457200" indent="-457200">
              <a:buAutoNum type="arabicPeriod"/>
            </a:pPr>
            <a:r>
              <a:rPr lang="en-ZA" dirty="0" smtClean="0"/>
              <a:t>“The Way I Am” Analysis: 15 min. </a:t>
            </a:r>
          </a:p>
          <a:p>
            <a:pPr marL="457200" indent="-457200">
              <a:buAutoNum type="arabicPeriod"/>
            </a:pPr>
            <a:r>
              <a:rPr lang="en-ZA" dirty="0" smtClean="0"/>
              <a:t>“The Way I Am” Discussion: 15 min. </a:t>
            </a:r>
          </a:p>
          <a:p>
            <a:pPr marL="457200" indent="-457200">
              <a:buAutoNum type="arabicPeriod"/>
            </a:pPr>
            <a:r>
              <a:rPr lang="en-ZA" dirty="0" smtClean="0"/>
              <a:t>Going Further: 10 min. </a:t>
            </a:r>
          </a:p>
          <a:p>
            <a:pPr marL="457200" indent="-457200">
              <a:buAutoNum type="arabicPeriod"/>
            </a:pPr>
            <a:r>
              <a:rPr lang="en-ZA" dirty="0" smtClean="0"/>
              <a:t>How is this helping me towards the FOA?: 3 min. </a:t>
            </a:r>
          </a:p>
          <a:p>
            <a:pPr marL="457200" indent="-457200">
              <a:buAutoNum type="arabicPeriod"/>
            </a:pPr>
            <a:r>
              <a:rPr lang="en-ZA" dirty="0" smtClean="0"/>
              <a:t>Homework Explanation: 2 min. </a:t>
            </a:r>
          </a:p>
          <a:p>
            <a:pPr marL="457200" indent="-457200">
              <a:buAutoNum type="arabicPeriod"/>
            </a:pPr>
            <a:r>
              <a:rPr lang="en-ZA" dirty="0" smtClean="0"/>
              <a:t>Closing: Ticket-out-the-Door: 3 min</a:t>
            </a:r>
          </a:p>
          <a:p>
            <a:pPr marL="457200" indent="-457200">
              <a:buAutoNum type="arabicPeriod"/>
            </a:pPr>
            <a:endParaRPr lang="en-ZA" dirty="0" smtClean="0"/>
          </a:p>
          <a:p>
            <a:pPr marL="457200" indent="-457200">
              <a:buAutoNum type="arabicPeriod"/>
            </a:pPr>
            <a:endParaRPr lang="en-ZA" dirty="0" smtClean="0"/>
          </a:p>
          <a:p>
            <a:pPr marL="457200" indent="-457200">
              <a:buAutoNum type="arabicPeriod"/>
            </a:pPr>
            <a:endParaRPr lang="en-ZA" dirty="0"/>
          </a:p>
        </p:txBody>
      </p:sp>
      <p:sp>
        <p:nvSpPr>
          <p:cNvPr id="5" name="Slide Number Placeholder 4">
            <a:extLst>
              <a:ext uri="{FF2B5EF4-FFF2-40B4-BE49-F238E27FC236}">
                <a16:creationId xmlns:a16="http://schemas.microsoft.com/office/drawing/2014/main" xmlns="" id="{BDD5A594-D852-43BB-B591-E9D9027253BD}"/>
              </a:ext>
            </a:extLst>
          </p:cNvPr>
          <p:cNvSpPr>
            <a:spLocks noGrp="1"/>
          </p:cNvSpPr>
          <p:nvPr>
            <p:ph type="sldNum" sz="quarter" idx="11"/>
          </p:nvPr>
        </p:nvSpPr>
        <p:spPr/>
        <p:txBody>
          <a:bodyPr/>
          <a:lstStyle/>
          <a:p>
            <a:fld id="{19B51A1E-902D-48AF-9020-955120F399B6}" type="slidenum">
              <a:rPr lang="en-ZA" smtClean="0"/>
              <a:pPr/>
              <a:t>3</a:t>
            </a:fld>
            <a:endParaRPr lang="en-ZA" dirty="0"/>
          </a:p>
        </p:txBody>
      </p:sp>
      <p:pic>
        <p:nvPicPr>
          <p:cNvPr id="8" name="Picture Placeholder 7" descr="Abstract orange folded plastic" title="Abstract orange folded plastic">
            <a:extLst>
              <a:ext uri="{FF2B5EF4-FFF2-40B4-BE49-F238E27FC236}">
                <a16:creationId xmlns:a16="http://schemas.microsoft.com/office/drawing/2014/main" xmlns=""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9167464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goal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2799" y="69011"/>
            <a:ext cx="2455550" cy="1642763"/>
          </a:xfrm>
          <a:prstGeom prst="rect">
            <a:avLst/>
          </a:prstGeom>
          <a:noFill/>
          <a:extLst>
            <a:ext uri="{909E8E84-426E-40DD-AFC4-6F175D3DCCD1}">
              <a14:hiddenFill xmlns:a14="http://schemas.microsoft.com/office/drawing/2010/main">
                <a:solidFill>
                  <a:srgbClr val="FFFFFF"/>
                </a:solidFill>
              </a14:hiddenFill>
            </a:ext>
          </a:extLst>
        </p:spPr>
      </p:pic>
      <p:sp>
        <p:nvSpPr>
          <p:cNvPr id="4" name="Subtitle 3">
            <a:extLst>
              <a:ext uri="{FF2B5EF4-FFF2-40B4-BE49-F238E27FC236}">
                <a16:creationId xmlns:a16="http://schemas.microsoft.com/office/drawing/2014/main" xmlns="" id="{4772945D-CA91-4CFE-8EB7-941C7618C994}"/>
              </a:ext>
            </a:extLst>
          </p:cNvPr>
          <p:cNvSpPr>
            <a:spLocks noGrp="1"/>
          </p:cNvSpPr>
          <p:nvPr>
            <p:ph type="subTitle" idx="1"/>
          </p:nvPr>
        </p:nvSpPr>
        <p:spPr>
          <a:xfrm>
            <a:off x="352246" y="1263447"/>
            <a:ext cx="4625196" cy="4937627"/>
          </a:xfrm>
        </p:spPr>
        <p:txBody>
          <a:bodyPr/>
          <a:lstStyle/>
          <a:p>
            <a:pPr fontAlgn="base"/>
            <a:r>
              <a:rPr lang="en-US" sz="3200" b="1" i="1" dirty="0" smtClean="0">
                <a:solidFill>
                  <a:srgbClr val="92D050"/>
                </a:solidFill>
              </a:rPr>
              <a:t>Know</a:t>
            </a:r>
            <a:r>
              <a:rPr lang="en-US" sz="3200" i="1" dirty="0">
                <a:solidFill>
                  <a:srgbClr val="92D050"/>
                </a:solidFill>
              </a:rPr>
              <a:t>: </a:t>
            </a:r>
            <a:r>
              <a:rPr lang="en-US" sz="3200" i="1" dirty="0" smtClean="0"/>
              <a:t/>
            </a:r>
            <a:br>
              <a:rPr lang="en-US" sz="3200" i="1" dirty="0" smtClean="0"/>
            </a:br>
            <a:r>
              <a:rPr lang="en-US" sz="3200" u="sng" dirty="0" smtClean="0"/>
              <a:t>key </a:t>
            </a:r>
            <a:r>
              <a:rPr lang="en-US" sz="3200" u="sng" dirty="0"/>
              <a:t>terms</a:t>
            </a:r>
            <a:r>
              <a:rPr lang="en-US" sz="3200" dirty="0"/>
              <a:t>: identity, cultural context, content and theme, discourse / lexical analysis, diction, connotation and denotation </a:t>
            </a:r>
          </a:p>
          <a:p>
            <a:pPr fontAlgn="base"/>
            <a:r>
              <a:rPr lang="en-US" sz="3200" b="1" i="1" dirty="0">
                <a:solidFill>
                  <a:schemeClr val="accent5">
                    <a:lumMod val="60000"/>
                    <a:lumOff val="40000"/>
                  </a:schemeClr>
                </a:solidFill>
              </a:rPr>
              <a:t>Understand</a:t>
            </a:r>
            <a:r>
              <a:rPr lang="en-US" sz="3200" i="1" dirty="0">
                <a:solidFill>
                  <a:schemeClr val="accent5">
                    <a:lumMod val="60000"/>
                    <a:lumOff val="40000"/>
                  </a:schemeClr>
                </a:solidFill>
              </a:rPr>
              <a:t>: </a:t>
            </a:r>
            <a:r>
              <a:rPr lang="en-US" sz="3200" dirty="0"/>
              <a:t>that language is used to construct identity</a:t>
            </a:r>
          </a:p>
          <a:p>
            <a:r>
              <a:rPr lang="en-US" sz="3200" b="1" i="1" dirty="0">
                <a:solidFill>
                  <a:srgbClr val="FF0000"/>
                </a:solidFill>
              </a:rPr>
              <a:t>Be able to</a:t>
            </a:r>
            <a:r>
              <a:rPr lang="en-US" sz="3200" i="1" dirty="0">
                <a:solidFill>
                  <a:srgbClr val="FF0000"/>
                </a:solidFill>
              </a:rPr>
              <a:t>: </a:t>
            </a:r>
            <a:r>
              <a:rPr lang="en-US" sz="3200" dirty="0"/>
              <a:t>start </a:t>
            </a:r>
            <a:r>
              <a:rPr lang="en-US" sz="3200" dirty="0" smtClean="0"/>
              <a:t>analyzing </a:t>
            </a:r>
            <a:r>
              <a:rPr lang="en-US" sz="3200" dirty="0"/>
              <a:t>word choices in text to identify main idea</a:t>
            </a:r>
            <a:endParaRPr lang="en-ZA" sz="3200" dirty="0"/>
          </a:p>
        </p:txBody>
      </p:sp>
      <p:sp>
        <p:nvSpPr>
          <p:cNvPr id="5" name="Slide Number Placeholder 4">
            <a:extLst>
              <a:ext uri="{FF2B5EF4-FFF2-40B4-BE49-F238E27FC236}">
                <a16:creationId xmlns:a16="http://schemas.microsoft.com/office/drawing/2014/main" xmlns="" id="{F6964141-6F81-4947-A236-746D94ED3F6F}"/>
              </a:ext>
            </a:extLst>
          </p:cNvPr>
          <p:cNvSpPr>
            <a:spLocks noGrp="1"/>
          </p:cNvSpPr>
          <p:nvPr>
            <p:ph type="sldNum" sz="quarter" idx="11"/>
          </p:nvPr>
        </p:nvSpPr>
        <p:spPr/>
        <p:txBody>
          <a:bodyPr/>
          <a:lstStyle/>
          <a:p>
            <a:fld id="{19B51A1E-902D-48AF-9020-955120F399B6}" type="slidenum">
              <a:rPr lang="en-ZA" smtClean="0"/>
              <a:pPr/>
              <a:t>4</a:t>
            </a:fld>
            <a:endParaRPr lang="en-ZA" dirty="0"/>
          </a:p>
        </p:txBody>
      </p:sp>
      <p:pic>
        <p:nvPicPr>
          <p:cNvPr id="7" name="Picture Placeholder 6" descr="Blurry green with leaves in twig" title="Blurry green with leaves in twig">
            <a:extLst>
              <a:ext uri="{FF2B5EF4-FFF2-40B4-BE49-F238E27FC236}">
                <a16:creationId xmlns:a16="http://schemas.microsoft.com/office/drawing/2014/main" xmlns=""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a:xfrm>
            <a:off x="5359205" y="407312"/>
            <a:ext cx="6832795" cy="5536095"/>
          </a:xfrm>
        </p:spPr>
      </p:pic>
    </p:spTree>
    <p:extLst>
      <p:ext uri="{BB962C8B-B14F-4D97-AF65-F5344CB8AC3E}">
        <p14:creationId xmlns:p14="http://schemas.microsoft.com/office/powerpoint/2010/main" val="211769541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p:txBody>
          <a:bodyPr/>
          <a:lstStyle/>
          <a:p>
            <a:r>
              <a:rPr lang="en-ZA" dirty="0" smtClean="0"/>
              <a:t>WARM UP: </a:t>
            </a:r>
            <a:br>
              <a:rPr lang="en-ZA" dirty="0" smtClean="0"/>
            </a:br>
            <a:r>
              <a:rPr lang="en-ZA" sz="1800" dirty="0" smtClean="0"/>
              <a:t>5 min. </a:t>
            </a:r>
            <a:endParaRPr lang="en-ZA" sz="1800" dirty="0"/>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432000" y="1293962"/>
            <a:ext cx="5472000" cy="4826038"/>
          </a:xfrm>
        </p:spPr>
        <p:txBody>
          <a:bodyPr/>
          <a:lstStyle/>
          <a:p>
            <a:r>
              <a:rPr lang="en-US" sz="3200" dirty="0"/>
              <a:t>Complete the </a:t>
            </a:r>
            <a:r>
              <a:rPr lang="en-US" sz="3200" u="sng" dirty="0">
                <a:hlinkClick r:id="rId2"/>
              </a:rPr>
              <a:t>language profile survey</a:t>
            </a:r>
            <a:r>
              <a:rPr lang="en-US" sz="3200" dirty="0"/>
              <a:t> and </a:t>
            </a:r>
            <a:r>
              <a:rPr lang="en-US" sz="3200" dirty="0" smtClean="0"/>
              <a:t>be prepared to discuss </a:t>
            </a:r>
            <a:r>
              <a:rPr lang="en-US" sz="3200" dirty="0"/>
              <a:t>with your </a:t>
            </a:r>
            <a:r>
              <a:rPr lang="en-US" sz="3200" dirty="0" smtClean="0"/>
              <a:t>peers. </a:t>
            </a:r>
          </a:p>
          <a:p>
            <a:endParaRPr lang="en-US" sz="3200" dirty="0"/>
          </a:p>
          <a:p>
            <a:pPr marL="0" indent="0">
              <a:buNone/>
            </a:pPr>
            <a:endParaRPr lang="en-US" sz="3200" dirty="0" smtClean="0"/>
          </a:p>
          <a:p>
            <a:r>
              <a:rPr lang="en-US" sz="3200" dirty="0" smtClean="0"/>
              <a:t>Discuss: What </a:t>
            </a:r>
            <a:r>
              <a:rPr lang="en-US" sz="3200" dirty="0"/>
              <a:t>is the link between your identity and the way you use language?</a:t>
            </a:r>
            <a:endParaRPr lang="en-ZA" sz="3200"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ZA" smtClean="0"/>
              <a:pPr/>
              <a:t>5</a:t>
            </a:fld>
            <a:endParaRPr lang="en-ZA" dirty="0"/>
          </a:p>
        </p:txBody>
      </p:sp>
      <p:pic>
        <p:nvPicPr>
          <p:cNvPr id="10" name="Picture Placeholder 9" descr="Spiraling inside of a shell" title="Spiraling inside of a shell">
            <a:extLst>
              <a:ext uri="{FF2B5EF4-FFF2-40B4-BE49-F238E27FC236}">
                <a16:creationId xmlns:a16="http://schemas.microsoft.com/office/drawing/2014/main" xmlns="" id="{EB8894DA-5A0F-45C1-B4BE-7D1EA8A943C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32974669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560F281-4FF6-4617-A809-AC9C15ECF18A}"/>
              </a:ext>
            </a:extLst>
          </p:cNvPr>
          <p:cNvSpPr>
            <a:spLocks noGrp="1"/>
          </p:cNvSpPr>
          <p:nvPr>
            <p:ph type="title"/>
          </p:nvPr>
        </p:nvSpPr>
        <p:spPr/>
        <p:txBody>
          <a:bodyPr/>
          <a:lstStyle/>
          <a:p>
            <a:r>
              <a:rPr lang="en-ZA" dirty="0" smtClean="0"/>
              <a:t>The Way I Am- Activity </a:t>
            </a:r>
            <a:endParaRPr lang="en-ZA" dirty="0"/>
          </a:p>
        </p:txBody>
      </p:sp>
      <p:sp>
        <p:nvSpPr>
          <p:cNvPr id="3" name="Text Placeholder 2">
            <a:extLst>
              <a:ext uri="{FF2B5EF4-FFF2-40B4-BE49-F238E27FC236}">
                <a16:creationId xmlns:a16="http://schemas.microsoft.com/office/drawing/2014/main" xmlns="" id="{611DC577-0A95-47D0-95D9-5F8DA763D46B}"/>
              </a:ext>
            </a:extLst>
          </p:cNvPr>
          <p:cNvSpPr>
            <a:spLocks noGrp="1"/>
          </p:cNvSpPr>
          <p:nvPr>
            <p:ph type="body" sz="quarter" idx="32"/>
          </p:nvPr>
        </p:nvSpPr>
        <p:spPr>
          <a:xfrm>
            <a:off x="6299887" y="1260000"/>
            <a:ext cx="5472001" cy="252000"/>
          </a:xfrm>
        </p:spPr>
        <p:txBody>
          <a:bodyPr/>
          <a:lstStyle/>
          <a:p>
            <a:r>
              <a:rPr lang="en-ZA" sz="2400" dirty="0" smtClean="0"/>
              <a:t>Copy the following </a:t>
            </a:r>
            <a:r>
              <a:rPr lang="en-ZA" sz="2400" dirty="0" smtClean="0">
                <a:hlinkClick r:id="rId2"/>
              </a:rPr>
              <a:t>chart</a:t>
            </a:r>
            <a:r>
              <a:rPr lang="en-ZA" sz="2400" dirty="0" smtClean="0"/>
              <a:t> onto your own piece of paper. Please copy it exactly as you see it on the screen. </a:t>
            </a:r>
            <a:endParaRPr lang="en-ZA" sz="2400" dirty="0"/>
          </a:p>
        </p:txBody>
      </p:sp>
      <p:sp>
        <p:nvSpPr>
          <p:cNvPr id="4" name="Content Placeholder 3">
            <a:extLst>
              <a:ext uri="{FF2B5EF4-FFF2-40B4-BE49-F238E27FC236}">
                <a16:creationId xmlns:a16="http://schemas.microsoft.com/office/drawing/2014/main" xmlns="" id="{D355C61F-C8F1-4977-8E1F-F16C0D9EA88C}"/>
              </a:ext>
            </a:extLst>
          </p:cNvPr>
          <p:cNvSpPr>
            <a:spLocks noGrp="1"/>
          </p:cNvSpPr>
          <p:nvPr>
            <p:ph sz="half" idx="1"/>
          </p:nvPr>
        </p:nvSpPr>
        <p:spPr>
          <a:xfrm>
            <a:off x="6299887" y="2808100"/>
            <a:ext cx="5472000" cy="3548250"/>
          </a:xfrm>
        </p:spPr>
        <p:txBody>
          <a:bodyPr/>
          <a:lstStyle/>
          <a:p>
            <a:pPr marL="0" indent="0">
              <a:buNone/>
            </a:pPr>
            <a:r>
              <a:rPr lang="en-ZA" sz="2800" dirty="0" smtClean="0"/>
              <a:t>With a partner, complete the chart. </a:t>
            </a:r>
          </a:p>
          <a:p>
            <a:pPr marL="0" indent="0">
              <a:buNone/>
            </a:pPr>
            <a:r>
              <a:rPr lang="en-ZA" sz="2800" dirty="0" smtClean="0"/>
              <a:t>Each partner must complete his/her own chart! </a:t>
            </a:r>
            <a:r>
              <a:rPr lang="en-ZA" sz="2800" dirty="0" smtClean="0">
                <a:sym typeface="Wingdings" panose="05000000000000000000" pitchFamily="2" charset="2"/>
              </a:rPr>
              <a:t> </a:t>
            </a:r>
            <a:endParaRPr lang="en-ZA" dirty="0"/>
          </a:p>
        </p:txBody>
      </p:sp>
      <p:sp>
        <p:nvSpPr>
          <p:cNvPr id="6" name="Slide Number Placeholder 5">
            <a:extLst>
              <a:ext uri="{FF2B5EF4-FFF2-40B4-BE49-F238E27FC236}">
                <a16:creationId xmlns:a16="http://schemas.microsoft.com/office/drawing/2014/main" xmlns="" id="{1C554D9F-1895-486E-BFBA-905BB2D29E08}"/>
              </a:ext>
            </a:extLst>
          </p:cNvPr>
          <p:cNvSpPr>
            <a:spLocks noGrp="1"/>
          </p:cNvSpPr>
          <p:nvPr>
            <p:ph type="sldNum" sz="quarter" idx="11"/>
          </p:nvPr>
        </p:nvSpPr>
        <p:spPr/>
        <p:txBody>
          <a:bodyPr/>
          <a:lstStyle/>
          <a:p>
            <a:fld id="{19B51A1E-902D-48AF-9020-955120F399B6}" type="slidenum">
              <a:rPr lang="en-ZA" smtClean="0"/>
              <a:pPr/>
              <a:t>6</a:t>
            </a:fld>
            <a:endParaRPr lang="en-ZA" dirty="0"/>
          </a:p>
        </p:txBody>
      </p:sp>
      <p:pic>
        <p:nvPicPr>
          <p:cNvPr id="9" name="Picture Placeholder 8" descr="Farmland landscape" title="Farmland landscape">
            <a:extLst>
              <a:ext uri="{FF2B5EF4-FFF2-40B4-BE49-F238E27FC236}">
                <a16:creationId xmlns:a16="http://schemas.microsoft.com/office/drawing/2014/main" xmlns="" id="{FF3782D3-BCA3-4DBA-B46C-1AC17B4527E0}"/>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pic>
        <p:nvPicPr>
          <p:cNvPr id="2050" name="Picture 2" descr="Image result for partne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4911" y="4133925"/>
            <a:ext cx="6751313" cy="2724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457716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9304E83-A4F0-49C5-BB01-F5773509A2B3}"/>
              </a:ext>
            </a:extLst>
          </p:cNvPr>
          <p:cNvSpPr>
            <a:spLocks noGrp="1"/>
          </p:cNvSpPr>
          <p:nvPr>
            <p:ph type="title"/>
          </p:nvPr>
        </p:nvSpPr>
        <p:spPr/>
        <p:txBody>
          <a:bodyPr/>
          <a:lstStyle/>
          <a:p>
            <a:r>
              <a:rPr lang="en-ZA" dirty="0" smtClean="0"/>
              <a:t>The Way I Am- Analysis</a:t>
            </a:r>
            <a:endParaRPr lang="en-ZA" dirty="0"/>
          </a:p>
        </p:txBody>
      </p:sp>
      <p:sp>
        <p:nvSpPr>
          <p:cNvPr id="4" name="Text Placeholder 3">
            <a:extLst>
              <a:ext uri="{FF2B5EF4-FFF2-40B4-BE49-F238E27FC236}">
                <a16:creationId xmlns:a16="http://schemas.microsoft.com/office/drawing/2014/main" xmlns="" id="{6AB259A0-0017-492F-A0DC-4B70C7052AE0}"/>
              </a:ext>
            </a:extLst>
          </p:cNvPr>
          <p:cNvSpPr>
            <a:spLocks noGrp="1"/>
          </p:cNvSpPr>
          <p:nvPr>
            <p:ph type="body" idx="1"/>
          </p:nvPr>
        </p:nvSpPr>
        <p:spPr>
          <a:xfrm>
            <a:off x="516834" y="1171223"/>
            <a:ext cx="5472000" cy="360000"/>
          </a:xfrm>
        </p:spPr>
        <p:txBody>
          <a:bodyPr/>
          <a:lstStyle/>
          <a:p>
            <a:pPr algn="ctr"/>
            <a:r>
              <a:rPr lang="en-ZA" dirty="0" smtClean="0"/>
              <a:t>Close Reading Strategies</a:t>
            </a:r>
            <a:endParaRPr lang="en-ZA" dirty="0"/>
          </a:p>
        </p:txBody>
      </p:sp>
      <p:sp>
        <p:nvSpPr>
          <p:cNvPr id="5" name="Content Placeholder 4">
            <a:extLst>
              <a:ext uri="{FF2B5EF4-FFF2-40B4-BE49-F238E27FC236}">
                <a16:creationId xmlns:a16="http://schemas.microsoft.com/office/drawing/2014/main" xmlns="" id="{CEEB3BAE-C0B2-447C-B8BE-96C6BD84D658}"/>
              </a:ext>
            </a:extLst>
          </p:cNvPr>
          <p:cNvSpPr>
            <a:spLocks noGrp="1"/>
          </p:cNvSpPr>
          <p:nvPr>
            <p:ph sz="half" idx="2"/>
          </p:nvPr>
        </p:nvSpPr>
        <p:spPr>
          <a:xfrm>
            <a:off x="370935" y="1694796"/>
            <a:ext cx="6323162" cy="1954800"/>
          </a:xfrm>
        </p:spPr>
        <p:txBody>
          <a:bodyPr/>
          <a:lstStyle/>
          <a:p>
            <a:r>
              <a:rPr lang="en-ZA" sz="2400" dirty="0" smtClean="0"/>
              <a:t>#1: </a:t>
            </a:r>
            <a:r>
              <a:rPr lang="en-ZA" sz="2400" dirty="0" smtClean="0">
                <a:hlinkClick r:id="rId2"/>
              </a:rPr>
              <a:t>SIFTT</a:t>
            </a:r>
            <a:endParaRPr lang="en-ZA" sz="2400" dirty="0" smtClean="0"/>
          </a:p>
          <a:p>
            <a:pPr lvl="1"/>
            <a:r>
              <a:rPr lang="en-ZA" sz="2000" dirty="0" smtClean="0"/>
              <a:t>Symbols</a:t>
            </a:r>
          </a:p>
          <a:p>
            <a:pPr lvl="1"/>
            <a:r>
              <a:rPr lang="en-ZA" sz="2000" dirty="0" smtClean="0"/>
              <a:t>Imagery</a:t>
            </a:r>
          </a:p>
          <a:p>
            <a:pPr lvl="1"/>
            <a:r>
              <a:rPr lang="en-ZA" sz="2000" dirty="0" smtClean="0"/>
              <a:t>Figurative Language</a:t>
            </a:r>
          </a:p>
          <a:p>
            <a:pPr lvl="1"/>
            <a:r>
              <a:rPr lang="en-ZA" sz="2000" dirty="0" smtClean="0"/>
              <a:t>Tone</a:t>
            </a:r>
          </a:p>
          <a:p>
            <a:pPr lvl="1"/>
            <a:r>
              <a:rPr lang="en-ZA" sz="2000" dirty="0" smtClean="0"/>
              <a:t>Theme</a:t>
            </a:r>
          </a:p>
          <a:p>
            <a:r>
              <a:rPr lang="en-ZA" sz="2400" dirty="0" smtClean="0"/>
              <a:t>#2: </a:t>
            </a:r>
            <a:r>
              <a:rPr lang="en-ZA" sz="2400" dirty="0" smtClean="0">
                <a:hlinkClick r:id="rId3"/>
              </a:rPr>
              <a:t>SOAPSTONE</a:t>
            </a:r>
            <a:endParaRPr lang="en-ZA" sz="2400" dirty="0" smtClean="0"/>
          </a:p>
          <a:p>
            <a:pPr lvl="1"/>
            <a:r>
              <a:rPr lang="en-ZA" sz="2000" dirty="0" smtClean="0"/>
              <a:t>Speaker</a:t>
            </a:r>
          </a:p>
          <a:p>
            <a:pPr lvl="1"/>
            <a:r>
              <a:rPr lang="en-ZA" sz="2000" dirty="0" smtClean="0"/>
              <a:t>Occasion </a:t>
            </a:r>
          </a:p>
          <a:p>
            <a:pPr lvl="1"/>
            <a:r>
              <a:rPr lang="en-ZA" sz="2000" dirty="0" smtClean="0"/>
              <a:t>Audience</a:t>
            </a:r>
          </a:p>
          <a:p>
            <a:pPr lvl="1"/>
            <a:r>
              <a:rPr lang="en-ZA" sz="2000" dirty="0" smtClean="0"/>
              <a:t>Purpose</a:t>
            </a:r>
          </a:p>
          <a:p>
            <a:pPr lvl="1"/>
            <a:r>
              <a:rPr lang="en-ZA" sz="2000" dirty="0" smtClean="0"/>
              <a:t>Subject</a:t>
            </a:r>
          </a:p>
          <a:p>
            <a:pPr lvl="1"/>
            <a:r>
              <a:rPr lang="en-ZA" sz="2000" dirty="0" smtClean="0"/>
              <a:t>Tone</a:t>
            </a:r>
          </a:p>
          <a:p>
            <a:endParaRPr lang="en-ZA" dirty="0" smtClean="0"/>
          </a:p>
          <a:p>
            <a:pPr lvl="1"/>
            <a:endParaRPr lang="en-ZA" dirty="0"/>
          </a:p>
        </p:txBody>
      </p:sp>
      <p:sp>
        <p:nvSpPr>
          <p:cNvPr id="7" name="Text Placeholder 6">
            <a:extLst>
              <a:ext uri="{FF2B5EF4-FFF2-40B4-BE49-F238E27FC236}">
                <a16:creationId xmlns:a16="http://schemas.microsoft.com/office/drawing/2014/main" xmlns="" id="{26A87885-D672-4CF9-A78D-CFE98385B03A}"/>
              </a:ext>
            </a:extLst>
          </p:cNvPr>
          <p:cNvSpPr>
            <a:spLocks noGrp="1"/>
          </p:cNvSpPr>
          <p:nvPr>
            <p:ph type="body" sz="quarter" idx="4294967295"/>
          </p:nvPr>
        </p:nvSpPr>
        <p:spPr>
          <a:xfrm>
            <a:off x="6299999" y="1694796"/>
            <a:ext cx="5472113" cy="1954800"/>
          </a:xfrm>
        </p:spPr>
        <p:txBody>
          <a:bodyPr/>
          <a:lstStyle/>
          <a:p>
            <a:r>
              <a:rPr lang="en-ZA" sz="3200" dirty="0" smtClean="0"/>
              <a:t>With your partner, pull up the lyrics to each song and use these close reading strategies to </a:t>
            </a:r>
            <a:r>
              <a:rPr lang="en-ZA" sz="3200" dirty="0" err="1" smtClean="0"/>
              <a:t>analyze</a:t>
            </a:r>
            <a:r>
              <a:rPr lang="en-ZA" sz="3200" dirty="0"/>
              <a:t> </a:t>
            </a:r>
            <a:r>
              <a:rPr lang="en-ZA" sz="3200" dirty="0" smtClean="0"/>
              <a:t>each text. </a:t>
            </a:r>
          </a:p>
          <a:p>
            <a:r>
              <a:rPr lang="en-ZA" sz="3200" dirty="0" smtClean="0"/>
              <a:t>You do not have to write out the lyrics, just make notes on your own sheet of paper based on the strategies. </a:t>
            </a:r>
            <a:endParaRPr lang="en-ZA" sz="3200" dirty="0"/>
          </a:p>
        </p:txBody>
      </p:sp>
      <p:sp>
        <p:nvSpPr>
          <p:cNvPr id="8" name="Slide Number Placeholder 7">
            <a:extLst>
              <a:ext uri="{FF2B5EF4-FFF2-40B4-BE49-F238E27FC236}">
                <a16:creationId xmlns:a16="http://schemas.microsoft.com/office/drawing/2014/main" xmlns="" id="{E6AC9832-FB01-464A-9824-61887B77997E}"/>
              </a:ext>
            </a:extLst>
          </p:cNvPr>
          <p:cNvSpPr>
            <a:spLocks noGrp="1"/>
          </p:cNvSpPr>
          <p:nvPr>
            <p:ph type="sldNum" sz="quarter" idx="11"/>
          </p:nvPr>
        </p:nvSpPr>
        <p:spPr/>
        <p:txBody>
          <a:bodyPr/>
          <a:lstStyle/>
          <a:p>
            <a:fld id="{19B51A1E-902D-48AF-9020-955120F399B6}" type="slidenum">
              <a:rPr lang="en-ZA" smtClean="0"/>
              <a:pPr/>
              <a:t>7</a:t>
            </a:fld>
            <a:endParaRPr lang="en-ZA" dirty="0"/>
          </a:p>
        </p:txBody>
      </p:sp>
      <p:sp>
        <p:nvSpPr>
          <p:cNvPr id="9" name="Text Placeholder 3">
            <a:extLst>
              <a:ext uri="{FF2B5EF4-FFF2-40B4-BE49-F238E27FC236}">
                <a16:creationId xmlns:a16="http://schemas.microsoft.com/office/drawing/2014/main" xmlns="" id="{6AB259A0-0017-492F-A0DC-4B70C7052AE0}"/>
              </a:ext>
            </a:extLst>
          </p:cNvPr>
          <p:cNvSpPr>
            <a:spLocks noGrp="1"/>
          </p:cNvSpPr>
          <p:nvPr>
            <p:ph type="body" idx="1"/>
          </p:nvPr>
        </p:nvSpPr>
        <p:spPr>
          <a:xfrm>
            <a:off x="6299999" y="1171223"/>
            <a:ext cx="5472000" cy="360000"/>
          </a:xfrm>
        </p:spPr>
        <p:txBody>
          <a:bodyPr/>
          <a:lstStyle/>
          <a:p>
            <a:pPr algn="ctr"/>
            <a:r>
              <a:rPr lang="en-ZA" dirty="0" smtClean="0"/>
              <a:t>Close Read the Lyrics</a:t>
            </a:r>
            <a:endParaRPr lang="en-ZA" dirty="0"/>
          </a:p>
        </p:txBody>
      </p:sp>
      <p:sp>
        <p:nvSpPr>
          <p:cNvPr id="3" name="TextBox 2"/>
          <p:cNvSpPr txBox="1"/>
          <p:nvPr/>
        </p:nvSpPr>
        <p:spPr>
          <a:xfrm>
            <a:off x="3096883" y="1694796"/>
            <a:ext cx="2682816" cy="3693319"/>
          </a:xfrm>
          <a:prstGeom prst="rect">
            <a:avLst/>
          </a:prstGeom>
          <a:noFill/>
        </p:spPr>
        <p:txBody>
          <a:bodyPr wrap="square" rtlCol="0">
            <a:spAutoFit/>
          </a:bodyPr>
          <a:lstStyle/>
          <a:p>
            <a:r>
              <a:rPr lang="en-ZA" sz="2400" dirty="0"/>
              <a:t>#3: WRITER</a:t>
            </a:r>
          </a:p>
          <a:p>
            <a:pPr lvl="1"/>
            <a:r>
              <a:rPr lang="en-ZA" sz="2400" dirty="0" smtClean="0"/>
              <a:t>Who?</a:t>
            </a:r>
            <a:endParaRPr lang="en-ZA" sz="2400" dirty="0"/>
          </a:p>
          <a:p>
            <a:pPr lvl="1"/>
            <a:r>
              <a:rPr lang="en-ZA" sz="2400" dirty="0" smtClean="0"/>
              <a:t>What?</a:t>
            </a:r>
            <a:endParaRPr lang="en-ZA" sz="2400" dirty="0"/>
          </a:p>
          <a:p>
            <a:pPr lvl="1"/>
            <a:r>
              <a:rPr lang="en-ZA" sz="2400" dirty="0"/>
              <a:t>Rhythm and Rhyme </a:t>
            </a:r>
          </a:p>
          <a:p>
            <a:pPr lvl="1"/>
            <a:r>
              <a:rPr lang="en-ZA" sz="2400" dirty="0"/>
              <a:t>Imagery</a:t>
            </a:r>
          </a:p>
          <a:p>
            <a:pPr lvl="1"/>
            <a:r>
              <a:rPr lang="en-ZA" sz="2400" dirty="0"/>
              <a:t>Tone</a:t>
            </a:r>
          </a:p>
          <a:p>
            <a:pPr lvl="1"/>
            <a:r>
              <a:rPr lang="en-ZA" sz="2400" dirty="0"/>
              <a:t>Effects</a:t>
            </a:r>
          </a:p>
          <a:p>
            <a:pPr lvl="1"/>
            <a:r>
              <a:rPr lang="en-ZA" sz="2400" dirty="0"/>
              <a:t>Response</a:t>
            </a:r>
          </a:p>
          <a:p>
            <a:endParaRPr lang="en-US" dirty="0"/>
          </a:p>
        </p:txBody>
      </p:sp>
      <p:pic>
        <p:nvPicPr>
          <p:cNvPr id="3076" name="Picture 4" descr="Image result for musi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3926" y="5215722"/>
            <a:ext cx="2072626" cy="14867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883787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Image result for discus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9889" y="-367971"/>
            <a:ext cx="2857500" cy="1943101"/>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p:cNvSpPr>
            <a:spLocks noGrp="1"/>
          </p:cNvSpPr>
          <p:nvPr>
            <p:ph type="sldNum" sz="quarter" idx="11"/>
          </p:nvPr>
        </p:nvSpPr>
        <p:spPr/>
        <p:txBody>
          <a:bodyPr/>
          <a:lstStyle/>
          <a:p>
            <a:fld id="{19B51A1E-902D-48AF-9020-955120F399B6}" type="slidenum">
              <a:rPr lang="en-ZA" smtClean="0"/>
              <a:pPr/>
              <a:t>8</a:t>
            </a:fld>
            <a:endParaRPr lang="en-ZA" dirty="0"/>
          </a:p>
        </p:txBody>
      </p:sp>
      <p:sp>
        <p:nvSpPr>
          <p:cNvPr id="9" name="Subtitle 8"/>
          <p:cNvSpPr>
            <a:spLocks noGrp="1"/>
          </p:cNvSpPr>
          <p:nvPr>
            <p:ph type="subTitle" idx="1"/>
          </p:nvPr>
        </p:nvSpPr>
        <p:spPr>
          <a:xfrm>
            <a:off x="288324" y="963243"/>
            <a:ext cx="4680630" cy="999487"/>
          </a:xfrm>
        </p:spPr>
        <p:txBody>
          <a:bodyPr/>
          <a:lstStyle/>
          <a:p>
            <a:r>
              <a:rPr lang="en-US" sz="3600" b="1" dirty="0" smtClean="0"/>
              <a:t>Consider... </a:t>
            </a:r>
            <a:r>
              <a:rPr lang="en-US" sz="3600" dirty="0" smtClean="0"/>
              <a:t>Macklemore </a:t>
            </a:r>
            <a:r>
              <a:rPr lang="en-US" sz="3600" dirty="0"/>
              <a:t>and </a:t>
            </a:r>
            <a:r>
              <a:rPr lang="en-US" sz="3600" dirty="0" smtClean="0"/>
              <a:t>Vanilla Ice are </a:t>
            </a:r>
            <a:r>
              <a:rPr lang="en-US" sz="3600" dirty="0"/>
              <a:t>both white men working in what is often considered a black-man’s world.  </a:t>
            </a:r>
            <a:endParaRPr lang="en-US" sz="3600" dirty="0" smtClean="0"/>
          </a:p>
          <a:p>
            <a:r>
              <a:rPr lang="en-US" sz="3600" b="1" dirty="0" smtClean="0"/>
              <a:t>Discuss... </a:t>
            </a:r>
            <a:r>
              <a:rPr lang="en-US" sz="3600" dirty="0" smtClean="0"/>
              <a:t>How </a:t>
            </a:r>
            <a:r>
              <a:rPr lang="en-US" sz="3600" dirty="0"/>
              <a:t>do both rappers try to change the world’s understanding of this stereotype?</a:t>
            </a:r>
            <a:endParaRPr lang="en-US" sz="3600" dirty="0"/>
          </a:p>
          <a:p>
            <a:r>
              <a:rPr lang="en-US" sz="3200" dirty="0"/>
              <a:t/>
            </a:r>
            <a:br>
              <a:rPr lang="en-US" sz="3200" dirty="0"/>
            </a:br>
            <a:endParaRPr lang="en-US" sz="3200" dirty="0"/>
          </a:p>
        </p:txBody>
      </p:sp>
      <p:pic>
        <p:nvPicPr>
          <p:cNvPr id="5122" name="Picture 2" descr="Image result for discuss"/>
          <p:cNvPicPr>
            <a:picLocks noGrp="1" noChangeAspect="1" noChangeArrowheads="1"/>
          </p:cNvPicPr>
          <p:nvPr>
            <p:ph type="pic" sz="quarter" idx="12"/>
          </p:nvPr>
        </p:nvPicPr>
        <p:blipFill>
          <a:blip r:embed="rId3">
            <a:extLst>
              <a:ext uri="{28A0092B-C50C-407E-A947-70E740481C1C}">
                <a14:useLocalDpi xmlns:a14="http://schemas.microsoft.com/office/drawing/2010/main" val="0"/>
              </a:ext>
            </a:extLst>
          </a:blip>
          <a:srcRect t="9339" b="9339"/>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913894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Image result for discus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99889" y="-367971"/>
            <a:ext cx="2857500" cy="1943101"/>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p:cNvSpPr>
            <a:spLocks noGrp="1"/>
          </p:cNvSpPr>
          <p:nvPr>
            <p:ph type="sldNum" sz="quarter" idx="11"/>
          </p:nvPr>
        </p:nvSpPr>
        <p:spPr/>
        <p:txBody>
          <a:bodyPr/>
          <a:lstStyle/>
          <a:p>
            <a:fld id="{19B51A1E-902D-48AF-9020-955120F399B6}" type="slidenum">
              <a:rPr lang="en-ZA" smtClean="0"/>
              <a:pPr/>
              <a:t>9</a:t>
            </a:fld>
            <a:endParaRPr lang="en-ZA" dirty="0"/>
          </a:p>
        </p:txBody>
      </p:sp>
      <p:sp>
        <p:nvSpPr>
          <p:cNvPr id="9" name="Subtitle 8"/>
          <p:cNvSpPr>
            <a:spLocks noGrp="1"/>
          </p:cNvSpPr>
          <p:nvPr>
            <p:ph type="subTitle" idx="1"/>
          </p:nvPr>
        </p:nvSpPr>
        <p:spPr>
          <a:xfrm>
            <a:off x="288323" y="497417"/>
            <a:ext cx="5042801" cy="999487"/>
          </a:xfrm>
        </p:spPr>
        <p:txBody>
          <a:bodyPr/>
          <a:lstStyle/>
          <a:p>
            <a:r>
              <a:rPr lang="en-US" sz="3600" dirty="0"/>
              <a:t> </a:t>
            </a:r>
            <a:endParaRPr lang="en-US" sz="3600" dirty="0" smtClean="0"/>
          </a:p>
          <a:p>
            <a:r>
              <a:rPr lang="en-US" sz="3200" b="1" dirty="0" smtClean="0"/>
              <a:t>Do you believe Macklemore and/or Vanilla Ice have achieved authenticity as rappers? </a:t>
            </a:r>
            <a:r>
              <a:rPr lang="en-US" sz="3200" dirty="0" smtClean="0"/>
              <a:t>How does their language construct their identity? </a:t>
            </a:r>
            <a:r>
              <a:rPr lang="en-US" sz="3200" b="1" dirty="0" smtClean="0"/>
              <a:t>Is their language a choice?</a:t>
            </a:r>
            <a:r>
              <a:rPr lang="en-US" sz="3200" dirty="0" smtClean="0"/>
              <a:t> IF SO, how does that impact your perception of them? </a:t>
            </a:r>
            <a:endParaRPr lang="en-US" sz="3200" dirty="0"/>
          </a:p>
          <a:p>
            <a:r>
              <a:rPr lang="en-US" sz="3200" b="1" dirty="0" smtClean="0"/>
              <a:t>Are people buying what they’re selling? </a:t>
            </a:r>
            <a:endParaRPr lang="en-US" sz="3200" b="1" dirty="0"/>
          </a:p>
          <a:p>
            <a:r>
              <a:rPr lang="en-US" sz="3200" dirty="0"/>
              <a:t/>
            </a:r>
            <a:br>
              <a:rPr lang="en-US" sz="3200" dirty="0"/>
            </a:br>
            <a:endParaRPr lang="en-US" sz="3200" dirty="0"/>
          </a:p>
        </p:txBody>
      </p:sp>
      <p:pic>
        <p:nvPicPr>
          <p:cNvPr id="5122" name="Picture 2" descr="Image result for discuss"/>
          <p:cNvPicPr>
            <a:picLocks noGrp="1" noChangeAspect="1" noChangeArrowheads="1"/>
          </p:cNvPicPr>
          <p:nvPr>
            <p:ph type="pic" sz="quarter" idx="12"/>
          </p:nvPr>
        </p:nvPicPr>
        <p:blipFill>
          <a:blip r:embed="rId3">
            <a:extLst>
              <a:ext uri="{28A0092B-C50C-407E-A947-70E740481C1C}">
                <a14:useLocalDpi xmlns:a14="http://schemas.microsoft.com/office/drawing/2010/main" val="0"/>
              </a:ext>
            </a:extLst>
          </a:blip>
          <a:srcRect t="9339" b="9339"/>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205129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rganic Presentation Layout_SB - v7" id="{029DCB9A-2C31-4DA7-9F9E-927975B08C6A}" vid="{D47DE383-E6D7-4CBF-845E-E9F933A0654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258AE14-BE87-4F2F-9922-71301CC22076}">
  <ds:schemaRefs>
    <ds:schemaRef ds:uri="http://schemas.microsoft.com/office/2006/metadata/properties"/>
    <ds:schemaRef ds:uri="http://www.w3.org/XML/1998/namespace"/>
    <ds:schemaRef ds:uri="http://schemas.microsoft.com/sharepoint/v3"/>
    <ds:schemaRef ds:uri="http://purl.org/dc/terms/"/>
    <ds:schemaRef ds:uri="http://schemas.openxmlformats.org/package/2006/metadata/core-properties"/>
    <ds:schemaRef ds:uri="fb0879af-3eba-417a-a55a-ffe6dcd6ca77"/>
    <ds:schemaRef ds:uri="6dc4bcd6-49db-4c07-9060-8acfc67cef9f"/>
    <ds:schemaRef ds:uri="http://schemas.microsoft.com/office/2006/documentManagement/types"/>
    <ds:schemaRef ds:uri="http://purl.org/dc/elements/1.1/"/>
    <ds:schemaRef ds:uri="http://schemas.microsoft.com/office/infopath/2007/PartnerControls"/>
    <ds:schemaRef ds:uri="http://purl.org/dc/dcmitype/"/>
  </ds:schemaRefs>
</ds:datastoreItem>
</file>

<file path=customXml/itemProps3.xml><?xml version="1.0" encoding="utf-8"?>
<ds:datastoreItem xmlns:ds="http://schemas.openxmlformats.org/officeDocument/2006/customXml" ds:itemID="{1480B3CF-F6F2-43A9-914C-8E073F3C82B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525</Words>
  <Application>Microsoft Office PowerPoint</Application>
  <PresentationFormat>Widescreen</PresentationFormat>
  <Paragraphs>112</Paragraphs>
  <Slides>25</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25</vt:i4>
      </vt:variant>
    </vt:vector>
  </HeadingPairs>
  <TitlesOfParts>
    <vt:vector size="32" baseType="lpstr">
      <vt:lpstr>Arial</vt:lpstr>
      <vt:lpstr>Calibri</vt:lpstr>
      <vt:lpstr>Corbel</vt:lpstr>
      <vt:lpstr>Garamond</vt:lpstr>
      <vt:lpstr>Times New Roman</vt:lpstr>
      <vt:lpstr>Wingdings</vt:lpstr>
      <vt:lpstr>Office Theme</vt:lpstr>
      <vt:lpstr>DP Language  &amp; Literature</vt:lpstr>
      <vt:lpstr>Language &amp; Identity </vt:lpstr>
      <vt:lpstr>PowerPoint Presentation</vt:lpstr>
      <vt:lpstr>PowerPoint Presentation</vt:lpstr>
      <vt:lpstr>WARM UP:  5 min. </vt:lpstr>
      <vt:lpstr>The Way I Am- Activity </vt:lpstr>
      <vt:lpstr>The Way I Am- Analysis</vt:lpstr>
      <vt:lpstr>PowerPoint Presentation</vt:lpstr>
      <vt:lpstr>PowerPoint Presentation</vt:lpstr>
      <vt:lpstr>Going Further…</vt:lpstr>
      <vt:lpstr>How is this assignment helping me towards the FOA? </vt:lpstr>
      <vt:lpstr>Closing: 3 min. </vt:lpstr>
      <vt:lpstr>PowerPoint Presentation</vt:lpstr>
      <vt:lpstr>Pg. 39-43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2018-08-07T12:38:19Z</dcterms:created>
  <dcterms:modified xsi:type="dcterms:W3CDTF">2018-08-08T14:53:28Z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