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5143500" type="screen16x9"/>
  <p:notesSz cx="6858000" cy="9144000"/>
  <p:embeddedFontLst>
    <p:embeddedFont>
      <p:font typeface="Oswald" panose="020B0604020202020204" charset="0"/>
      <p:regular r:id="rId24"/>
      <p:bold r:id="rId25"/>
    </p:embeddedFont>
    <p:embeddedFont>
      <p:font typeface="Montserrat" panose="020B0604020202020204" charset="0"/>
      <p:regular r:id="rId26"/>
      <p:bold r:id="rId27"/>
      <p:italic r:id="rId28"/>
      <p:boldItalic r:id="rId29"/>
    </p:embeddedFont>
    <p:embeddedFont>
      <p:font typeface="Oswald Medium" panose="020B0604020202020204" charset="0"/>
      <p:regular r:id="rId30"/>
      <p:bold r:id="rId31"/>
    </p:embeddedFont>
    <p:embeddedFont>
      <p:font typeface="Playfair Display" panose="020B0604020202020204" charset="0"/>
      <p:regular r:id="rId32"/>
      <p:bold r:id="rId33"/>
      <p:italic r:id="rId34"/>
      <p:boldItalic r:id="rId3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7D40DBA-83E4-455E-ACCE-AE6ADB65F1A2}">
  <a:tblStyle styleId="{37D40DBA-83E4-455E-ACCE-AE6ADB65F1A2}"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2" d="100"/>
          <a:sy n="112" d="100"/>
        </p:scale>
        <p:origin x="610" y="6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3.fntdata"/><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11.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2.fntdata"/><Relationship Id="rId33" Type="http://schemas.openxmlformats.org/officeDocument/2006/relationships/font" Target="fonts/font10.fntdata"/><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fntdata"/><Relationship Id="rId32" Type="http://schemas.openxmlformats.org/officeDocument/2006/relationships/font" Target="fonts/font9.fntdata"/><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font" Target="fonts/font5.fntdata"/><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4.fntdata"/><Relationship Id="rId30" Type="http://schemas.openxmlformats.org/officeDocument/2006/relationships/font" Target="fonts/font7.fntdata"/><Relationship Id="rId35" Type="http://schemas.openxmlformats.org/officeDocument/2006/relationships/font" Target="fonts/font1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01368159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g4fe2188fd2_0_3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g4fe2188fd2_0_3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823750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4fe2188fd2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4fe2188fd2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226058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4fe2188fd2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4fe2188fd2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68392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4fe2188fd2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4fe2188fd2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26624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4fe2188fd2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4fe2188fd2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64944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4fe2188fd2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 name="Google Shape;182;g4fe2188fd2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622050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5078b399c5_3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0" name="Google Shape;190;g5078b399c5_3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240908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5078b399c5_3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5078b399c5_3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784795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4fe2188fd2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6" name="Google Shape;206;g4fe2188fd2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309085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4fe2188fd2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4fe2188fd2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642673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5078b399c5_1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 name="Google Shape;221;g5078b399c5_1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25324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5078b399c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5078b399c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95661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5078b399c5_1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 name="Google Shape;227;g5078b399c5_1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877540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5078b399c5_3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 name="Google Shape;233;g5078b399c5_3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45352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4fe2188fd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4fe2188fd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398800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4fe2188fd2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4fe2188fd2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186355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4fe2188fd2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4fe2188fd2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194931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507bf521a8_2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507bf521a8_2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846474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4fe2188fd2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4fe2188fd2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202991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4fe2188fd2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4fe2188fd2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746750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5078b399c5_1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5078b399c5_1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58744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4286250" y="0"/>
            <a:ext cx="723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4358475" y="0"/>
            <a:ext cx="3853200" cy="51435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44250" y="1403850"/>
            <a:ext cx="8455500" cy="2146800"/>
          </a:xfrm>
          <a:prstGeom prst="rect">
            <a:avLst/>
          </a:prstGeom>
          <a:solidFill>
            <a:srgbClr val="FFFFFF"/>
          </a:solidFill>
        </p:spPr>
        <p:txBody>
          <a:bodyPr spcFirstLastPara="1" wrap="square" lIns="91425" tIns="91425" rIns="91425" bIns="91425" anchor="ctr" anchorCtr="0"/>
          <a:lstStyle>
            <a:lvl1pPr lvl="0" algn="ctr" rtl="0">
              <a:spcBef>
                <a:spcPts val="0"/>
              </a:spcBef>
              <a:spcAft>
                <a:spcPts val="0"/>
              </a:spcAft>
              <a:buSzPts val="6800"/>
              <a:buFont typeface="Playfair Display"/>
              <a:buNone/>
              <a:defRPr sz="6800" b="1">
                <a:latin typeface="Playfair Display"/>
                <a:ea typeface="Playfair Display"/>
                <a:cs typeface="Playfair Display"/>
                <a:sym typeface="Playfair Display"/>
              </a:defRPr>
            </a:lvl1pPr>
            <a:lvl2pPr lvl="1" algn="ctr" rtl="0">
              <a:spcBef>
                <a:spcPts val="0"/>
              </a:spcBef>
              <a:spcAft>
                <a:spcPts val="0"/>
              </a:spcAft>
              <a:buSzPts val="6800"/>
              <a:buFont typeface="Playfair Display"/>
              <a:buNone/>
              <a:defRPr sz="6800" b="1">
                <a:latin typeface="Playfair Display"/>
                <a:ea typeface="Playfair Display"/>
                <a:cs typeface="Playfair Display"/>
                <a:sym typeface="Playfair Display"/>
              </a:defRPr>
            </a:lvl2pPr>
            <a:lvl3pPr lvl="2" algn="ctr" rtl="0">
              <a:spcBef>
                <a:spcPts val="0"/>
              </a:spcBef>
              <a:spcAft>
                <a:spcPts val="0"/>
              </a:spcAft>
              <a:buSzPts val="6800"/>
              <a:buFont typeface="Playfair Display"/>
              <a:buNone/>
              <a:defRPr sz="6800" b="1">
                <a:latin typeface="Playfair Display"/>
                <a:ea typeface="Playfair Display"/>
                <a:cs typeface="Playfair Display"/>
                <a:sym typeface="Playfair Display"/>
              </a:defRPr>
            </a:lvl3pPr>
            <a:lvl4pPr lvl="3" algn="ctr" rtl="0">
              <a:spcBef>
                <a:spcPts val="0"/>
              </a:spcBef>
              <a:spcAft>
                <a:spcPts val="0"/>
              </a:spcAft>
              <a:buSzPts val="6800"/>
              <a:buFont typeface="Playfair Display"/>
              <a:buNone/>
              <a:defRPr sz="6800" b="1">
                <a:latin typeface="Playfair Display"/>
                <a:ea typeface="Playfair Display"/>
                <a:cs typeface="Playfair Display"/>
                <a:sym typeface="Playfair Display"/>
              </a:defRPr>
            </a:lvl4pPr>
            <a:lvl5pPr lvl="4" algn="ctr" rtl="0">
              <a:spcBef>
                <a:spcPts val="0"/>
              </a:spcBef>
              <a:spcAft>
                <a:spcPts val="0"/>
              </a:spcAft>
              <a:buSzPts val="6800"/>
              <a:buFont typeface="Playfair Display"/>
              <a:buNone/>
              <a:defRPr sz="6800" b="1">
                <a:latin typeface="Playfair Display"/>
                <a:ea typeface="Playfair Display"/>
                <a:cs typeface="Playfair Display"/>
                <a:sym typeface="Playfair Display"/>
              </a:defRPr>
            </a:lvl5pPr>
            <a:lvl6pPr lvl="5" algn="ctr" rtl="0">
              <a:spcBef>
                <a:spcPts val="0"/>
              </a:spcBef>
              <a:spcAft>
                <a:spcPts val="0"/>
              </a:spcAft>
              <a:buSzPts val="6800"/>
              <a:buFont typeface="Playfair Display"/>
              <a:buNone/>
              <a:defRPr sz="6800" b="1">
                <a:latin typeface="Playfair Display"/>
                <a:ea typeface="Playfair Display"/>
                <a:cs typeface="Playfair Display"/>
                <a:sym typeface="Playfair Display"/>
              </a:defRPr>
            </a:lvl6pPr>
            <a:lvl7pPr lvl="6" algn="ctr" rtl="0">
              <a:spcBef>
                <a:spcPts val="0"/>
              </a:spcBef>
              <a:spcAft>
                <a:spcPts val="0"/>
              </a:spcAft>
              <a:buSzPts val="6800"/>
              <a:buFont typeface="Playfair Display"/>
              <a:buNone/>
              <a:defRPr sz="6800" b="1">
                <a:latin typeface="Playfair Display"/>
                <a:ea typeface="Playfair Display"/>
                <a:cs typeface="Playfair Display"/>
                <a:sym typeface="Playfair Display"/>
              </a:defRPr>
            </a:lvl7pPr>
            <a:lvl8pPr lvl="7" algn="ctr" rtl="0">
              <a:spcBef>
                <a:spcPts val="0"/>
              </a:spcBef>
              <a:spcAft>
                <a:spcPts val="0"/>
              </a:spcAft>
              <a:buSzPts val="6800"/>
              <a:buFont typeface="Playfair Display"/>
              <a:buNone/>
              <a:defRPr sz="6800" b="1">
                <a:latin typeface="Playfair Display"/>
                <a:ea typeface="Playfair Display"/>
                <a:cs typeface="Playfair Display"/>
                <a:sym typeface="Playfair Display"/>
              </a:defRPr>
            </a:lvl8pPr>
            <a:lvl9pPr lvl="8" algn="ctr" rtl="0">
              <a:spcBef>
                <a:spcPts val="0"/>
              </a:spcBef>
              <a:spcAft>
                <a:spcPts val="0"/>
              </a:spcAft>
              <a:buSzPts val="6800"/>
              <a:buFont typeface="Playfair Display"/>
              <a:buNone/>
              <a:defRPr sz="6800" b="1">
                <a:latin typeface="Playfair Display"/>
                <a:ea typeface="Playfair Display"/>
                <a:cs typeface="Playfair Display"/>
                <a:sym typeface="Playfair Display"/>
              </a:defRPr>
            </a:lvl9pPr>
          </a:lstStyle>
          <a:p>
            <a:endParaRPr/>
          </a:p>
        </p:txBody>
      </p:sp>
      <p:sp>
        <p:nvSpPr>
          <p:cNvPr id="13" name="Google Shape;13;p2"/>
          <p:cNvSpPr txBox="1">
            <a:spLocks noGrp="1"/>
          </p:cNvSpPr>
          <p:nvPr>
            <p:ph type="subTitle" idx="1"/>
          </p:nvPr>
        </p:nvSpPr>
        <p:spPr>
          <a:xfrm>
            <a:off x="344250" y="3550650"/>
            <a:ext cx="4910100" cy="577800"/>
          </a:xfrm>
          <a:prstGeom prst="rect">
            <a:avLst/>
          </a:prstGeom>
          <a:solidFill>
            <a:schemeClr val="dk2"/>
          </a:solidFill>
        </p:spPr>
        <p:txBody>
          <a:bodyPr spcFirstLastPara="1" wrap="square" lIns="91425" tIns="91425" rIns="91425" bIns="91425" anchor="ctr" anchorCtr="0"/>
          <a:lstStyle>
            <a:lvl1pPr lvl="0" rtl="0">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1pPr>
            <a:lvl2pPr lvl="1" rtl="0">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2pPr>
            <a:lvl3pPr lvl="2" rtl="0">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3pPr>
            <a:lvl4pPr lvl="3" rtl="0">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4pPr>
            <a:lvl5pPr lvl="4" rtl="0">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5pPr>
            <a:lvl6pPr lvl="5" rtl="0">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6pPr>
            <a:lvl7pPr lvl="6" rtl="0">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7pPr>
            <a:lvl8pPr lvl="7" rtl="0">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8pPr>
            <a:lvl9pPr lvl="8" rtl="0">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9pPr>
          </a:lstStyle>
          <a:p>
            <a:endParaRPr/>
          </a:p>
        </p:txBody>
      </p:sp>
      <p:sp>
        <p:nvSpPr>
          <p:cNvPr id="14" name="Google Shape;14;p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Google Shape;49;p11"/>
          <p:cNvSpPr txBox="1">
            <a:spLocks noGrp="1"/>
          </p:cNvSpPr>
          <p:nvPr>
            <p:ph type="title" hasCustomPrompt="1"/>
          </p:nvPr>
        </p:nvSpPr>
        <p:spPr>
          <a:xfrm>
            <a:off x="311700" y="999925"/>
            <a:ext cx="8520600" cy="2146200"/>
          </a:xfrm>
          <a:prstGeom prst="rect">
            <a:avLst/>
          </a:prstGeom>
        </p:spPr>
        <p:txBody>
          <a:bodyPr spcFirstLastPara="1" wrap="square" lIns="91425" tIns="91425" rIns="91425" bIns="91425" anchor="b" anchorCtr="0"/>
          <a:lstStyle>
            <a:lvl1pPr lvl="0" algn="ctr" rtl="0">
              <a:spcBef>
                <a:spcPts val="0"/>
              </a:spcBef>
              <a:spcAft>
                <a:spcPts val="0"/>
              </a:spcAft>
              <a:buSzPts val="14000"/>
              <a:buFont typeface="Montserrat"/>
              <a:buNone/>
              <a:defRPr sz="14000">
                <a:latin typeface="Montserrat"/>
                <a:ea typeface="Montserrat"/>
                <a:cs typeface="Montserrat"/>
                <a:sym typeface="Montserrat"/>
              </a:defRPr>
            </a:lvl1pPr>
            <a:lvl2pPr lvl="1" algn="ctr" rtl="0">
              <a:spcBef>
                <a:spcPts val="0"/>
              </a:spcBef>
              <a:spcAft>
                <a:spcPts val="0"/>
              </a:spcAft>
              <a:buSzPts val="14000"/>
              <a:buFont typeface="Montserrat"/>
              <a:buNone/>
              <a:defRPr sz="14000">
                <a:latin typeface="Montserrat"/>
                <a:ea typeface="Montserrat"/>
                <a:cs typeface="Montserrat"/>
                <a:sym typeface="Montserrat"/>
              </a:defRPr>
            </a:lvl2pPr>
            <a:lvl3pPr lvl="2" algn="ctr" rtl="0">
              <a:spcBef>
                <a:spcPts val="0"/>
              </a:spcBef>
              <a:spcAft>
                <a:spcPts val="0"/>
              </a:spcAft>
              <a:buSzPts val="14000"/>
              <a:buFont typeface="Montserrat"/>
              <a:buNone/>
              <a:defRPr sz="14000">
                <a:latin typeface="Montserrat"/>
                <a:ea typeface="Montserrat"/>
                <a:cs typeface="Montserrat"/>
                <a:sym typeface="Montserrat"/>
              </a:defRPr>
            </a:lvl3pPr>
            <a:lvl4pPr lvl="3" algn="ctr" rtl="0">
              <a:spcBef>
                <a:spcPts val="0"/>
              </a:spcBef>
              <a:spcAft>
                <a:spcPts val="0"/>
              </a:spcAft>
              <a:buSzPts val="14000"/>
              <a:buFont typeface="Montserrat"/>
              <a:buNone/>
              <a:defRPr sz="14000">
                <a:latin typeface="Montserrat"/>
                <a:ea typeface="Montserrat"/>
                <a:cs typeface="Montserrat"/>
                <a:sym typeface="Montserrat"/>
              </a:defRPr>
            </a:lvl4pPr>
            <a:lvl5pPr lvl="4" algn="ctr" rtl="0">
              <a:spcBef>
                <a:spcPts val="0"/>
              </a:spcBef>
              <a:spcAft>
                <a:spcPts val="0"/>
              </a:spcAft>
              <a:buSzPts val="14000"/>
              <a:buFont typeface="Montserrat"/>
              <a:buNone/>
              <a:defRPr sz="14000">
                <a:latin typeface="Montserrat"/>
                <a:ea typeface="Montserrat"/>
                <a:cs typeface="Montserrat"/>
                <a:sym typeface="Montserrat"/>
              </a:defRPr>
            </a:lvl5pPr>
            <a:lvl6pPr lvl="5" algn="ctr" rtl="0">
              <a:spcBef>
                <a:spcPts val="0"/>
              </a:spcBef>
              <a:spcAft>
                <a:spcPts val="0"/>
              </a:spcAft>
              <a:buSzPts val="14000"/>
              <a:buFont typeface="Montserrat"/>
              <a:buNone/>
              <a:defRPr sz="14000">
                <a:latin typeface="Montserrat"/>
                <a:ea typeface="Montserrat"/>
                <a:cs typeface="Montserrat"/>
                <a:sym typeface="Montserrat"/>
              </a:defRPr>
            </a:lvl6pPr>
            <a:lvl7pPr lvl="6" algn="ctr" rtl="0">
              <a:spcBef>
                <a:spcPts val="0"/>
              </a:spcBef>
              <a:spcAft>
                <a:spcPts val="0"/>
              </a:spcAft>
              <a:buSzPts val="14000"/>
              <a:buFont typeface="Montserrat"/>
              <a:buNone/>
              <a:defRPr sz="14000">
                <a:latin typeface="Montserrat"/>
                <a:ea typeface="Montserrat"/>
                <a:cs typeface="Montserrat"/>
                <a:sym typeface="Montserrat"/>
              </a:defRPr>
            </a:lvl7pPr>
            <a:lvl8pPr lvl="7" algn="ctr" rtl="0">
              <a:spcBef>
                <a:spcPts val="0"/>
              </a:spcBef>
              <a:spcAft>
                <a:spcPts val="0"/>
              </a:spcAft>
              <a:buSzPts val="14000"/>
              <a:buFont typeface="Montserrat"/>
              <a:buNone/>
              <a:defRPr sz="14000">
                <a:latin typeface="Montserrat"/>
                <a:ea typeface="Montserrat"/>
                <a:cs typeface="Montserrat"/>
                <a:sym typeface="Montserrat"/>
              </a:defRPr>
            </a:lvl8pPr>
            <a:lvl9pPr lvl="8" algn="ctr" rtl="0">
              <a:spcBef>
                <a:spcPts val="0"/>
              </a:spcBef>
              <a:spcAft>
                <a:spcPts val="0"/>
              </a:spcAft>
              <a:buSzPts val="14000"/>
              <a:buFont typeface="Montserrat"/>
              <a:buNone/>
              <a:defRPr sz="14000">
                <a:latin typeface="Montserrat"/>
                <a:ea typeface="Montserrat"/>
                <a:cs typeface="Montserrat"/>
                <a:sym typeface="Montserrat"/>
              </a:defRPr>
            </a:lvl9pPr>
          </a:lstStyle>
          <a:p>
            <a:r>
              <a:t>xx%</a:t>
            </a:r>
          </a:p>
        </p:txBody>
      </p:sp>
      <p:sp>
        <p:nvSpPr>
          <p:cNvPr id="50" name="Google Shape;50;p11"/>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lstStyle>
            <a:lvl1pPr marL="457200" lvl="0" indent="-342900" algn="ctr" rtl="0">
              <a:spcBef>
                <a:spcPts val="0"/>
              </a:spcBef>
              <a:spcAft>
                <a:spcPts val="0"/>
              </a:spcAft>
              <a:buSzPts val="1800"/>
              <a:buChar char="●"/>
              <a:defRPr>
                <a:highlight>
                  <a:schemeClr val="dk1"/>
                </a:highlight>
              </a:defRPr>
            </a:lvl1pPr>
            <a:lvl2pPr marL="914400" lvl="1" indent="-317500" algn="ctr" rtl="0">
              <a:spcBef>
                <a:spcPts val="1600"/>
              </a:spcBef>
              <a:spcAft>
                <a:spcPts val="0"/>
              </a:spcAft>
              <a:buSzPts val="1400"/>
              <a:buChar char="○"/>
              <a:defRPr>
                <a:highlight>
                  <a:schemeClr val="dk1"/>
                </a:highlight>
              </a:defRPr>
            </a:lvl2pPr>
            <a:lvl3pPr marL="1371600" lvl="2" indent="-317500" algn="ctr" rtl="0">
              <a:spcBef>
                <a:spcPts val="1600"/>
              </a:spcBef>
              <a:spcAft>
                <a:spcPts val="0"/>
              </a:spcAft>
              <a:buSzPts val="1400"/>
              <a:buChar char="■"/>
              <a:defRPr>
                <a:highlight>
                  <a:schemeClr val="dk1"/>
                </a:highlight>
              </a:defRPr>
            </a:lvl3pPr>
            <a:lvl4pPr marL="1828800" lvl="3" indent="-317500" algn="ctr" rtl="0">
              <a:spcBef>
                <a:spcPts val="1600"/>
              </a:spcBef>
              <a:spcAft>
                <a:spcPts val="0"/>
              </a:spcAft>
              <a:buSzPts val="1400"/>
              <a:buChar char="●"/>
              <a:defRPr>
                <a:highlight>
                  <a:schemeClr val="dk1"/>
                </a:highlight>
              </a:defRPr>
            </a:lvl4pPr>
            <a:lvl5pPr marL="2286000" lvl="4" indent="-317500" algn="ctr" rtl="0">
              <a:spcBef>
                <a:spcPts val="1600"/>
              </a:spcBef>
              <a:spcAft>
                <a:spcPts val="0"/>
              </a:spcAft>
              <a:buSzPts val="1400"/>
              <a:buChar char="○"/>
              <a:defRPr>
                <a:highlight>
                  <a:schemeClr val="dk1"/>
                </a:highlight>
              </a:defRPr>
            </a:lvl5pPr>
            <a:lvl6pPr marL="2743200" lvl="5" indent="-317500" algn="ctr" rtl="0">
              <a:spcBef>
                <a:spcPts val="1600"/>
              </a:spcBef>
              <a:spcAft>
                <a:spcPts val="0"/>
              </a:spcAft>
              <a:buSzPts val="1400"/>
              <a:buChar char="■"/>
              <a:defRPr>
                <a:highlight>
                  <a:schemeClr val="dk1"/>
                </a:highlight>
              </a:defRPr>
            </a:lvl6pPr>
            <a:lvl7pPr marL="3200400" lvl="6" indent="-317500" algn="ctr" rtl="0">
              <a:spcBef>
                <a:spcPts val="1600"/>
              </a:spcBef>
              <a:spcAft>
                <a:spcPts val="0"/>
              </a:spcAft>
              <a:buSzPts val="1400"/>
              <a:buChar char="●"/>
              <a:defRPr>
                <a:highlight>
                  <a:schemeClr val="dk1"/>
                </a:highlight>
              </a:defRPr>
            </a:lvl7pPr>
            <a:lvl8pPr marL="3657600" lvl="7" indent="-317500" algn="ctr" rtl="0">
              <a:spcBef>
                <a:spcPts val="1600"/>
              </a:spcBef>
              <a:spcAft>
                <a:spcPts val="0"/>
              </a:spcAft>
              <a:buSzPts val="1400"/>
              <a:buChar char="○"/>
              <a:defRPr>
                <a:highlight>
                  <a:schemeClr val="dk1"/>
                </a:highlight>
              </a:defRPr>
            </a:lvl8pPr>
            <a:lvl9pPr marL="4114800" lvl="8" indent="-317500" algn="ctr" rtl="0">
              <a:spcBef>
                <a:spcPts val="1600"/>
              </a:spcBef>
              <a:spcAft>
                <a:spcPts val="1600"/>
              </a:spcAft>
              <a:buSzPts val="1400"/>
              <a:buChar char="■"/>
              <a:defRPr>
                <a:highlight>
                  <a:schemeClr val="dk1"/>
                </a:highlight>
              </a:defRPr>
            </a:lvl9pPr>
          </a:lstStyle>
          <a:p>
            <a:endParaRPr/>
          </a:p>
        </p:txBody>
      </p:sp>
      <p:sp>
        <p:nvSpPr>
          <p:cNvPr id="51" name="Google Shape;51;p11"/>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2"/>
        <p:cNvGrpSpPr/>
        <p:nvPr/>
      </p:nvGrpSpPr>
      <p:grpSpPr>
        <a:xfrm>
          <a:off x="0" y="0"/>
          <a:ext cx="0" cy="0"/>
          <a:chOff x="0" y="0"/>
          <a:chExt cx="0" cy="0"/>
        </a:xfrm>
      </p:grpSpPr>
      <p:sp>
        <p:nvSpPr>
          <p:cNvPr id="53" name="Google Shape;53;p1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5"/>
        </a:solidFill>
        <a:effectLst/>
      </p:bgPr>
    </p:bg>
    <p:spTree>
      <p:nvGrpSpPr>
        <p:cNvPr id="1" name="Shape 15"/>
        <p:cNvGrpSpPr/>
        <p:nvPr/>
      </p:nvGrpSpPr>
      <p:grpSpPr>
        <a:xfrm>
          <a:off x="0" y="0"/>
          <a:ext cx="0" cy="0"/>
          <a:chOff x="0" y="0"/>
          <a:chExt cx="0" cy="0"/>
        </a:xfrm>
      </p:grpSpPr>
      <p:sp>
        <p:nvSpPr>
          <p:cNvPr id="16" name="Google Shape;16;p3"/>
          <p:cNvSpPr/>
          <p:nvPr/>
        </p:nvSpPr>
        <p:spPr>
          <a:xfrm rot="5400000">
            <a:off x="4550700" y="-498600"/>
            <a:ext cx="42600" cy="84558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3"/>
          <p:cNvSpPr txBox="1">
            <a:spLocks noGrp="1"/>
          </p:cNvSpPr>
          <p:nvPr>
            <p:ph type="title"/>
          </p:nvPr>
        </p:nvSpPr>
        <p:spPr>
          <a:xfrm>
            <a:off x="344250" y="1403850"/>
            <a:ext cx="8455500" cy="2146800"/>
          </a:xfrm>
          <a:prstGeom prst="rect">
            <a:avLst/>
          </a:prstGeom>
          <a:solidFill>
            <a:srgbClr val="FFFFFF"/>
          </a:solidFill>
        </p:spPr>
        <p:txBody>
          <a:bodyPr spcFirstLastPara="1" wrap="square" lIns="91425" tIns="91425" rIns="91425" bIns="91425" anchor="ctr" anchorCtr="0"/>
          <a:lstStyle>
            <a:lvl1pPr lvl="0" algn="ctr" rtl="0">
              <a:spcBef>
                <a:spcPts val="0"/>
              </a:spcBef>
              <a:spcAft>
                <a:spcPts val="0"/>
              </a:spcAft>
              <a:buSzPts val="4800"/>
              <a:buFont typeface="Playfair Display"/>
              <a:buNone/>
              <a:defRPr sz="4800" b="1">
                <a:latin typeface="Playfair Display"/>
                <a:ea typeface="Playfair Display"/>
                <a:cs typeface="Playfair Display"/>
                <a:sym typeface="Playfair Display"/>
              </a:defRPr>
            </a:lvl1pPr>
            <a:lvl2pPr lvl="1" algn="ctr" rtl="0">
              <a:spcBef>
                <a:spcPts val="0"/>
              </a:spcBef>
              <a:spcAft>
                <a:spcPts val="0"/>
              </a:spcAft>
              <a:buSzPts val="4800"/>
              <a:buFont typeface="Playfair Display"/>
              <a:buNone/>
              <a:defRPr sz="4800" b="1">
                <a:latin typeface="Playfair Display"/>
                <a:ea typeface="Playfair Display"/>
                <a:cs typeface="Playfair Display"/>
                <a:sym typeface="Playfair Display"/>
              </a:defRPr>
            </a:lvl2pPr>
            <a:lvl3pPr lvl="2" algn="ctr" rtl="0">
              <a:spcBef>
                <a:spcPts val="0"/>
              </a:spcBef>
              <a:spcAft>
                <a:spcPts val="0"/>
              </a:spcAft>
              <a:buSzPts val="4800"/>
              <a:buFont typeface="Playfair Display"/>
              <a:buNone/>
              <a:defRPr sz="4800" b="1">
                <a:latin typeface="Playfair Display"/>
                <a:ea typeface="Playfair Display"/>
                <a:cs typeface="Playfair Display"/>
                <a:sym typeface="Playfair Display"/>
              </a:defRPr>
            </a:lvl3pPr>
            <a:lvl4pPr lvl="3" algn="ctr" rtl="0">
              <a:spcBef>
                <a:spcPts val="0"/>
              </a:spcBef>
              <a:spcAft>
                <a:spcPts val="0"/>
              </a:spcAft>
              <a:buSzPts val="4800"/>
              <a:buFont typeface="Playfair Display"/>
              <a:buNone/>
              <a:defRPr sz="4800" b="1">
                <a:latin typeface="Playfair Display"/>
                <a:ea typeface="Playfair Display"/>
                <a:cs typeface="Playfair Display"/>
                <a:sym typeface="Playfair Display"/>
              </a:defRPr>
            </a:lvl4pPr>
            <a:lvl5pPr lvl="4" algn="ctr" rtl="0">
              <a:spcBef>
                <a:spcPts val="0"/>
              </a:spcBef>
              <a:spcAft>
                <a:spcPts val="0"/>
              </a:spcAft>
              <a:buSzPts val="4800"/>
              <a:buFont typeface="Playfair Display"/>
              <a:buNone/>
              <a:defRPr sz="4800" b="1">
                <a:latin typeface="Playfair Display"/>
                <a:ea typeface="Playfair Display"/>
                <a:cs typeface="Playfair Display"/>
                <a:sym typeface="Playfair Display"/>
              </a:defRPr>
            </a:lvl5pPr>
            <a:lvl6pPr lvl="5" algn="ctr" rtl="0">
              <a:spcBef>
                <a:spcPts val="0"/>
              </a:spcBef>
              <a:spcAft>
                <a:spcPts val="0"/>
              </a:spcAft>
              <a:buSzPts val="4800"/>
              <a:buFont typeface="Playfair Display"/>
              <a:buNone/>
              <a:defRPr sz="4800" b="1">
                <a:latin typeface="Playfair Display"/>
                <a:ea typeface="Playfair Display"/>
                <a:cs typeface="Playfair Display"/>
                <a:sym typeface="Playfair Display"/>
              </a:defRPr>
            </a:lvl6pPr>
            <a:lvl7pPr lvl="6" algn="ctr" rtl="0">
              <a:spcBef>
                <a:spcPts val="0"/>
              </a:spcBef>
              <a:spcAft>
                <a:spcPts val="0"/>
              </a:spcAft>
              <a:buSzPts val="4800"/>
              <a:buFont typeface="Playfair Display"/>
              <a:buNone/>
              <a:defRPr sz="4800" b="1">
                <a:latin typeface="Playfair Display"/>
                <a:ea typeface="Playfair Display"/>
                <a:cs typeface="Playfair Display"/>
                <a:sym typeface="Playfair Display"/>
              </a:defRPr>
            </a:lvl7pPr>
            <a:lvl8pPr lvl="7" algn="ctr" rtl="0">
              <a:spcBef>
                <a:spcPts val="0"/>
              </a:spcBef>
              <a:spcAft>
                <a:spcPts val="0"/>
              </a:spcAft>
              <a:buSzPts val="4800"/>
              <a:buFont typeface="Playfair Display"/>
              <a:buNone/>
              <a:defRPr sz="4800" b="1">
                <a:latin typeface="Playfair Display"/>
                <a:ea typeface="Playfair Display"/>
                <a:cs typeface="Playfair Display"/>
                <a:sym typeface="Playfair Display"/>
              </a:defRPr>
            </a:lvl8pPr>
            <a:lvl9pPr lvl="8" algn="ctr" rtl="0">
              <a:spcBef>
                <a:spcPts val="0"/>
              </a:spcBef>
              <a:spcAft>
                <a:spcPts val="0"/>
              </a:spcAft>
              <a:buSzPts val="4800"/>
              <a:buFont typeface="Playfair Display"/>
              <a:buNone/>
              <a:defRPr sz="4800" b="1">
                <a:latin typeface="Playfair Display"/>
                <a:ea typeface="Playfair Display"/>
                <a:cs typeface="Playfair Display"/>
                <a:sym typeface="Playfair Display"/>
              </a:defRPr>
            </a:lvl9pPr>
          </a:lstStyle>
          <a:p>
            <a:endParaRPr/>
          </a:p>
        </p:txBody>
      </p:sp>
      <p:sp>
        <p:nvSpPr>
          <p:cNvPr id="18" name="Google Shape;18;p3"/>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sp>
        <p:nvSpPr>
          <p:cNvPr id="20" name="Google Shape;20;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21" name="Google Shape;21;p4"/>
          <p:cNvSpPr txBox="1">
            <a:spLocks noGrp="1"/>
          </p:cNvSpPr>
          <p:nvPr>
            <p:ph type="body" idx="1"/>
          </p:nvPr>
        </p:nvSpPr>
        <p:spPr>
          <a:xfrm>
            <a:off x="311700" y="1234075"/>
            <a:ext cx="8520600" cy="3334800"/>
          </a:xfrm>
          <a:prstGeom prst="rect">
            <a:avLst/>
          </a:prstGeom>
        </p:spPr>
        <p:txBody>
          <a:bodyPr spcFirstLastPara="1" wrap="square" lIns="91425" tIns="91425" rIns="91425" bIns="91425" anchor="t" anchorCtr="0"/>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22" name="Google Shape;22;p4"/>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25" name="Google Shape;25;p5"/>
          <p:cNvSpPr txBox="1">
            <a:spLocks noGrp="1"/>
          </p:cNvSpPr>
          <p:nvPr>
            <p:ph type="body" idx="1"/>
          </p:nvPr>
        </p:nvSpPr>
        <p:spPr>
          <a:xfrm>
            <a:off x="311700" y="1234050"/>
            <a:ext cx="3999900" cy="3334800"/>
          </a:xfrm>
          <a:prstGeom prst="rect">
            <a:avLst/>
          </a:prstGeom>
        </p:spPr>
        <p:txBody>
          <a:bodyPr spcFirstLastPara="1" wrap="square" lIns="91425" tIns="91425" rIns="91425" bIns="91425" anchor="t" anchorCtr="0"/>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26" name="Google Shape;26;p5"/>
          <p:cNvSpPr txBox="1">
            <a:spLocks noGrp="1"/>
          </p:cNvSpPr>
          <p:nvPr>
            <p:ph type="body" idx="2"/>
          </p:nvPr>
        </p:nvSpPr>
        <p:spPr>
          <a:xfrm>
            <a:off x="4832400" y="1234050"/>
            <a:ext cx="3999900" cy="3334800"/>
          </a:xfrm>
          <a:prstGeom prst="rect">
            <a:avLst/>
          </a:prstGeom>
        </p:spPr>
        <p:txBody>
          <a:bodyPr spcFirstLastPara="1" wrap="square" lIns="91425" tIns="91425" rIns="91425" bIns="91425" anchor="t" anchorCtr="0"/>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27" name="Google Shape;27;p5"/>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8"/>
        <p:cNvGrpSpPr/>
        <p:nvPr/>
      </p:nvGrpSpPr>
      <p:grpSpPr>
        <a:xfrm>
          <a:off x="0" y="0"/>
          <a:ext cx="0" cy="0"/>
          <a:chOff x="0" y="0"/>
          <a:chExt cx="0" cy="0"/>
        </a:xfrm>
      </p:grpSpPr>
      <p:sp>
        <p:nvSpPr>
          <p:cNvPr id="29" name="Google Shape;29;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30" name="Google Shape;30;p6"/>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1"/>
        <p:cNvGrpSpPr/>
        <p:nvPr/>
      </p:nvGrpSpPr>
      <p:grpSpPr>
        <a:xfrm>
          <a:off x="0" y="0"/>
          <a:ext cx="0" cy="0"/>
          <a:chOff x="0" y="0"/>
          <a:chExt cx="0" cy="0"/>
        </a:xfrm>
      </p:grpSpPr>
      <p:sp>
        <p:nvSpPr>
          <p:cNvPr id="32" name="Google Shape;3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3" name="Google Shape;33;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34" name="Google Shape;34;p7"/>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lstStyle>
            <a:lvl1pPr lvl="0" rtl="0">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1pPr>
            <a:lvl2pPr lvl="1" rtl="0">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2pPr>
            <a:lvl3pPr lvl="2" rtl="0">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3pPr>
            <a:lvl4pPr lvl="3" rtl="0">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4pPr>
            <a:lvl5pPr lvl="4" rtl="0">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5pPr>
            <a:lvl6pPr lvl="5" rtl="0">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6pPr>
            <a:lvl7pPr lvl="6" rtl="0">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7pPr>
            <a:lvl8pPr lvl="7" rtl="0">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8pPr>
            <a:lvl9pPr lvl="8" rtl="0">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9pPr>
          </a:lstStyle>
          <a:p>
            <a:endParaRPr/>
          </a:p>
        </p:txBody>
      </p:sp>
      <p:sp>
        <p:nvSpPr>
          <p:cNvPr id="37" name="Google Shape;37;p8"/>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8"/>
        <p:cNvGrpSpPr/>
        <p:nvPr/>
      </p:nvGrpSpPr>
      <p:grpSpPr>
        <a:xfrm>
          <a:off x="0" y="0"/>
          <a:ext cx="0" cy="0"/>
          <a:chOff x="0" y="0"/>
          <a:chExt cx="0" cy="0"/>
        </a:xfrm>
      </p:grpSpPr>
      <p:sp>
        <p:nvSpPr>
          <p:cNvPr id="39" name="Google Shape;39;p9"/>
          <p:cNvSpPr/>
          <p:nvPr/>
        </p:nvSpPr>
        <p:spPr>
          <a:xfrm>
            <a:off x="4572000" y="-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0" name="Google Shape;40;p9"/>
          <p:cNvCxnSpPr/>
          <p:nvPr/>
        </p:nvCxnSpPr>
        <p:spPr>
          <a:xfrm>
            <a:off x="5029675" y="4495500"/>
            <a:ext cx="468300" cy="0"/>
          </a:xfrm>
          <a:prstGeom prst="straightConnector1">
            <a:avLst/>
          </a:prstGeom>
          <a:noFill/>
          <a:ln w="19050" cap="flat" cmpd="sng">
            <a:solidFill>
              <a:schemeClr val="dk2"/>
            </a:solidFill>
            <a:prstDash val="solid"/>
            <a:round/>
            <a:headEnd type="none" w="sm" len="sm"/>
            <a:tailEnd type="none" w="sm" len="sm"/>
          </a:ln>
        </p:spPr>
      </p:cxnSp>
      <p:sp>
        <p:nvSpPr>
          <p:cNvPr id="41" name="Google Shape;41;p9"/>
          <p:cNvSpPr txBox="1">
            <a:spLocks noGrp="1"/>
          </p:cNvSpPr>
          <p:nvPr>
            <p:ph type="title"/>
          </p:nvPr>
        </p:nvSpPr>
        <p:spPr>
          <a:xfrm>
            <a:off x="265500" y="1081675"/>
            <a:ext cx="4045200" cy="1786200"/>
          </a:xfrm>
          <a:prstGeom prst="rect">
            <a:avLst/>
          </a:prstGeom>
        </p:spPr>
        <p:txBody>
          <a:bodyPr spcFirstLastPara="1" wrap="square" lIns="91425" tIns="91425" rIns="91425" bIns="91425" anchor="b" anchorCtr="0"/>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42" name="Google Shape;42;p9"/>
          <p:cNvSpPr txBox="1">
            <a:spLocks noGrp="1"/>
          </p:cNvSpPr>
          <p:nvPr>
            <p:ph type="subTitle" idx="1"/>
          </p:nvPr>
        </p:nvSpPr>
        <p:spPr>
          <a:xfrm>
            <a:off x="265500" y="2921401"/>
            <a:ext cx="4045200" cy="1345500"/>
          </a:xfrm>
          <a:prstGeom prst="rect">
            <a:avLst/>
          </a:prstGeom>
        </p:spPr>
        <p:txBody>
          <a:bodyPr spcFirstLastPara="1" wrap="square" lIns="91425" tIns="91425" rIns="91425" bIns="91425" anchor="t" anchorCtr="0"/>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43" name="Google Shape;43;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rtl="0">
              <a:spcBef>
                <a:spcPts val="0"/>
              </a:spcBef>
              <a:spcAft>
                <a:spcPts val="0"/>
              </a:spcAft>
              <a:buSzPts val="1800"/>
              <a:buChar char="●"/>
              <a:defRPr>
                <a:highlight>
                  <a:schemeClr val="lt1"/>
                </a:highlight>
              </a:defRPr>
            </a:lvl1pPr>
            <a:lvl2pPr marL="914400" lvl="1" indent="-317500" rtl="0">
              <a:spcBef>
                <a:spcPts val="1600"/>
              </a:spcBef>
              <a:spcAft>
                <a:spcPts val="0"/>
              </a:spcAft>
              <a:buSzPts val="1400"/>
              <a:buChar char="○"/>
              <a:defRPr>
                <a:highlight>
                  <a:schemeClr val="lt1"/>
                </a:highlight>
              </a:defRPr>
            </a:lvl2pPr>
            <a:lvl3pPr marL="1371600" lvl="2" indent="-317500" rtl="0">
              <a:spcBef>
                <a:spcPts val="1600"/>
              </a:spcBef>
              <a:spcAft>
                <a:spcPts val="0"/>
              </a:spcAft>
              <a:buSzPts val="1400"/>
              <a:buChar char="■"/>
              <a:defRPr>
                <a:highlight>
                  <a:schemeClr val="lt1"/>
                </a:highlight>
              </a:defRPr>
            </a:lvl3pPr>
            <a:lvl4pPr marL="1828800" lvl="3" indent="-317500" rtl="0">
              <a:spcBef>
                <a:spcPts val="1600"/>
              </a:spcBef>
              <a:spcAft>
                <a:spcPts val="0"/>
              </a:spcAft>
              <a:buSzPts val="1400"/>
              <a:buChar char="●"/>
              <a:defRPr>
                <a:highlight>
                  <a:schemeClr val="lt1"/>
                </a:highlight>
              </a:defRPr>
            </a:lvl4pPr>
            <a:lvl5pPr marL="2286000" lvl="4" indent="-317500" rtl="0">
              <a:spcBef>
                <a:spcPts val="1600"/>
              </a:spcBef>
              <a:spcAft>
                <a:spcPts val="0"/>
              </a:spcAft>
              <a:buSzPts val="1400"/>
              <a:buChar char="○"/>
              <a:defRPr>
                <a:highlight>
                  <a:schemeClr val="lt1"/>
                </a:highlight>
              </a:defRPr>
            </a:lvl5pPr>
            <a:lvl6pPr marL="2743200" lvl="5" indent="-317500" rtl="0">
              <a:spcBef>
                <a:spcPts val="1600"/>
              </a:spcBef>
              <a:spcAft>
                <a:spcPts val="0"/>
              </a:spcAft>
              <a:buSzPts val="1400"/>
              <a:buChar char="■"/>
              <a:defRPr>
                <a:highlight>
                  <a:schemeClr val="lt1"/>
                </a:highlight>
              </a:defRPr>
            </a:lvl6pPr>
            <a:lvl7pPr marL="3200400" lvl="6" indent="-317500" rtl="0">
              <a:spcBef>
                <a:spcPts val="1600"/>
              </a:spcBef>
              <a:spcAft>
                <a:spcPts val="0"/>
              </a:spcAft>
              <a:buSzPts val="1400"/>
              <a:buChar char="●"/>
              <a:defRPr>
                <a:highlight>
                  <a:schemeClr val="lt1"/>
                </a:highlight>
              </a:defRPr>
            </a:lvl7pPr>
            <a:lvl8pPr marL="3657600" lvl="7" indent="-317500" rtl="0">
              <a:spcBef>
                <a:spcPts val="1600"/>
              </a:spcBef>
              <a:spcAft>
                <a:spcPts val="0"/>
              </a:spcAft>
              <a:buSzPts val="1400"/>
              <a:buChar char="○"/>
              <a:defRPr>
                <a:highlight>
                  <a:schemeClr val="lt1"/>
                </a:highlight>
              </a:defRPr>
            </a:lvl8pPr>
            <a:lvl9pPr marL="4114800" lvl="8" indent="-317500" rtl="0">
              <a:spcBef>
                <a:spcPts val="1600"/>
              </a:spcBef>
              <a:spcAft>
                <a:spcPts val="1600"/>
              </a:spcAft>
              <a:buSzPts val="1400"/>
              <a:buChar char="■"/>
              <a:defRPr>
                <a:highlight>
                  <a:schemeClr val="lt1"/>
                </a:highlight>
              </a:defRPr>
            </a:lvl9pPr>
          </a:lstStyle>
          <a:p>
            <a:endParaRPr/>
          </a:p>
        </p:txBody>
      </p:sp>
      <p:sp>
        <p:nvSpPr>
          <p:cNvPr id="44" name="Google Shape;44;p9"/>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rtl="0">
              <a:lnSpc>
                <a:spcPct val="100000"/>
              </a:lnSpc>
              <a:spcBef>
                <a:spcPts val="0"/>
              </a:spcBef>
              <a:spcAft>
                <a:spcPts val="0"/>
              </a:spcAft>
              <a:buSzPts val="1800"/>
              <a:buNone/>
              <a:defRPr>
                <a:highlight>
                  <a:schemeClr val="dk1"/>
                </a:highlight>
              </a:defRPr>
            </a:lvl1pPr>
          </a:lstStyle>
          <a:p>
            <a:endParaRPr/>
          </a:p>
        </p:txBody>
      </p:sp>
      <p:sp>
        <p:nvSpPr>
          <p:cNvPr id="47" name="Google Shape;47;p10"/>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op">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rtl="0">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1pPr>
            <a:lvl2pPr lvl="1" rtl="0">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2pPr>
            <a:lvl3pPr lvl="2" rtl="0">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3pPr>
            <a:lvl4pPr lvl="3" rtl="0">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4pPr>
            <a:lvl5pPr lvl="4" rtl="0">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5pPr>
            <a:lvl6pPr lvl="5" rtl="0">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6pPr>
            <a:lvl7pPr lvl="6" rtl="0">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7pPr>
            <a:lvl8pPr lvl="7" rtl="0">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8pPr>
            <a:lvl9pPr lvl="8" rtl="0">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234075"/>
            <a:ext cx="8520600" cy="3334800"/>
          </a:xfrm>
          <a:prstGeom prst="rect">
            <a:avLst/>
          </a:prstGeom>
          <a:noFill/>
          <a:ln>
            <a:noFill/>
          </a:ln>
        </p:spPr>
        <p:txBody>
          <a:bodyPr spcFirstLastPara="1" wrap="square" lIns="91425" tIns="91425" rIns="91425" bIns="91425" anchor="t" anchorCtr="0"/>
          <a:lstStyle>
            <a:lvl1pPr marL="457200" lvl="0" indent="-342900" rtl="0">
              <a:lnSpc>
                <a:spcPct val="115000"/>
              </a:lnSpc>
              <a:spcBef>
                <a:spcPts val="0"/>
              </a:spcBef>
              <a:spcAft>
                <a:spcPts val="0"/>
              </a:spcAft>
              <a:buClr>
                <a:schemeClr val="dk2"/>
              </a:buClr>
              <a:buSzPts val="1800"/>
              <a:buFont typeface="Playfair Display"/>
              <a:buChar char="●"/>
              <a:defRPr sz="1800">
                <a:solidFill>
                  <a:schemeClr val="dk2"/>
                </a:solidFill>
                <a:latin typeface="Playfair Display"/>
                <a:ea typeface="Playfair Display"/>
                <a:cs typeface="Playfair Display"/>
                <a:sym typeface="Playfair Display"/>
              </a:defRPr>
            </a:lvl1pPr>
            <a:lvl2pPr marL="914400" lvl="1" indent="-317500" rtl="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2pPr>
            <a:lvl3pPr marL="1371600" lvl="2" indent="-317500" rtl="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3pPr>
            <a:lvl4pPr marL="1828800" lvl="3" indent="-317500" rtl="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4pPr>
            <a:lvl5pPr marL="2286000" lvl="4" indent="-317500" rtl="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5pPr>
            <a:lvl6pPr marL="2743200" lvl="5" indent="-317500" rtl="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6pPr>
            <a:lvl7pPr marL="3200400" lvl="6" indent="-317500" rtl="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7pPr>
            <a:lvl8pPr marL="3657600" lvl="7" indent="-317500" rtl="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8pPr>
            <a:lvl9pPr marL="4114800" lvl="8" indent="-317500" rtl="0">
              <a:lnSpc>
                <a:spcPct val="115000"/>
              </a:lnSpc>
              <a:spcBef>
                <a:spcPts val="1600"/>
              </a:spcBef>
              <a:spcAft>
                <a:spcPts val="160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9pPr>
          </a:lstStyle>
          <a:p>
            <a:endParaRPr/>
          </a:p>
        </p:txBody>
      </p:sp>
      <p:sp>
        <p:nvSpPr>
          <p:cNvPr id="8" name="Google Shape;8;p1"/>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latin typeface="Playfair Display"/>
                <a:ea typeface="Playfair Display"/>
                <a:cs typeface="Playfair Display"/>
                <a:sym typeface="Playfair Display"/>
              </a:defRPr>
            </a:lvl1pPr>
            <a:lvl2pPr lvl="1" algn="r" rtl="0">
              <a:buNone/>
              <a:defRPr sz="1000">
                <a:solidFill>
                  <a:schemeClr val="dk2"/>
                </a:solidFill>
                <a:latin typeface="Playfair Display"/>
                <a:ea typeface="Playfair Display"/>
                <a:cs typeface="Playfair Display"/>
                <a:sym typeface="Playfair Display"/>
              </a:defRPr>
            </a:lvl2pPr>
            <a:lvl3pPr lvl="2" algn="r" rtl="0">
              <a:buNone/>
              <a:defRPr sz="1000">
                <a:solidFill>
                  <a:schemeClr val="dk2"/>
                </a:solidFill>
                <a:latin typeface="Playfair Display"/>
                <a:ea typeface="Playfair Display"/>
                <a:cs typeface="Playfair Display"/>
                <a:sym typeface="Playfair Display"/>
              </a:defRPr>
            </a:lvl3pPr>
            <a:lvl4pPr lvl="3" algn="r" rtl="0">
              <a:buNone/>
              <a:defRPr sz="1000">
                <a:solidFill>
                  <a:schemeClr val="dk2"/>
                </a:solidFill>
                <a:latin typeface="Playfair Display"/>
                <a:ea typeface="Playfair Display"/>
                <a:cs typeface="Playfair Display"/>
                <a:sym typeface="Playfair Display"/>
              </a:defRPr>
            </a:lvl4pPr>
            <a:lvl5pPr lvl="4" algn="r" rtl="0">
              <a:buNone/>
              <a:defRPr sz="1000">
                <a:solidFill>
                  <a:schemeClr val="dk2"/>
                </a:solidFill>
                <a:latin typeface="Playfair Display"/>
                <a:ea typeface="Playfair Display"/>
                <a:cs typeface="Playfair Display"/>
                <a:sym typeface="Playfair Display"/>
              </a:defRPr>
            </a:lvl5pPr>
            <a:lvl6pPr lvl="5" algn="r" rtl="0">
              <a:buNone/>
              <a:defRPr sz="1000">
                <a:solidFill>
                  <a:schemeClr val="dk2"/>
                </a:solidFill>
                <a:latin typeface="Playfair Display"/>
                <a:ea typeface="Playfair Display"/>
                <a:cs typeface="Playfair Display"/>
                <a:sym typeface="Playfair Display"/>
              </a:defRPr>
            </a:lvl6pPr>
            <a:lvl7pPr lvl="6" algn="r" rtl="0">
              <a:buNone/>
              <a:defRPr sz="1000">
                <a:solidFill>
                  <a:schemeClr val="dk2"/>
                </a:solidFill>
                <a:latin typeface="Playfair Display"/>
                <a:ea typeface="Playfair Display"/>
                <a:cs typeface="Playfair Display"/>
                <a:sym typeface="Playfair Display"/>
              </a:defRPr>
            </a:lvl7pPr>
            <a:lvl8pPr lvl="7" algn="r" rtl="0">
              <a:buNone/>
              <a:defRPr sz="1000">
                <a:solidFill>
                  <a:schemeClr val="dk2"/>
                </a:solidFill>
                <a:latin typeface="Playfair Display"/>
                <a:ea typeface="Playfair Display"/>
                <a:cs typeface="Playfair Display"/>
                <a:sym typeface="Playfair Display"/>
              </a:defRPr>
            </a:lvl8pPr>
            <a:lvl9pPr lvl="8" algn="r" rtl="0">
              <a:buNone/>
              <a:defRPr sz="1000">
                <a:solidFill>
                  <a:schemeClr val="dk2"/>
                </a:solidFill>
                <a:latin typeface="Playfair Display"/>
                <a:ea typeface="Playfair Display"/>
                <a:cs typeface="Playfair Display"/>
                <a:sym typeface="Playfair Display"/>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6.jp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s://create.kahoot.it/share/great-gatsby-chapter-9-analysis/3b0b6109-eba0-475d-8e89-dc226bcc3199" TargetMode="External"/><Relationship Id="rId2" Type="http://schemas.openxmlformats.org/officeDocument/2006/relationships/notesSlide" Target="../notesSlides/notesSlide21.xml"/><Relationship Id="rId1" Type="http://schemas.openxmlformats.org/officeDocument/2006/relationships/slideLayout" Target="../slideLayouts/slideLayout3.xml"/><Relationship Id="rId4" Type="http://schemas.openxmlformats.org/officeDocument/2006/relationships/image" Target="../media/image7.jpg"/></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otMmssoZFA0"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7"/>
        <p:cNvGrpSpPr/>
        <p:nvPr/>
      </p:nvGrpSpPr>
      <p:grpSpPr>
        <a:xfrm>
          <a:off x="0" y="0"/>
          <a:ext cx="0" cy="0"/>
          <a:chOff x="0" y="0"/>
          <a:chExt cx="0" cy="0"/>
        </a:xfrm>
      </p:grpSpPr>
      <p:sp>
        <p:nvSpPr>
          <p:cNvPr id="58" name="Google Shape;58;p13"/>
          <p:cNvSpPr txBox="1"/>
          <p:nvPr/>
        </p:nvSpPr>
        <p:spPr>
          <a:xfrm>
            <a:off x="2280900" y="4612375"/>
            <a:ext cx="4582200" cy="951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3000" b="1">
                <a:solidFill>
                  <a:schemeClr val="lt2"/>
                </a:solidFill>
                <a:latin typeface="Times New Roman"/>
                <a:ea typeface="Times New Roman"/>
                <a:cs typeface="Times New Roman"/>
                <a:sym typeface="Times New Roman"/>
              </a:rPr>
              <a:t>Chapter Nine Presentation</a:t>
            </a:r>
            <a:r>
              <a:rPr lang="en-GB" sz="3000" b="1">
                <a:latin typeface="Times New Roman"/>
                <a:ea typeface="Times New Roman"/>
                <a:cs typeface="Times New Roman"/>
                <a:sym typeface="Times New Roman"/>
              </a:rPr>
              <a:t> </a:t>
            </a:r>
            <a:endParaRPr sz="3000" b="1">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40"/>
        <p:cNvGrpSpPr/>
        <p:nvPr/>
      </p:nvGrpSpPr>
      <p:grpSpPr>
        <a:xfrm>
          <a:off x="0" y="0"/>
          <a:ext cx="0" cy="0"/>
          <a:chOff x="0" y="0"/>
          <a:chExt cx="0" cy="0"/>
        </a:xfrm>
      </p:grpSpPr>
      <p:sp>
        <p:nvSpPr>
          <p:cNvPr id="141" name="Google Shape;141;p22"/>
          <p:cNvSpPr txBox="1">
            <a:spLocks noGrp="1"/>
          </p:cNvSpPr>
          <p:nvPr>
            <p:ph type="title"/>
          </p:nvPr>
        </p:nvSpPr>
        <p:spPr>
          <a:xfrm>
            <a:off x="311700" y="230850"/>
            <a:ext cx="8520600" cy="572700"/>
          </a:xfrm>
          <a:prstGeom prst="rect">
            <a:avLst/>
          </a:prstGeom>
          <a:solidFill>
            <a:schemeClr val="dk1"/>
          </a:solidFill>
        </p:spPr>
        <p:txBody>
          <a:bodyPr spcFirstLastPara="1" wrap="square" lIns="91425" tIns="91425" rIns="91425" bIns="91425" anchor="t" anchorCtr="0">
            <a:noAutofit/>
          </a:bodyPr>
          <a:lstStyle/>
          <a:p>
            <a:pPr marL="0" lvl="0" indent="0" algn="ctr" rtl="0">
              <a:spcBef>
                <a:spcPts val="0"/>
              </a:spcBef>
              <a:spcAft>
                <a:spcPts val="0"/>
              </a:spcAft>
              <a:buNone/>
            </a:pPr>
            <a:r>
              <a:rPr lang="en-GB"/>
              <a:t>Imagery</a:t>
            </a:r>
            <a:endParaRPr/>
          </a:p>
        </p:txBody>
      </p:sp>
      <p:sp>
        <p:nvSpPr>
          <p:cNvPr id="142" name="Google Shape;142;p22"/>
          <p:cNvSpPr txBox="1"/>
          <p:nvPr/>
        </p:nvSpPr>
        <p:spPr>
          <a:xfrm>
            <a:off x="0" y="3105638"/>
            <a:ext cx="1388100" cy="572700"/>
          </a:xfrm>
          <a:prstGeom prst="rect">
            <a:avLst/>
          </a:prstGeom>
          <a:solidFill>
            <a:schemeClr val="dk1"/>
          </a:solid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2400">
                <a:latin typeface="Oswald"/>
                <a:ea typeface="Oswald"/>
                <a:cs typeface="Oswald"/>
                <a:sym typeface="Oswald"/>
              </a:rPr>
              <a:t>Analysis</a:t>
            </a:r>
            <a:endParaRPr sz="2400">
              <a:latin typeface="Oswald"/>
              <a:ea typeface="Oswald"/>
              <a:cs typeface="Oswald"/>
              <a:sym typeface="Oswald"/>
            </a:endParaRPr>
          </a:p>
        </p:txBody>
      </p:sp>
      <p:sp>
        <p:nvSpPr>
          <p:cNvPr id="143" name="Google Shape;143;p22"/>
          <p:cNvSpPr txBox="1"/>
          <p:nvPr/>
        </p:nvSpPr>
        <p:spPr>
          <a:xfrm>
            <a:off x="1443125" y="3105650"/>
            <a:ext cx="4233300" cy="1792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600">
                <a:latin typeface="Oswald"/>
                <a:ea typeface="Oswald"/>
                <a:cs typeface="Oswald"/>
                <a:sym typeface="Oswald"/>
              </a:rPr>
              <a:t>The author appeals to the reader’s sense of sight of Gatsby’s Father’s physical appearance, something that we know very little of other than the fact that he was poor.</a:t>
            </a:r>
            <a:endParaRPr sz="1600">
              <a:latin typeface="Oswald"/>
              <a:ea typeface="Oswald"/>
              <a:cs typeface="Oswald"/>
              <a:sym typeface="Oswald"/>
            </a:endParaRPr>
          </a:p>
          <a:p>
            <a:pPr marL="0" lvl="0" indent="0" algn="ctr" rtl="0">
              <a:spcBef>
                <a:spcPts val="0"/>
              </a:spcBef>
              <a:spcAft>
                <a:spcPts val="0"/>
              </a:spcAft>
              <a:buNone/>
            </a:pPr>
            <a:r>
              <a:rPr lang="en-GB" sz="1600">
                <a:latin typeface="Oswald"/>
                <a:ea typeface="Oswald"/>
                <a:cs typeface="Oswald"/>
                <a:sym typeface="Oswald"/>
              </a:rPr>
              <a:t>A glimpse of the mental state of Mr. Gatz at his son’s (Gatsby) funeral. He was very heartbroken at the fact of son’s death.</a:t>
            </a:r>
            <a:endParaRPr sz="1600">
              <a:latin typeface="Oswald"/>
              <a:ea typeface="Oswald"/>
              <a:cs typeface="Oswald"/>
              <a:sym typeface="Oswald"/>
            </a:endParaRPr>
          </a:p>
          <a:p>
            <a:pPr marL="0" lvl="0" indent="0" algn="l" rtl="0">
              <a:spcBef>
                <a:spcPts val="0"/>
              </a:spcBef>
              <a:spcAft>
                <a:spcPts val="0"/>
              </a:spcAft>
              <a:buNone/>
            </a:pPr>
            <a:endParaRPr>
              <a:latin typeface="Playfair Display"/>
              <a:ea typeface="Playfair Display"/>
              <a:cs typeface="Playfair Display"/>
              <a:sym typeface="Playfair Display"/>
            </a:endParaRPr>
          </a:p>
          <a:p>
            <a:pPr marL="457200" lvl="0" indent="0" algn="l" rtl="0">
              <a:spcBef>
                <a:spcPts val="0"/>
              </a:spcBef>
              <a:spcAft>
                <a:spcPts val="0"/>
              </a:spcAft>
              <a:buNone/>
            </a:pPr>
            <a:endParaRPr>
              <a:latin typeface="Playfair Display"/>
              <a:ea typeface="Playfair Display"/>
              <a:cs typeface="Playfair Display"/>
              <a:sym typeface="Playfair Display"/>
            </a:endParaRPr>
          </a:p>
        </p:txBody>
      </p:sp>
      <p:sp>
        <p:nvSpPr>
          <p:cNvPr id="144" name="Google Shape;144;p22"/>
          <p:cNvSpPr txBox="1"/>
          <p:nvPr/>
        </p:nvSpPr>
        <p:spPr>
          <a:xfrm>
            <a:off x="311700" y="879525"/>
            <a:ext cx="8520600" cy="1080600"/>
          </a:xfrm>
          <a:prstGeom prst="rect">
            <a:avLst/>
          </a:prstGeom>
          <a:solidFill>
            <a:schemeClr val="accent4"/>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Playfair Display"/>
              <a:ea typeface="Playfair Display"/>
              <a:cs typeface="Playfair Display"/>
              <a:sym typeface="Playfair Display"/>
            </a:endParaRPr>
          </a:p>
        </p:txBody>
      </p:sp>
      <p:pic>
        <p:nvPicPr>
          <p:cNvPr id="145" name="Google Shape;145;p22" descr="Image result for gatsby's father the great gatsby movie"/>
          <p:cNvPicPr preferRelativeResize="0"/>
          <p:nvPr/>
        </p:nvPicPr>
        <p:blipFill rotWithShape="1">
          <a:blip r:embed="rId3">
            <a:alphaModFix/>
          </a:blip>
          <a:srcRect l="4031" t="2703" r="5983" b="11753"/>
          <a:stretch/>
        </p:blipFill>
        <p:spPr>
          <a:xfrm>
            <a:off x="5731450" y="3140263"/>
            <a:ext cx="3241500" cy="1723275"/>
          </a:xfrm>
          <a:prstGeom prst="rect">
            <a:avLst/>
          </a:prstGeom>
          <a:noFill/>
          <a:ln>
            <a:noFill/>
          </a:ln>
        </p:spPr>
      </p:pic>
      <p:sp>
        <p:nvSpPr>
          <p:cNvPr id="146" name="Google Shape;146;p22"/>
          <p:cNvSpPr txBox="1"/>
          <p:nvPr/>
        </p:nvSpPr>
        <p:spPr>
          <a:xfrm>
            <a:off x="311700" y="1960125"/>
            <a:ext cx="8520600" cy="1013400"/>
          </a:xfrm>
          <a:prstGeom prst="rect">
            <a:avLst/>
          </a:prstGeom>
          <a:solidFill>
            <a:schemeClr val="accent5"/>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Playfair Display"/>
              <a:ea typeface="Playfair Display"/>
              <a:cs typeface="Playfair Display"/>
              <a:sym typeface="Playfair Display"/>
            </a:endParaRPr>
          </a:p>
        </p:txBody>
      </p:sp>
      <p:sp>
        <p:nvSpPr>
          <p:cNvPr id="147" name="Google Shape;147;p22"/>
          <p:cNvSpPr txBox="1">
            <a:spLocks noGrp="1"/>
          </p:cNvSpPr>
          <p:nvPr>
            <p:ph type="body" idx="1"/>
          </p:nvPr>
        </p:nvSpPr>
        <p:spPr>
          <a:xfrm>
            <a:off x="1051950" y="1033900"/>
            <a:ext cx="7040100" cy="1841400"/>
          </a:xfrm>
          <a:prstGeom prst="rect">
            <a:avLst/>
          </a:prstGeom>
          <a:solidFill>
            <a:srgbClr val="FFFFFF"/>
          </a:solidFill>
        </p:spPr>
        <p:txBody>
          <a:bodyPr spcFirstLastPara="1" wrap="square" lIns="91425" tIns="91425" rIns="91425" bIns="91425" anchor="t" anchorCtr="0">
            <a:noAutofit/>
          </a:bodyPr>
          <a:lstStyle/>
          <a:p>
            <a:pPr marL="0" lvl="0" indent="0" algn="ctr" rtl="0">
              <a:spcBef>
                <a:spcPts val="0"/>
              </a:spcBef>
              <a:spcAft>
                <a:spcPts val="1600"/>
              </a:spcAft>
              <a:buNone/>
            </a:pPr>
            <a:r>
              <a:rPr lang="en-GB" sz="1400">
                <a:latin typeface="Oswald"/>
                <a:ea typeface="Oswald"/>
                <a:cs typeface="Oswald"/>
                <a:sym typeface="Oswald"/>
              </a:rPr>
              <a:t>“It</a:t>
            </a:r>
            <a:r>
              <a:rPr lang="en-GB" sz="1600">
                <a:latin typeface="Oswald"/>
                <a:ea typeface="Oswald"/>
                <a:cs typeface="Oswald"/>
                <a:sym typeface="Oswald"/>
              </a:rPr>
              <a:t>s was Gatsby father, a solemn old man, very helpless and dismayed, bundled up in a long heap ulster against the warm september day his eyes leaked continuously with excitement, and when I took the bag and umbrella from his hands he began to pull so incessantly his sparse grey beard that i had difficulty in getting of his coat. He was on the point of collapse so I took him into the music room and made him sit down while i sent for something to eat. But he wouldn’t eat and the glass of milk spilled from his trembling hand.” Pg. 178</a:t>
            </a:r>
            <a:endParaRPr sz="1600">
              <a:latin typeface="Oswald"/>
              <a:ea typeface="Oswald"/>
              <a:cs typeface="Oswald"/>
              <a:sym typeface="Oswa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3"/>
          <p:cNvSpPr txBox="1">
            <a:spLocks noGrp="1"/>
          </p:cNvSpPr>
          <p:nvPr>
            <p:ph type="title"/>
          </p:nvPr>
        </p:nvSpPr>
        <p:spPr>
          <a:xfrm>
            <a:off x="311700" y="176750"/>
            <a:ext cx="8520600" cy="572700"/>
          </a:xfrm>
          <a:prstGeom prst="rect">
            <a:avLst/>
          </a:prstGeom>
          <a:solidFill>
            <a:schemeClr val="accent2"/>
          </a:solidFill>
        </p:spPr>
        <p:txBody>
          <a:bodyPr spcFirstLastPara="1" wrap="square" lIns="91425" tIns="91425" rIns="91425" bIns="91425" anchor="t" anchorCtr="0">
            <a:noAutofit/>
          </a:bodyPr>
          <a:lstStyle/>
          <a:p>
            <a:pPr marL="0" lvl="0" indent="0" algn="ctr" rtl="0">
              <a:spcBef>
                <a:spcPts val="0"/>
              </a:spcBef>
              <a:spcAft>
                <a:spcPts val="0"/>
              </a:spcAft>
              <a:buNone/>
            </a:pPr>
            <a:r>
              <a:rPr lang="en-GB">
                <a:solidFill>
                  <a:schemeClr val="lt1"/>
                </a:solidFill>
              </a:rPr>
              <a:t>Allusion</a:t>
            </a:r>
            <a:endParaRPr>
              <a:solidFill>
                <a:schemeClr val="lt1"/>
              </a:solidFill>
            </a:endParaRPr>
          </a:p>
        </p:txBody>
      </p:sp>
      <p:sp>
        <p:nvSpPr>
          <p:cNvPr id="153" name="Google Shape;153;p23"/>
          <p:cNvSpPr txBox="1"/>
          <p:nvPr/>
        </p:nvSpPr>
        <p:spPr>
          <a:xfrm>
            <a:off x="103700" y="2786525"/>
            <a:ext cx="1492800" cy="572700"/>
          </a:xfrm>
          <a:prstGeom prst="rect">
            <a:avLst/>
          </a:prstGeom>
          <a:solidFill>
            <a:schemeClr val="dk1"/>
          </a:solid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2400">
                <a:latin typeface="Oswald"/>
                <a:ea typeface="Oswald"/>
                <a:cs typeface="Oswald"/>
                <a:sym typeface="Oswald"/>
              </a:rPr>
              <a:t>Analysis</a:t>
            </a:r>
            <a:endParaRPr sz="2400">
              <a:latin typeface="Oswald"/>
              <a:ea typeface="Oswald"/>
              <a:cs typeface="Oswald"/>
              <a:sym typeface="Oswald"/>
            </a:endParaRPr>
          </a:p>
        </p:txBody>
      </p:sp>
      <p:sp>
        <p:nvSpPr>
          <p:cNvPr id="154" name="Google Shape;154;p23"/>
          <p:cNvSpPr txBox="1"/>
          <p:nvPr/>
        </p:nvSpPr>
        <p:spPr>
          <a:xfrm>
            <a:off x="1075000" y="2786525"/>
            <a:ext cx="4823100" cy="2186700"/>
          </a:xfrm>
          <a:prstGeom prst="rect">
            <a:avLst/>
          </a:prstGeom>
          <a:noFill/>
          <a:ln>
            <a:noFill/>
          </a:ln>
        </p:spPr>
        <p:txBody>
          <a:bodyPr spcFirstLastPara="1" wrap="square" lIns="91425" tIns="91425" rIns="91425" bIns="91425" anchor="t" anchorCtr="0">
            <a:noAutofit/>
          </a:bodyPr>
          <a:lstStyle/>
          <a:p>
            <a:pPr marL="457200" lvl="0" indent="0" algn="ctr" rtl="0">
              <a:spcBef>
                <a:spcPts val="0"/>
              </a:spcBef>
              <a:spcAft>
                <a:spcPts val="0"/>
              </a:spcAft>
              <a:buNone/>
            </a:pPr>
            <a:r>
              <a:rPr lang="en-GB" sz="1600">
                <a:latin typeface="Oswald"/>
                <a:ea typeface="Oswald"/>
                <a:cs typeface="Oswald"/>
                <a:sym typeface="Oswald"/>
              </a:rPr>
              <a:t>Mr. Gatz is comparing Gatsby to Jame J. Hill because he believes he gain his wealth by working hard and being ambitious just like James J. Hill.</a:t>
            </a:r>
            <a:endParaRPr sz="1600">
              <a:latin typeface="Oswald"/>
              <a:ea typeface="Oswald"/>
              <a:cs typeface="Oswald"/>
              <a:sym typeface="Oswald"/>
            </a:endParaRPr>
          </a:p>
          <a:p>
            <a:pPr marL="457200" lvl="0" indent="0" algn="ctr" rtl="0">
              <a:spcBef>
                <a:spcPts val="0"/>
              </a:spcBef>
              <a:spcAft>
                <a:spcPts val="0"/>
              </a:spcAft>
              <a:buNone/>
            </a:pPr>
            <a:r>
              <a:rPr lang="en-GB" sz="1600">
                <a:latin typeface="Oswald"/>
                <a:ea typeface="Oswald"/>
                <a:cs typeface="Oswald"/>
                <a:sym typeface="Oswald"/>
              </a:rPr>
              <a:t>Shows that gatsby’s character/personality gave the illusion to others that he was a hardworking and ambitious man and all his money was earned through honest work, but nobody really knows the real story behind Gatsby or his money.</a:t>
            </a:r>
            <a:endParaRPr sz="1600">
              <a:latin typeface="Oswald"/>
              <a:ea typeface="Oswald"/>
              <a:cs typeface="Oswald"/>
              <a:sym typeface="Oswald"/>
            </a:endParaRPr>
          </a:p>
        </p:txBody>
      </p:sp>
      <p:pic>
        <p:nvPicPr>
          <p:cNvPr id="155" name="Google Shape;155;p23" descr="Image result for jay gatsby"/>
          <p:cNvPicPr preferRelativeResize="0"/>
          <p:nvPr/>
        </p:nvPicPr>
        <p:blipFill>
          <a:blip r:embed="rId3">
            <a:alphaModFix/>
          </a:blip>
          <a:stretch>
            <a:fillRect/>
          </a:stretch>
        </p:blipFill>
        <p:spPr>
          <a:xfrm>
            <a:off x="5778825" y="2937000"/>
            <a:ext cx="1535651" cy="1733350"/>
          </a:xfrm>
          <a:prstGeom prst="rect">
            <a:avLst/>
          </a:prstGeom>
          <a:noFill/>
          <a:ln>
            <a:noFill/>
          </a:ln>
        </p:spPr>
      </p:pic>
      <p:sp>
        <p:nvSpPr>
          <p:cNvPr id="156" name="Google Shape;156;p23"/>
          <p:cNvSpPr txBox="1"/>
          <p:nvPr/>
        </p:nvSpPr>
        <p:spPr>
          <a:xfrm>
            <a:off x="311700" y="1032975"/>
            <a:ext cx="8520600" cy="851400"/>
          </a:xfrm>
          <a:prstGeom prst="rect">
            <a:avLst/>
          </a:prstGeom>
          <a:solidFill>
            <a:schemeClr val="accent4"/>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Playfair Display"/>
              <a:ea typeface="Playfair Display"/>
              <a:cs typeface="Playfair Display"/>
              <a:sym typeface="Playfair Display"/>
            </a:endParaRPr>
          </a:p>
        </p:txBody>
      </p:sp>
      <p:sp>
        <p:nvSpPr>
          <p:cNvPr id="157" name="Google Shape;157;p23"/>
          <p:cNvSpPr txBox="1"/>
          <p:nvPr/>
        </p:nvSpPr>
        <p:spPr>
          <a:xfrm>
            <a:off x="311825" y="1884375"/>
            <a:ext cx="8520600" cy="762000"/>
          </a:xfrm>
          <a:prstGeom prst="rect">
            <a:avLst/>
          </a:prstGeom>
          <a:solidFill>
            <a:schemeClr val="accent5"/>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Playfair Display"/>
              <a:ea typeface="Playfair Display"/>
              <a:cs typeface="Playfair Display"/>
              <a:sym typeface="Playfair Display"/>
            </a:endParaRPr>
          </a:p>
        </p:txBody>
      </p:sp>
      <p:sp>
        <p:nvSpPr>
          <p:cNvPr id="158" name="Google Shape;158;p23"/>
          <p:cNvSpPr txBox="1">
            <a:spLocks noGrp="1"/>
          </p:cNvSpPr>
          <p:nvPr>
            <p:ph type="body" idx="1"/>
          </p:nvPr>
        </p:nvSpPr>
        <p:spPr>
          <a:xfrm>
            <a:off x="703450" y="1293425"/>
            <a:ext cx="7555800" cy="900300"/>
          </a:xfrm>
          <a:prstGeom prst="rect">
            <a:avLst/>
          </a:prstGeom>
          <a:solidFill>
            <a:schemeClr val="lt1"/>
          </a:solidFill>
        </p:spPr>
        <p:txBody>
          <a:bodyPr spcFirstLastPara="1" wrap="square" lIns="91425" tIns="91425" rIns="91425" bIns="91425" anchor="t" anchorCtr="0">
            <a:noAutofit/>
          </a:bodyPr>
          <a:lstStyle/>
          <a:p>
            <a:pPr marL="0" lvl="0" indent="0" algn="ctr" rtl="0">
              <a:spcBef>
                <a:spcPts val="0"/>
              </a:spcBef>
              <a:spcAft>
                <a:spcPts val="1600"/>
              </a:spcAft>
              <a:buNone/>
            </a:pPr>
            <a:r>
              <a:rPr lang="en-GB">
                <a:latin typeface="Oswald"/>
                <a:ea typeface="Oswald"/>
                <a:cs typeface="Oswald"/>
                <a:sym typeface="Oswald"/>
              </a:rPr>
              <a:t>“If he’d of lived he’d of been a great man. A man like James J. Hill. He’d of helped build up the country.”</a:t>
            </a:r>
            <a:endParaRPr>
              <a:latin typeface="Oswald"/>
              <a:ea typeface="Oswald"/>
              <a:cs typeface="Oswald"/>
              <a:sym typeface="Oswald"/>
            </a:endParaRPr>
          </a:p>
        </p:txBody>
      </p:sp>
      <p:pic>
        <p:nvPicPr>
          <p:cNvPr id="159" name="Google Shape;159;p23"/>
          <p:cNvPicPr preferRelativeResize="0"/>
          <p:nvPr/>
        </p:nvPicPr>
        <p:blipFill>
          <a:blip r:embed="rId4">
            <a:alphaModFix/>
          </a:blip>
          <a:stretch>
            <a:fillRect/>
          </a:stretch>
        </p:blipFill>
        <p:spPr>
          <a:xfrm>
            <a:off x="7512175" y="2937000"/>
            <a:ext cx="1631825" cy="173335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4"/>
          <p:cNvSpPr txBox="1">
            <a:spLocks noGrp="1"/>
          </p:cNvSpPr>
          <p:nvPr>
            <p:ph type="title"/>
          </p:nvPr>
        </p:nvSpPr>
        <p:spPr>
          <a:xfrm>
            <a:off x="311700" y="445025"/>
            <a:ext cx="8520600" cy="572700"/>
          </a:xfrm>
          <a:prstGeom prst="rect">
            <a:avLst/>
          </a:prstGeom>
          <a:solidFill>
            <a:schemeClr val="accent5"/>
          </a:solidFill>
        </p:spPr>
        <p:txBody>
          <a:bodyPr spcFirstLastPara="1" wrap="square" lIns="91425" tIns="91425" rIns="91425" bIns="91425" anchor="t" anchorCtr="0">
            <a:noAutofit/>
          </a:bodyPr>
          <a:lstStyle/>
          <a:p>
            <a:pPr marL="0" lvl="0" indent="0" algn="ctr" rtl="0">
              <a:spcBef>
                <a:spcPts val="0"/>
              </a:spcBef>
              <a:spcAft>
                <a:spcPts val="0"/>
              </a:spcAft>
              <a:buNone/>
            </a:pPr>
            <a:r>
              <a:rPr lang="en-GB"/>
              <a:t>Dramatic Irony</a:t>
            </a:r>
            <a:endParaRPr/>
          </a:p>
        </p:txBody>
      </p:sp>
      <p:sp>
        <p:nvSpPr>
          <p:cNvPr id="165" name="Google Shape;165;p24"/>
          <p:cNvSpPr txBox="1"/>
          <p:nvPr/>
        </p:nvSpPr>
        <p:spPr>
          <a:xfrm>
            <a:off x="0" y="2988775"/>
            <a:ext cx="1344000" cy="572700"/>
          </a:xfrm>
          <a:prstGeom prst="rect">
            <a:avLst/>
          </a:prstGeom>
          <a:solidFill>
            <a:schemeClr val="dk1"/>
          </a:solid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2400">
                <a:latin typeface="Oswald"/>
                <a:ea typeface="Oswald"/>
                <a:cs typeface="Oswald"/>
                <a:sym typeface="Oswald"/>
              </a:rPr>
              <a:t>Analysis</a:t>
            </a:r>
            <a:endParaRPr sz="2400">
              <a:latin typeface="Oswald"/>
              <a:ea typeface="Oswald"/>
              <a:cs typeface="Oswald"/>
              <a:sym typeface="Oswald"/>
            </a:endParaRPr>
          </a:p>
        </p:txBody>
      </p:sp>
      <p:sp>
        <p:nvSpPr>
          <p:cNvPr id="166" name="Google Shape;166;p24"/>
          <p:cNvSpPr txBox="1"/>
          <p:nvPr/>
        </p:nvSpPr>
        <p:spPr>
          <a:xfrm>
            <a:off x="878675" y="2988775"/>
            <a:ext cx="4539900" cy="1364100"/>
          </a:xfrm>
          <a:prstGeom prst="rect">
            <a:avLst/>
          </a:prstGeom>
          <a:noFill/>
          <a:ln>
            <a:noFill/>
          </a:ln>
        </p:spPr>
        <p:txBody>
          <a:bodyPr spcFirstLastPara="1" wrap="square" lIns="91425" tIns="91425" rIns="91425" bIns="91425" anchor="t" anchorCtr="0">
            <a:noAutofit/>
          </a:bodyPr>
          <a:lstStyle/>
          <a:p>
            <a:pPr marL="457200" lvl="0" indent="0" algn="ctr" rtl="0">
              <a:spcBef>
                <a:spcPts val="0"/>
              </a:spcBef>
              <a:spcAft>
                <a:spcPts val="0"/>
              </a:spcAft>
              <a:buNone/>
            </a:pPr>
            <a:r>
              <a:rPr lang="en-GB" sz="1600">
                <a:latin typeface="Oswald"/>
                <a:ea typeface="Oswald"/>
                <a:cs typeface="Oswald"/>
                <a:sym typeface="Oswald"/>
              </a:rPr>
              <a:t>It is ironic because the reader knew that Daisy was the one that ran over Myrtle, not Gatsby. While Tom believes Gatsby did and has moved away with Daisy” Tom Describes how brutally Gatsby ran over Myrtle, not knowing that it was his wife was the culprit.</a:t>
            </a:r>
            <a:endParaRPr sz="1600">
              <a:latin typeface="Oswald"/>
              <a:ea typeface="Oswald"/>
              <a:cs typeface="Oswald"/>
              <a:sym typeface="Oswald"/>
            </a:endParaRPr>
          </a:p>
          <a:p>
            <a:pPr marL="0" lvl="0" indent="0" algn="l" rtl="0">
              <a:spcBef>
                <a:spcPts val="0"/>
              </a:spcBef>
              <a:spcAft>
                <a:spcPts val="0"/>
              </a:spcAft>
              <a:buNone/>
            </a:pPr>
            <a:endParaRPr>
              <a:latin typeface="Playfair Display"/>
              <a:ea typeface="Playfair Display"/>
              <a:cs typeface="Playfair Display"/>
              <a:sym typeface="Playfair Display"/>
            </a:endParaRPr>
          </a:p>
          <a:p>
            <a:pPr marL="457200" lvl="0" indent="0" algn="l" rtl="0">
              <a:spcBef>
                <a:spcPts val="0"/>
              </a:spcBef>
              <a:spcAft>
                <a:spcPts val="0"/>
              </a:spcAft>
              <a:buNone/>
            </a:pPr>
            <a:endParaRPr>
              <a:latin typeface="Playfair Display"/>
              <a:ea typeface="Playfair Display"/>
              <a:cs typeface="Playfair Display"/>
              <a:sym typeface="Playfair Display"/>
            </a:endParaRPr>
          </a:p>
        </p:txBody>
      </p:sp>
      <p:sp>
        <p:nvSpPr>
          <p:cNvPr id="167" name="Google Shape;167;p24"/>
          <p:cNvSpPr txBox="1"/>
          <p:nvPr/>
        </p:nvSpPr>
        <p:spPr>
          <a:xfrm>
            <a:off x="311850" y="1200400"/>
            <a:ext cx="8520600" cy="836700"/>
          </a:xfrm>
          <a:prstGeom prst="rect">
            <a:avLst/>
          </a:prstGeom>
          <a:solidFill>
            <a:schemeClr val="dk1"/>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Playfair Display"/>
              <a:ea typeface="Playfair Display"/>
              <a:cs typeface="Playfair Display"/>
              <a:sym typeface="Playfair Display"/>
            </a:endParaRPr>
          </a:p>
        </p:txBody>
      </p:sp>
      <p:sp>
        <p:nvSpPr>
          <p:cNvPr id="168" name="Google Shape;168;p24"/>
          <p:cNvSpPr txBox="1"/>
          <p:nvPr/>
        </p:nvSpPr>
        <p:spPr>
          <a:xfrm>
            <a:off x="311700" y="2037100"/>
            <a:ext cx="8520600" cy="836700"/>
          </a:xfrm>
          <a:prstGeom prst="rect">
            <a:avLst/>
          </a:prstGeom>
          <a:solidFill>
            <a:schemeClr val="accent3"/>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Playfair Display"/>
              <a:ea typeface="Playfair Display"/>
              <a:cs typeface="Playfair Display"/>
              <a:sym typeface="Playfair Display"/>
            </a:endParaRPr>
          </a:p>
        </p:txBody>
      </p:sp>
      <p:sp>
        <p:nvSpPr>
          <p:cNvPr id="169" name="Google Shape;169;p24"/>
          <p:cNvSpPr txBox="1">
            <a:spLocks noGrp="1"/>
          </p:cNvSpPr>
          <p:nvPr>
            <p:ph type="body" idx="1"/>
          </p:nvPr>
        </p:nvSpPr>
        <p:spPr>
          <a:xfrm>
            <a:off x="712950" y="1597825"/>
            <a:ext cx="7915200" cy="759300"/>
          </a:xfrm>
          <a:prstGeom prst="rect">
            <a:avLst/>
          </a:prstGeom>
          <a:solidFill>
            <a:schemeClr val="lt1"/>
          </a:solidFill>
        </p:spPr>
        <p:txBody>
          <a:bodyPr spcFirstLastPara="1" wrap="square" lIns="91425" tIns="91425" rIns="91425" bIns="91425" anchor="t" anchorCtr="0">
            <a:noAutofit/>
          </a:bodyPr>
          <a:lstStyle/>
          <a:p>
            <a:pPr marL="0" lvl="0" indent="0" algn="ctr" rtl="0">
              <a:spcBef>
                <a:spcPts val="0"/>
              </a:spcBef>
              <a:spcAft>
                <a:spcPts val="1600"/>
              </a:spcAft>
              <a:buNone/>
            </a:pPr>
            <a:r>
              <a:rPr lang="en-GB"/>
              <a:t>“ He ran over Myrtle like you’d run over a dog and never even stopped his car.”</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p:nvPr/>
        </p:nvSpPr>
        <p:spPr>
          <a:xfrm>
            <a:off x="320100" y="1833325"/>
            <a:ext cx="8511000" cy="953100"/>
          </a:xfrm>
          <a:prstGeom prst="rect">
            <a:avLst/>
          </a:prstGeom>
          <a:solidFill>
            <a:schemeClr val="dk1"/>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Playfair Display"/>
              <a:ea typeface="Playfair Display"/>
              <a:cs typeface="Playfair Display"/>
              <a:sym typeface="Playfair Display"/>
            </a:endParaRPr>
          </a:p>
        </p:txBody>
      </p:sp>
      <p:sp>
        <p:nvSpPr>
          <p:cNvPr id="175" name="Google Shape;175;p25"/>
          <p:cNvSpPr txBox="1"/>
          <p:nvPr/>
        </p:nvSpPr>
        <p:spPr>
          <a:xfrm>
            <a:off x="310475" y="1113250"/>
            <a:ext cx="8520600" cy="720000"/>
          </a:xfrm>
          <a:prstGeom prst="rect">
            <a:avLst/>
          </a:prstGeom>
          <a:solidFill>
            <a:schemeClr val="accent3"/>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Playfair Display"/>
              <a:ea typeface="Playfair Display"/>
              <a:cs typeface="Playfair Display"/>
              <a:sym typeface="Playfair Display"/>
            </a:endParaRPr>
          </a:p>
        </p:txBody>
      </p:sp>
      <p:sp>
        <p:nvSpPr>
          <p:cNvPr id="176" name="Google Shape;176;p25"/>
          <p:cNvSpPr txBox="1">
            <a:spLocks noGrp="1"/>
          </p:cNvSpPr>
          <p:nvPr>
            <p:ph type="title"/>
          </p:nvPr>
        </p:nvSpPr>
        <p:spPr>
          <a:xfrm>
            <a:off x="311700" y="445025"/>
            <a:ext cx="8520600" cy="572700"/>
          </a:xfrm>
          <a:prstGeom prst="rect">
            <a:avLst/>
          </a:prstGeom>
          <a:solidFill>
            <a:schemeClr val="accent3"/>
          </a:solidFill>
        </p:spPr>
        <p:txBody>
          <a:bodyPr spcFirstLastPara="1" wrap="square" lIns="91425" tIns="91425" rIns="91425" bIns="91425" anchor="t" anchorCtr="0">
            <a:noAutofit/>
          </a:bodyPr>
          <a:lstStyle/>
          <a:p>
            <a:pPr marL="0" lvl="0" indent="0" algn="ctr" rtl="0">
              <a:spcBef>
                <a:spcPts val="0"/>
              </a:spcBef>
              <a:spcAft>
                <a:spcPts val="0"/>
              </a:spcAft>
              <a:buNone/>
            </a:pPr>
            <a:r>
              <a:rPr lang="en-GB">
                <a:solidFill>
                  <a:schemeClr val="lt1"/>
                </a:solidFill>
              </a:rPr>
              <a:t>Flashback</a:t>
            </a:r>
            <a:endParaRPr>
              <a:solidFill>
                <a:schemeClr val="lt1"/>
              </a:solidFill>
            </a:endParaRPr>
          </a:p>
        </p:txBody>
      </p:sp>
      <p:sp>
        <p:nvSpPr>
          <p:cNvPr id="177" name="Google Shape;177;p25"/>
          <p:cNvSpPr txBox="1">
            <a:spLocks noGrp="1"/>
          </p:cNvSpPr>
          <p:nvPr>
            <p:ph type="body" idx="1"/>
          </p:nvPr>
        </p:nvSpPr>
        <p:spPr>
          <a:xfrm>
            <a:off x="982150" y="1388948"/>
            <a:ext cx="7253400" cy="1161300"/>
          </a:xfrm>
          <a:prstGeom prst="rect">
            <a:avLst/>
          </a:prstGeom>
          <a:solidFill>
            <a:schemeClr val="lt1"/>
          </a:solidFill>
        </p:spPr>
        <p:txBody>
          <a:bodyPr spcFirstLastPara="1" wrap="square" lIns="91425" tIns="91425" rIns="91425" bIns="91425" anchor="t" anchorCtr="0">
            <a:noAutofit/>
          </a:bodyPr>
          <a:lstStyle/>
          <a:p>
            <a:pPr marL="0" lvl="0" indent="0" algn="ctr" rtl="0">
              <a:spcBef>
                <a:spcPts val="0"/>
              </a:spcBef>
              <a:spcAft>
                <a:spcPts val="1600"/>
              </a:spcAft>
              <a:buNone/>
            </a:pPr>
            <a:r>
              <a:rPr lang="en-GB">
                <a:latin typeface="Oswald"/>
                <a:ea typeface="Oswald"/>
                <a:cs typeface="Oswald"/>
                <a:sym typeface="Oswald"/>
              </a:rPr>
              <a:t>“I spent my saturday nights in New York, because those gleaming, dazzling parties of his were with me so vividly that i could still hear the music and the laughter, faint and incessant, from his garden, and the cars going up and down his drive.”</a:t>
            </a:r>
            <a:endParaRPr>
              <a:latin typeface="Oswald"/>
              <a:ea typeface="Oswald"/>
              <a:cs typeface="Oswald"/>
              <a:sym typeface="Oswald"/>
            </a:endParaRPr>
          </a:p>
        </p:txBody>
      </p:sp>
      <p:sp>
        <p:nvSpPr>
          <p:cNvPr id="178" name="Google Shape;178;p25"/>
          <p:cNvSpPr txBox="1"/>
          <p:nvPr/>
        </p:nvSpPr>
        <p:spPr>
          <a:xfrm>
            <a:off x="128200" y="2977925"/>
            <a:ext cx="1566300" cy="476100"/>
          </a:xfrm>
          <a:prstGeom prst="rect">
            <a:avLst/>
          </a:prstGeom>
          <a:solidFill>
            <a:schemeClr val="dk1"/>
          </a:solid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2400">
                <a:latin typeface="Oswald"/>
                <a:ea typeface="Oswald"/>
                <a:cs typeface="Oswald"/>
                <a:sym typeface="Oswald"/>
              </a:rPr>
              <a:t>Analysis</a:t>
            </a:r>
            <a:endParaRPr sz="2400">
              <a:latin typeface="Oswald"/>
              <a:ea typeface="Oswald"/>
              <a:cs typeface="Oswald"/>
              <a:sym typeface="Oswald"/>
            </a:endParaRPr>
          </a:p>
        </p:txBody>
      </p:sp>
      <p:sp>
        <p:nvSpPr>
          <p:cNvPr id="179" name="Google Shape;179;p25"/>
          <p:cNvSpPr txBox="1"/>
          <p:nvPr/>
        </p:nvSpPr>
        <p:spPr>
          <a:xfrm>
            <a:off x="1868650" y="2977925"/>
            <a:ext cx="4197600" cy="1597800"/>
          </a:xfrm>
          <a:prstGeom prst="rect">
            <a:avLst/>
          </a:prstGeom>
          <a:noFill/>
          <a:ln>
            <a:noFill/>
          </a:ln>
        </p:spPr>
        <p:txBody>
          <a:bodyPr spcFirstLastPara="1" wrap="square" lIns="91425" tIns="91425" rIns="91425" bIns="91425" anchor="t" anchorCtr="0">
            <a:noAutofit/>
          </a:bodyPr>
          <a:lstStyle/>
          <a:p>
            <a:pPr marL="457200" lvl="0" indent="0" algn="ctr" rtl="0">
              <a:spcBef>
                <a:spcPts val="0"/>
              </a:spcBef>
              <a:spcAft>
                <a:spcPts val="0"/>
              </a:spcAft>
              <a:buNone/>
            </a:pPr>
            <a:r>
              <a:rPr lang="en-GB">
                <a:latin typeface="Oswald"/>
                <a:ea typeface="Oswald"/>
                <a:cs typeface="Oswald"/>
                <a:sym typeface="Oswald"/>
              </a:rPr>
              <a:t>Nick has a vivid and sensory-rich memory of the parties that Gatsby threw at his house every saturday. The West egg seems almost dead without these parties, but Nick didn’t care for the parties, he cares about the man who threw them. These memories are attached to Nick because  reminds him of Gatsby and how they met. They pain Nick to the point that he can’t spend his saturday nights at his home.</a:t>
            </a:r>
            <a:endParaRPr>
              <a:latin typeface="Oswald"/>
              <a:ea typeface="Oswald"/>
              <a:cs typeface="Oswald"/>
              <a:sym typeface="Oswa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26"/>
          <p:cNvSpPr txBox="1">
            <a:spLocks noGrp="1"/>
          </p:cNvSpPr>
          <p:nvPr>
            <p:ph type="title"/>
          </p:nvPr>
        </p:nvSpPr>
        <p:spPr>
          <a:xfrm>
            <a:off x="311700" y="445025"/>
            <a:ext cx="8520600" cy="572700"/>
          </a:xfrm>
          <a:prstGeom prst="rect">
            <a:avLst/>
          </a:prstGeom>
          <a:solidFill>
            <a:schemeClr val="accent4"/>
          </a:solidFill>
        </p:spPr>
        <p:txBody>
          <a:bodyPr spcFirstLastPara="1" wrap="square" lIns="91425" tIns="91425" rIns="91425" bIns="91425" anchor="t" anchorCtr="0">
            <a:noAutofit/>
          </a:bodyPr>
          <a:lstStyle/>
          <a:p>
            <a:pPr marL="0" lvl="0" indent="0" algn="ctr" rtl="0">
              <a:spcBef>
                <a:spcPts val="0"/>
              </a:spcBef>
              <a:spcAft>
                <a:spcPts val="0"/>
              </a:spcAft>
              <a:buNone/>
            </a:pPr>
            <a:r>
              <a:rPr lang="en-GB"/>
              <a:t>Symbolism</a:t>
            </a:r>
            <a:endParaRPr/>
          </a:p>
        </p:txBody>
      </p:sp>
      <p:sp>
        <p:nvSpPr>
          <p:cNvPr id="185" name="Google Shape;185;p26"/>
          <p:cNvSpPr txBox="1">
            <a:spLocks noGrp="1"/>
          </p:cNvSpPr>
          <p:nvPr>
            <p:ph type="body" idx="1"/>
          </p:nvPr>
        </p:nvSpPr>
        <p:spPr>
          <a:xfrm>
            <a:off x="311700" y="1234075"/>
            <a:ext cx="8520600" cy="11847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GB"/>
              <a:t>“I thought of Gatsby’s wonder when he first picked out the green light at the end of Daisy’s Dock. He had come a long way to this blue lawn and his dream must have seemed so close that he could hardly fail to grasp it.”</a:t>
            </a:r>
            <a:endParaRPr/>
          </a:p>
        </p:txBody>
      </p:sp>
      <p:sp>
        <p:nvSpPr>
          <p:cNvPr id="186" name="Google Shape;186;p26"/>
          <p:cNvSpPr txBox="1"/>
          <p:nvPr/>
        </p:nvSpPr>
        <p:spPr>
          <a:xfrm>
            <a:off x="455750" y="2768450"/>
            <a:ext cx="1326000" cy="480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400">
                <a:latin typeface="Playfair Display"/>
                <a:ea typeface="Playfair Display"/>
                <a:cs typeface="Playfair Display"/>
                <a:sym typeface="Playfair Display"/>
              </a:rPr>
              <a:t>Analysis</a:t>
            </a:r>
            <a:endParaRPr sz="2400">
              <a:latin typeface="Playfair Display"/>
              <a:ea typeface="Playfair Display"/>
              <a:cs typeface="Playfair Display"/>
              <a:sym typeface="Playfair Display"/>
            </a:endParaRPr>
          </a:p>
        </p:txBody>
      </p:sp>
      <p:sp>
        <p:nvSpPr>
          <p:cNvPr id="187" name="Google Shape;187;p26"/>
          <p:cNvSpPr txBox="1"/>
          <p:nvPr/>
        </p:nvSpPr>
        <p:spPr>
          <a:xfrm>
            <a:off x="492050" y="3249350"/>
            <a:ext cx="7489500" cy="1423200"/>
          </a:xfrm>
          <a:prstGeom prst="rect">
            <a:avLst/>
          </a:prstGeom>
          <a:noFill/>
          <a:ln>
            <a:noFill/>
          </a:ln>
        </p:spPr>
        <p:txBody>
          <a:bodyPr spcFirstLastPara="1" wrap="square" lIns="91425" tIns="91425" rIns="91425" bIns="91425" anchor="t" anchorCtr="0">
            <a:noAutofit/>
          </a:bodyPr>
          <a:lstStyle/>
          <a:p>
            <a:pPr marL="457200" lvl="0" indent="-317500" algn="l" rtl="0">
              <a:spcBef>
                <a:spcPts val="0"/>
              </a:spcBef>
              <a:spcAft>
                <a:spcPts val="0"/>
              </a:spcAft>
              <a:buSzPts val="1400"/>
              <a:buFont typeface="Oswald"/>
              <a:buChar char="-"/>
            </a:pPr>
            <a:r>
              <a:rPr lang="en-GB">
                <a:latin typeface="Oswald"/>
                <a:ea typeface="Oswald"/>
                <a:cs typeface="Oswald"/>
                <a:sym typeface="Oswald"/>
              </a:rPr>
              <a:t>The symbol is the green light and it symbolizes The American Dream that Gatsby is trying to achieve: the, money, the fame, and the love. He had already captured two parts of this dream, with the third part being so close that failure seemed out of the question, but just like the light, it could never be captured.</a:t>
            </a:r>
            <a:endParaRPr>
              <a:latin typeface="Oswald"/>
              <a:ea typeface="Oswald"/>
              <a:cs typeface="Oswald"/>
              <a:sym typeface="Oswald"/>
            </a:endParaRPr>
          </a:p>
          <a:p>
            <a:pPr marL="457200" lvl="0" indent="-317500" algn="l" rtl="0">
              <a:spcBef>
                <a:spcPts val="0"/>
              </a:spcBef>
              <a:spcAft>
                <a:spcPts val="0"/>
              </a:spcAft>
              <a:buSzPts val="1400"/>
              <a:buFont typeface="Oswald"/>
              <a:buChar char="-"/>
            </a:pPr>
            <a:r>
              <a:rPr lang="en-GB">
                <a:latin typeface="Oswald"/>
                <a:ea typeface="Oswald"/>
                <a:cs typeface="Oswald"/>
                <a:sym typeface="Oswald"/>
              </a:rPr>
              <a:t>His ambition was him reaching, but he could never reach far enough to get to the green light (American dream).</a:t>
            </a:r>
            <a:endParaRPr>
              <a:latin typeface="Oswald"/>
              <a:ea typeface="Oswald"/>
              <a:cs typeface="Oswald"/>
              <a:sym typeface="Oswa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27"/>
          <p:cNvSpPr txBox="1">
            <a:spLocks noGrp="1"/>
          </p:cNvSpPr>
          <p:nvPr>
            <p:ph type="title"/>
          </p:nvPr>
        </p:nvSpPr>
        <p:spPr>
          <a:xfrm>
            <a:off x="311700" y="445025"/>
            <a:ext cx="8520600" cy="572700"/>
          </a:xfrm>
          <a:prstGeom prst="rect">
            <a:avLst/>
          </a:prstGeom>
          <a:solidFill>
            <a:schemeClr val="dk1"/>
          </a:solidFill>
        </p:spPr>
        <p:txBody>
          <a:bodyPr spcFirstLastPara="1" wrap="square" lIns="91425" tIns="91425" rIns="91425" bIns="91425" anchor="t" anchorCtr="0">
            <a:noAutofit/>
          </a:bodyPr>
          <a:lstStyle/>
          <a:p>
            <a:pPr marL="0" lvl="0" indent="0" algn="l" rtl="0">
              <a:spcBef>
                <a:spcPts val="0"/>
              </a:spcBef>
              <a:spcAft>
                <a:spcPts val="0"/>
              </a:spcAft>
              <a:buNone/>
            </a:pPr>
            <a:r>
              <a:rPr lang="en-GB"/>
              <a:t>Simile</a:t>
            </a:r>
            <a:endParaRPr/>
          </a:p>
        </p:txBody>
      </p:sp>
      <p:sp>
        <p:nvSpPr>
          <p:cNvPr id="193" name="Google Shape;193;p27"/>
          <p:cNvSpPr txBox="1">
            <a:spLocks noGrp="1"/>
          </p:cNvSpPr>
          <p:nvPr>
            <p:ph type="body" idx="1"/>
          </p:nvPr>
        </p:nvSpPr>
        <p:spPr>
          <a:xfrm>
            <a:off x="311700" y="1234075"/>
            <a:ext cx="8520600" cy="11811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GB"/>
              <a:t>“And if you think i didn’t have my share of suffering-look here, when I went to give up that flat and saw that damn box of dog biscuits sitting there on the sideboard I sat down and cried like a baby. By God it was awful--”</a:t>
            </a:r>
            <a:endParaRPr/>
          </a:p>
        </p:txBody>
      </p:sp>
      <p:sp>
        <p:nvSpPr>
          <p:cNvPr id="194" name="Google Shape;194;p27"/>
          <p:cNvSpPr txBox="1"/>
          <p:nvPr/>
        </p:nvSpPr>
        <p:spPr>
          <a:xfrm>
            <a:off x="311700" y="2300025"/>
            <a:ext cx="1340400" cy="480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400">
                <a:latin typeface="Playfair Display"/>
                <a:ea typeface="Playfair Display"/>
                <a:cs typeface="Playfair Display"/>
                <a:sym typeface="Playfair Display"/>
              </a:rPr>
              <a:t>Analysis</a:t>
            </a:r>
            <a:endParaRPr sz="2400">
              <a:latin typeface="Playfair Display"/>
              <a:ea typeface="Playfair Display"/>
              <a:cs typeface="Playfair Display"/>
              <a:sym typeface="Playfair Display"/>
            </a:endParaRPr>
          </a:p>
        </p:txBody>
      </p:sp>
      <p:sp>
        <p:nvSpPr>
          <p:cNvPr id="195" name="Google Shape;195;p27"/>
          <p:cNvSpPr txBox="1"/>
          <p:nvPr/>
        </p:nvSpPr>
        <p:spPr>
          <a:xfrm>
            <a:off x="311700" y="2865900"/>
            <a:ext cx="7073100" cy="1627500"/>
          </a:xfrm>
          <a:prstGeom prst="rect">
            <a:avLst/>
          </a:prstGeom>
          <a:noFill/>
          <a:ln>
            <a:noFill/>
          </a:ln>
        </p:spPr>
        <p:txBody>
          <a:bodyPr spcFirstLastPara="1" wrap="square" lIns="91425" tIns="91425" rIns="91425" bIns="91425" anchor="t" anchorCtr="0">
            <a:noAutofit/>
          </a:bodyPr>
          <a:lstStyle/>
          <a:p>
            <a:pPr marL="457200" lvl="0" indent="-317500" algn="l" rtl="0">
              <a:spcBef>
                <a:spcPts val="0"/>
              </a:spcBef>
              <a:spcAft>
                <a:spcPts val="0"/>
              </a:spcAft>
              <a:buSzPts val="1400"/>
              <a:buFont typeface="Playfair Display"/>
              <a:buChar char="-"/>
            </a:pPr>
            <a:r>
              <a:rPr lang="en-GB">
                <a:latin typeface="Playfair Display"/>
                <a:ea typeface="Playfair Display"/>
                <a:cs typeface="Playfair Display"/>
                <a:sym typeface="Playfair Display"/>
              </a:rPr>
              <a:t>Tom tries to sympathize with Nick because he lost somebody he loved too, but Nick sees through it because he caused the death of Gatsby and Myrtle’s death was accidental and Gatsby’s wasn’t responsible</a:t>
            </a:r>
            <a:endParaRPr>
              <a:latin typeface="Playfair Display"/>
              <a:ea typeface="Playfair Display"/>
              <a:cs typeface="Playfair Display"/>
              <a:sym typeface="Playfair Display"/>
            </a:endParaRPr>
          </a:p>
          <a:p>
            <a:pPr marL="457200" lvl="0" indent="-317500" algn="l" rtl="0">
              <a:spcBef>
                <a:spcPts val="0"/>
              </a:spcBef>
              <a:spcAft>
                <a:spcPts val="0"/>
              </a:spcAft>
              <a:buSzPts val="1400"/>
              <a:buFont typeface="Playfair Display"/>
              <a:buChar char="-"/>
            </a:pPr>
            <a:r>
              <a:rPr lang="en-GB">
                <a:latin typeface="Playfair Display"/>
                <a:ea typeface="Playfair Display"/>
                <a:cs typeface="Playfair Display"/>
                <a:sym typeface="Playfair Display"/>
              </a:rPr>
              <a:t>Shows that Tom did care for Myrtle beyond having an affair. The dogs treats were for the dog he bought her, and the thought of dogs biscuits brings those happy memories back and he cries because he that bond is severed forever.</a:t>
            </a:r>
            <a:endParaRPr>
              <a:latin typeface="Playfair Display"/>
              <a:ea typeface="Playfair Display"/>
              <a:cs typeface="Playfair Display"/>
              <a:sym typeface="Playfair Display"/>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28"/>
          <p:cNvSpPr txBox="1">
            <a:spLocks noGrp="1"/>
          </p:cNvSpPr>
          <p:nvPr>
            <p:ph type="title"/>
          </p:nvPr>
        </p:nvSpPr>
        <p:spPr>
          <a:xfrm>
            <a:off x="311700" y="445025"/>
            <a:ext cx="8520600" cy="572700"/>
          </a:xfrm>
          <a:prstGeom prst="rect">
            <a:avLst/>
          </a:prstGeom>
          <a:solidFill>
            <a:schemeClr val="dk1"/>
          </a:solidFill>
        </p:spPr>
        <p:txBody>
          <a:bodyPr spcFirstLastPara="1" wrap="square" lIns="91425" tIns="91425" rIns="91425" bIns="91425" anchor="t" anchorCtr="0">
            <a:noAutofit/>
          </a:bodyPr>
          <a:lstStyle/>
          <a:p>
            <a:pPr marL="0" lvl="0" indent="0" algn="l" rtl="0">
              <a:spcBef>
                <a:spcPts val="0"/>
              </a:spcBef>
              <a:spcAft>
                <a:spcPts val="0"/>
              </a:spcAft>
              <a:buNone/>
            </a:pPr>
            <a:r>
              <a:rPr lang="en-GB"/>
              <a:t>Metaphor</a:t>
            </a:r>
            <a:endParaRPr/>
          </a:p>
        </p:txBody>
      </p:sp>
      <p:sp>
        <p:nvSpPr>
          <p:cNvPr id="201" name="Google Shape;201;p28"/>
          <p:cNvSpPr txBox="1">
            <a:spLocks noGrp="1"/>
          </p:cNvSpPr>
          <p:nvPr>
            <p:ph type="body" idx="1"/>
          </p:nvPr>
        </p:nvSpPr>
        <p:spPr>
          <a:xfrm>
            <a:off x="311700" y="12340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“So we beat on, boats against the current, borne back ceaselessly into the past.”</a:t>
            </a:r>
            <a:endParaRPr/>
          </a:p>
          <a:p>
            <a:pPr marL="0" lvl="0" indent="0" algn="l" rtl="0">
              <a:spcBef>
                <a:spcPts val="1600"/>
              </a:spcBef>
              <a:spcAft>
                <a:spcPts val="1600"/>
              </a:spcAft>
              <a:buNone/>
            </a:pPr>
            <a:endParaRPr/>
          </a:p>
        </p:txBody>
      </p:sp>
      <p:sp>
        <p:nvSpPr>
          <p:cNvPr id="202" name="Google Shape;202;p28"/>
          <p:cNvSpPr txBox="1"/>
          <p:nvPr/>
        </p:nvSpPr>
        <p:spPr>
          <a:xfrm>
            <a:off x="541050" y="2042225"/>
            <a:ext cx="144060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400">
                <a:latin typeface="Playfair Display"/>
                <a:ea typeface="Playfair Display"/>
                <a:cs typeface="Playfair Display"/>
                <a:sym typeface="Playfair Display"/>
              </a:rPr>
              <a:t>Analysis</a:t>
            </a:r>
            <a:endParaRPr sz="2400">
              <a:latin typeface="Playfair Display"/>
              <a:ea typeface="Playfair Display"/>
              <a:cs typeface="Playfair Display"/>
              <a:sym typeface="Playfair Display"/>
            </a:endParaRPr>
          </a:p>
        </p:txBody>
      </p:sp>
      <p:sp>
        <p:nvSpPr>
          <p:cNvPr id="203" name="Google Shape;203;p28"/>
          <p:cNvSpPr txBox="1"/>
          <p:nvPr/>
        </p:nvSpPr>
        <p:spPr>
          <a:xfrm>
            <a:off x="509750" y="2872075"/>
            <a:ext cx="8032200" cy="1644000"/>
          </a:xfrm>
          <a:prstGeom prst="rect">
            <a:avLst/>
          </a:prstGeom>
          <a:noFill/>
          <a:ln>
            <a:noFill/>
          </a:ln>
        </p:spPr>
        <p:txBody>
          <a:bodyPr spcFirstLastPara="1" wrap="square" lIns="91425" tIns="91425" rIns="91425" bIns="91425" anchor="t" anchorCtr="0">
            <a:noAutofit/>
          </a:bodyPr>
          <a:lstStyle/>
          <a:p>
            <a:pPr marL="457200" lvl="0" indent="-317500" algn="l" rtl="0">
              <a:spcBef>
                <a:spcPts val="0"/>
              </a:spcBef>
              <a:spcAft>
                <a:spcPts val="0"/>
              </a:spcAft>
              <a:buSzPts val="1400"/>
              <a:buFont typeface="Playfair Display"/>
              <a:buChar char="-"/>
            </a:pPr>
            <a:r>
              <a:rPr lang="en-GB">
                <a:latin typeface="Playfair Display"/>
                <a:ea typeface="Playfair Display"/>
                <a:cs typeface="Playfair Display"/>
                <a:sym typeface="Playfair Display"/>
              </a:rPr>
              <a:t>The author compares the human drive, ambition, to “boats against the current.” a constant upstream battle.</a:t>
            </a:r>
            <a:endParaRPr>
              <a:latin typeface="Playfair Display"/>
              <a:ea typeface="Playfair Display"/>
              <a:cs typeface="Playfair Display"/>
              <a:sym typeface="Playfair Display"/>
            </a:endParaRPr>
          </a:p>
          <a:p>
            <a:pPr marL="457200" lvl="0" indent="-317500" algn="l" rtl="0">
              <a:spcBef>
                <a:spcPts val="0"/>
              </a:spcBef>
              <a:spcAft>
                <a:spcPts val="0"/>
              </a:spcAft>
              <a:buSzPts val="1400"/>
              <a:buFont typeface="Playfair Display"/>
              <a:buChar char="-"/>
            </a:pPr>
            <a:r>
              <a:rPr lang="en-GB">
                <a:latin typeface="Playfair Display"/>
                <a:ea typeface="Playfair Display"/>
                <a:cs typeface="Playfair Display"/>
                <a:sym typeface="Playfair Display"/>
              </a:rPr>
              <a:t>“We” implies that all humans row hard against the current of life to try to get ahead, but we are always brought back to where we began.</a:t>
            </a:r>
            <a:endParaRPr>
              <a:latin typeface="Playfair Display"/>
              <a:ea typeface="Playfair Display"/>
              <a:cs typeface="Playfair Display"/>
              <a:sym typeface="Playfair Display"/>
            </a:endParaRPr>
          </a:p>
          <a:p>
            <a:pPr marL="457200" lvl="0" indent="-317500" algn="l" rtl="0">
              <a:spcBef>
                <a:spcPts val="0"/>
              </a:spcBef>
              <a:spcAft>
                <a:spcPts val="0"/>
              </a:spcAft>
              <a:buSzPts val="1400"/>
              <a:buFont typeface="Playfair Display"/>
              <a:buChar char="-"/>
            </a:pPr>
            <a:r>
              <a:rPr lang="en-GB">
                <a:latin typeface="Playfair Display"/>
                <a:ea typeface="Playfair Display"/>
                <a:cs typeface="Playfair Display"/>
                <a:sym typeface="Playfair Display"/>
              </a:rPr>
              <a:t>Gatsby ambition  was rowing  upstream, overcoming many obstacles, and he continued indefinitely, no matter how difficult things got for him, but he’ll never reach his destination, the past, because it doesn’t exist after he already passed it.</a:t>
            </a:r>
            <a:endParaRPr>
              <a:latin typeface="Playfair Display"/>
              <a:ea typeface="Playfair Display"/>
              <a:cs typeface="Playfair Display"/>
              <a:sym typeface="Playfair Display"/>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29"/>
          <p:cNvSpPr txBox="1">
            <a:spLocks noGrp="1"/>
          </p:cNvSpPr>
          <p:nvPr>
            <p:ph type="title"/>
          </p:nvPr>
        </p:nvSpPr>
        <p:spPr>
          <a:xfrm>
            <a:off x="311700" y="459575"/>
            <a:ext cx="8520600" cy="572700"/>
          </a:xfrm>
          <a:prstGeom prst="rect">
            <a:avLst/>
          </a:prstGeom>
          <a:solidFill>
            <a:schemeClr val="accent6"/>
          </a:solidFill>
        </p:spPr>
        <p:txBody>
          <a:bodyPr spcFirstLastPara="1" wrap="square" lIns="91425" tIns="91425" rIns="91425" bIns="91425" anchor="t" anchorCtr="0">
            <a:noAutofit/>
          </a:bodyPr>
          <a:lstStyle/>
          <a:p>
            <a:pPr marL="0" lvl="0" indent="0" algn="ctr" rtl="0">
              <a:spcBef>
                <a:spcPts val="0"/>
              </a:spcBef>
              <a:spcAft>
                <a:spcPts val="0"/>
              </a:spcAft>
              <a:buNone/>
            </a:pPr>
            <a:r>
              <a:rPr lang="en-GB">
                <a:solidFill>
                  <a:schemeClr val="lt1"/>
                </a:solidFill>
              </a:rPr>
              <a:t>Love</a:t>
            </a:r>
            <a:endParaRPr>
              <a:solidFill>
                <a:schemeClr val="lt1"/>
              </a:solidFill>
            </a:endParaRPr>
          </a:p>
        </p:txBody>
      </p:sp>
      <p:sp>
        <p:nvSpPr>
          <p:cNvPr id="209" name="Google Shape;209;p29"/>
          <p:cNvSpPr/>
          <p:nvPr/>
        </p:nvSpPr>
        <p:spPr>
          <a:xfrm>
            <a:off x="2979050" y="1086550"/>
            <a:ext cx="3339300" cy="2684400"/>
          </a:xfrm>
          <a:prstGeom prst="heart">
            <a:avLst/>
          </a:pr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29"/>
          <p:cNvSpPr txBox="1"/>
          <p:nvPr/>
        </p:nvSpPr>
        <p:spPr>
          <a:xfrm>
            <a:off x="188000" y="1796925"/>
            <a:ext cx="2816700" cy="256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500">
                <a:latin typeface="Oswald"/>
                <a:ea typeface="Oswald"/>
                <a:cs typeface="Oswald"/>
                <a:sym typeface="Oswald"/>
              </a:rPr>
              <a:t>Love is thoroughly explored throughout the novel, however, it has never been pure. Daisy’s love has been fueled by money lust while Tom’s has been fueled by domination of his partner. Even Gatsby’s love was fueled by his wild ambitions.</a:t>
            </a:r>
            <a:endParaRPr sz="1500">
              <a:latin typeface="Oswald"/>
              <a:ea typeface="Oswald"/>
              <a:cs typeface="Oswald"/>
              <a:sym typeface="Oswald"/>
            </a:endParaRPr>
          </a:p>
        </p:txBody>
      </p:sp>
      <p:sp>
        <p:nvSpPr>
          <p:cNvPr id="211" name="Google Shape;211;p29"/>
          <p:cNvSpPr txBox="1"/>
          <p:nvPr/>
        </p:nvSpPr>
        <p:spPr>
          <a:xfrm>
            <a:off x="2175375" y="3680475"/>
            <a:ext cx="5022300" cy="1430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500">
                <a:latin typeface="Oswald"/>
                <a:ea typeface="Oswald"/>
                <a:cs typeface="Oswald"/>
                <a:sym typeface="Oswald"/>
              </a:rPr>
              <a:t>However, this chapter explores pure love, a significant shift from previous chapters of the book. We learn that Nick genuinely loves Gatsby, not for his wealth or his lavish parties. We also learn that Henry, Gatsby’s father, loves his son even after not seeing him for several, several years. </a:t>
            </a:r>
            <a:endParaRPr sz="1500">
              <a:latin typeface="Oswald"/>
              <a:ea typeface="Oswald"/>
              <a:cs typeface="Oswald"/>
              <a:sym typeface="Oswald"/>
            </a:endParaRPr>
          </a:p>
        </p:txBody>
      </p:sp>
      <p:sp>
        <p:nvSpPr>
          <p:cNvPr id="212" name="Google Shape;212;p29"/>
          <p:cNvSpPr txBox="1"/>
          <p:nvPr/>
        </p:nvSpPr>
        <p:spPr>
          <a:xfrm>
            <a:off x="6482375" y="2124225"/>
            <a:ext cx="2427900" cy="1913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a:latin typeface="Oswald"/>
                <a:ea typeface="Oswald"/>
                <a:cs typeface="Oswald"/>
                <a:sym typeface="Oswald"/>
              </a:rPr>
              <a:t>And for Fitzgerald to introduce pure love at the end of the novel provides the audience with a sort of resolution for the tragedies that commenced.  </a:t>
            </a:r>
            <a:endParaRPr>
              <a:latin typeface="Oswald"/>
              <a:ea typeface="Oswald"/>
              <a:cs typeface="Oswald"/>
              <a:sym typeface="Oswa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30"/>
          <p:cNvSpPr txBox="1">
            <a:spLocks noGrp="1"/>
          </p:cNvSpPr>
          <p:nvPr>
            <p:ph type="title"/>
          </p:nvPr>
        </p:nvSpPr>
        <p:spPr>
          <a:xfrm>
            <a:off x="311700" y="445025"/>
            <a:ext cx="8520600" cy="572700"/>
          </a:xfrm>
          <a:prstGeom prst="rect">
            <a:avLst/>
          </a:prstGeom>
          <a:solidFill>
            <a:schemeClr val="dk1"/>
          </a:solidFill>
        </p:spPr>
        <p:txBody>
          <a:bodyPr spcFirstLastPara="1" wrap="square" lIns="91425" tIns="91425" rIns="91425" bIns="91425" anchor="t" anchorCtr="0">
            <a:noAutofit/>
          </a:bodyPr>
          <a:lstStyle/>
          <a:p>
            <a:pPr marL="0" lvl="0" indent="0" algn="ctr" rtl="0">
              <a:spcBef>
                <a:spcPts val="0"/>
              </a:spcBef>
              <a:spcAft>
                <a:spcPts val="0"/>
              </a:spcAft>
              <a:buNone/>
            </a:pPr>
            <a:r>
              <a:rPr lang="en-GB"/>
              <a:t>Important Quotes</a:t>
            </a:r>
            <a:endParaRPr/>
          </a:p>
        </p:txBody>
      </p:sp>
      <p:sp>
        <p:nvSpPr>
          <p:cNvPr id="218" name="Google Shape;218;p30"/>
          <p:cNvSpPr txBox="1">
            <a:spLocks noGrp="1"/>
          </p:cNvSpPr>
          <p:nvPr>
            <p:ph type="body" idx="1"/>
          </p:nvPr>
        </p:nvSpPr>
        <p:spPr>
          <a:xfrm>
            <a:off x="235500" y="1157875"/>
            <a:ext cx="8520600" cy="3334800"/>
          </a:xfrm>
          <a:prstGeom prst="rect">
            <a:avLst/>
          </a:prstGeom>
        </p:spPr>
        <p:txBody>
          <a:bodyPr spcFirstLastPara="1" wrap="square" lIns="91425" tIns="91425" rIns="91425" bIns="91425" anchor="t" anchorCtr="0">
            <a:noAutofit/>
          </a:bodyPr>
          <a:lstStyle/>
          <a:p>
            <a:pPr marL="457200" lvl="0" indent="-330200" algn="l" rtl="0">
              <a:spcBef>
                <a:spcPts val="0"/>
              </a:spcBef>
              <a:spcAft>
                <a:spcPts val="0"/>
              </a:spcAft>
              <a:buClr>
                <a:srgbClr val="000000"/>
              </a:buClr>
              <a:buSzPts val="1600"/>
              <a:buFont typeface="Oswald"/>
              <a:buChar char="●"/>
            </a:pPr>
            <a:r>
              <a:rPr lang="en-GB" sz="1600">
                <a:solidFill>
                  <a:srgbClr val="000000"/>
                </a:solidFill>
                <a:latin typeface="Oswald"/>
                <a:ea typeface="Oswald"/>
                <a:cs typeface="Oswald"/>
                <a:sym typeface="Oswald"/>
              </a:rPr>
              <a:t>“They were careless people, Tom and Daisy--they smashed up things and creatures and then retreated back into their money or their vast carelessness, or whatever it was that kept them together, and let other people clean up the mess they had made…” (179)</a:t>
            </a:r>
            <a:endParaRPr sz="1600">
              <a:solidFill>
                <a:srgbClr val="000000"/>
              </a:solidFill>
              <a:latin typeface="Oswald"/>
              <a:ea typeface="Oswald"/>
              <a:cs typeface="Oswald"/>
              <a:sym typeface="Oswald"/>
            </a:endParaRPr>
          </a:p>
          <a:p>
            <a:pPr marL="914400" lvl="1" indent="-317500" algn="l" rtl="0">
              <a:spcBef>
                <a:spcPts val="0"/>
              </a:spcBef>
              <a:spcAft>
                <a:spcPts val="0"/>
              </a:spcAft>
              <a:buClr>
                <a:srgbClr val="000000"/>
              </a:buClr>
              <a:buSzPts val="1400"/>
              <a:buFont typeface="Oswald"/>
              <a:buChar char="○"/>
            </a:pPr>
            <a:r>
              <a:rPr lang="en-GB">
                <a:solidFill>
                  <a:srgbClr val="000000"/>
                </a:solidFill>
                <a:latin typeface="Oswald"/>
                <a:ea typeface="Oswald"/>
                <a:cs typeface="Oswald"/>
                <a:sym typeface="Oswald"/>
              </a:rPr>
              <a:t>This quote was said by Nick after running into Tom.It is significant because it further emphasizes the theme of moral decay of the upper class. Daisy and Tom don’t have to worry about the consequences of their actions because they have money to fall back to. This carelessness and lack of concern for other people clearly illustrates the dehumanization and apathy of the upper class.</a:t>
            </a:r>
            <a:endParaRPr sz="1400">
              <a:latin typeface="Oswald"/>
              <a:ea typeface="Oswald"/>
              <a:cs typeface="Oswald"/>
              <a:sym typeface="Oswald"/>
            </a:endParaRPr>
          </a:p>
          <a:p>
            <a:pPr marL="457200" lvl="0" indent="-330200" algn="l" rtl="0">
              <a:lnSpc>
                <a:spcPct val="150000"/>
              </a:lnSpc>
              <a:spcBef>
                <a:spcPts val="0"/>
              </a:spcBef>
              <a:spcAft>
                <a:spcPts val="0"/>
              </a:spcAft>
              <a:buSzPts val="1600"/>
              <a:buFont typeface="Oswald"/>
              <a:buChar char="●"/>
            </a:pPr>
            <a:r>
              <a:rPr lang="en-GB" sz="1600">
                <a:latin typeface="Oswald"/>
                <a:ea typeface="Oswald"/>
                <a:cs typeface="Oswald"/>
                <a:sym typeface="Oswald"/>
              </a:rPr>
              <a:t>"Why, my God!" They used to go there by the hundreds!" (175) - Owl Eyes on the topic of Gatsby's funeral. </a:t>
            </a:r>
            <a:endParaRPr sz="1600">
              <a:latin typeface="Oswald"/>
              <a:ea typeface="Oswald"/>
              <a:cs typeface="Oswald"/>
              <a:sym typeface="Oswald"/>
            </a:endParaRPr>
          </a:p>
          <a:p>
            <a:pPr marL="914400" lvl="0" indent="-317500" algn="l" rtl="0">
              <a:spcBef>
                <a:spcPts val="0"/>
              </a:spcBef>
              <a:spcAft>
                <a:spcPts val="0"/>
              </a:spcAft>
              <a:buClr>
                <a:schemeClr val="dk2"/>
              </a:buClr>
              <a:buSzPts val="1400"/>
              <a:buFont typeface="Oswald"/>
              <a:buChar char="●"/>
            </a:pPr>
            <a:r>
              <a:rPr lang="en-GB" sz="1400">
                <a:latin typeface="Oswald"/>
                <a:ea typeface="Oswald"/>
                <a:cs typeface="Oswald"/>
                <a:sym typeface="Oswald"/>
              </a:rPr>
              <a:t>People are content with attending Gatsby’s parties, but when he passes away, none can be bothered to show up to his funeral. Reinforces the idea of dehumanization and apathy. They were content with ‘using’ Gatsby and were so self-absorbed with their own reckless lives they couldn’t be bothered to come to the funeral of the man who threw the parties they so often attended. Also displays irony.</a:t>
            </a:r>
            <a:endParaRPr sz="1400">
              <a:latin typeface="Oswald"/>
              <a:ea typeface="Oswald"/>
              <a:cs typeface="Oswald"/>
              <a:sym typeface="Oswald"/>
            </a:endParaRPr>
          </a:p>
          <a:p>
            <a:pPr marL="0" lvl="0" indent="0" algn="l" rtl="0">
              <a:spcBef>
                <a:spcPts val="800"/>
              </a:spcBef>
              <a:spcAft>
                <a:spcPts val="0"/>
              </a:spcAft>
              <a:buNone/>
            </a:pPr>
            <a:endParaRPr>
              <a:solidFill>
                <a:srgbClr val="000000"/>
              </a:solidFill>
              <a:latin typeface="Oswald"/>
              <a:ea typeface="Oswald"/>
              <a:cs typeface="Oswald"/>
              <a:sym typeface="Oswald"/>
            </a:endParaRPr>
          </a:p>
          <a:p>
            <a:pPr marL="0" lvl="0" indent="0" algn="l" rtl="0">
              <a:spcBef>
                <a:spcPts val="800"/>
              </a:spcBef>
              <a:spcAft>
                <a:spcPts val="400"/>
              </a:spcAft>
              <a:buNone/>
            </a:pPr>
            <a:endParaRPr>
              <a:solidFill>
                <a:srgbClr val="000000"/>
              </a:solidFill>
              <a:latin typeface="Oswald"/>
              <a:ea typeface="Oswald"/>
              <a:cs typeface="Oswald"/>
              <a:sym typeface="Oswal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31"/>
          <p:cNvSpPr txBox="1">
            <a:spLocks noGrp="1"/>
          </p:cNvSpPr>
          <p:nvPr>
            <p:ph type="title"/>
          </p:nvPr>
        </p:nvSpPr>
        <p:spPr>
          <a:xfrm>
            <a:off x="311700" y="445025"/>
            <a:ext cx="8520600" cy="572700"/>
          </a:xfrm>
          <a:prstGeom prst="rect">
            <a:avLst/>
          </a:prstGeom>
          <a:solidFill>
            <a:schemeClr val="accent2"/>
          </a:solidFill>
        </p:spPr>
        <p:txBody>
          <a:bodyPr spcFirstLastPara="1" wrap="square" lIns="91425" tIns="91425" rIns="91425" bIns="91425" anchor="t" anchorCtr="0">
            <a:noAutofit/>
          </a:bodyPr>
          <a:lstStyle/>
          <a:p>
            <a:pPr marL="0" lvl="0" indent="0" algn="ctr" rtl="0">
              <a:spcBef>
                <a:spcPts val="0"/>
              </a:spcBef>
              <a:spcAft>
                <a:spcPts val="0"/>
              </a:spcAft>
              <a:buNone/>
            </a:pPr>
            <a:r>
              <a:rPr lang="en-GB">
                <a:solidFill>
                  <a:schemeClr val="lt1"/>
                </a:solidFill>
              </a:rPr>
              <a:t>Important Quotes Contd. </a:t>
            </a:r>
            <a:endParaRPr>
              <a:solidFill>
                <a:schemeClr val="lt1"/>
              </a:solidFill>
            </a:endParaRPr>
          </a:p>
        </p:txBody>
      </p:sp>
      <p:sp>
        <p:nvSpPr>
          <p:cNvPr id="224" name="Google Shape;224;p31"/>
          <p:cNvSpPr txBox="1">
            <a:spLocks noGrp="1"/>
          </p:cNvSpPr>
          <p:nvPr>
            <p:ph type="body" idx="1"/>
          </p:nvPr>
        </p:nvSpPr>
        <p:spPr>
          <a:xfrm>
            <a:off x="311700" y="1234075"/>
            <a:ext cx="8520600" cy="3334800"/>
          </a:xfrm>
          <a:prstGeom prst="rect">
            <a:avLst/>
          </a:prstGeom>
        </p:spPr>
        <p:txBody>
          <a:bodyPr spcFirstLastPara="1" wrap="square" lIns="91425" tIns="91425" rIns="91425" bIns="91425" anchor="t" anchorCtr="0">
            <a:noAutofit/>
          </a:bodyPr>
          <a:lstStyle/>
          <a:p>
            <a:pPr marL="457200" lvl="0" indent="-330200" algn="l" rtl="0">
              <a:lnSpc>
                <a:spcPct val="150000"/>
              </a:lnSpc>
              <a:spcBef>
                <a:spcPts val="800"/>
              </a:spcBef>
              <a:spcAft>
                <a:spcPts val="0"/>
              </a:spcAft>
              <a:buClr>
                <a:srgbClr val="000000"/>
              </a:buClr>
              <a:buSzPts val="1600"/>
              <a:buFont typeface="Oswald"/>
              <a:buChar char="●"/>
            </a:pPr>
            <a:r>
              <a:rPr lang="en-GB" sz="1600">
                <a:solidFill>
                  <a:srgbClr val="000000"/>
                </a:solidFill>
                <a:latin typeface="Oswald"/>
                <a:ea typeface="Oswald"/>
                <a:cs typeface="Oswald"/>
                <a:sym typeface="Oswald"/>
              </a:rPr>
              <a:t>“Gatsby believed in the green light, the orgastic future that year by year recedes before us. It eluded us then, but that's no matter--tomorrow we will run faster, stretch out our arms farther. . .And one fine morning. . .”</a:t>
            </a:r>
            <a:endParaRPr sz="1600">
              <a:solidFill>
                <a:srgbClr val="000000"/>
              </a:solidFill>
              <a:latin typeface="Oswald"/>
              <a:ea typeface="Oswald"/>
              <a:cs typeface="Oswald"/>
              <a:sym typeface="Oswald"/>
            </a:endParaRPr>
          </a:p>
          <a:p>
            <a:pPr marL="914400" lvl="1" indent="-317500" algn="l" rtl="0">
              <a:lnSpc>
                <a:spcPct val="150000"/>
              </a:lnSpc>
              <a:spcBef>
                <a:spcPts val="0"/>
              </a:spcBef>
              <a:spcAft>
                <a:spcPts val="0"/>
              </a:spcAft>
              <a:buClr>
                <a:srgbClr val="000000"/>
              </a:buClr>
              <a:buSzPts val="1400"/>
              <a:buFont typeface="Oswald"/>
              <a:buChar char="○"/>
            </a:pPr>
            <a:r>
              <a:rPr lang="en-GB">
                <a:solidFill>
                  <a:srgbClr val="000000"/>
                </a:solidFill>
                <a:latin typeface="Oswald"/>
                <a:ea typeface="Oswald"/>
                <a:cs typeface="Oswald"/>
                <a:sym typeface="Oswald"/>
              </a:rPr>
              <a:t>Nick says this quote on the last page of the novel, thinking about Gatsby and the pursuit for a new future or American Dream. This quote describes both Gatsby and the American Dream as a whole. American Dream is “receding” and “eluding”. The American Dream is a bluff, made impossible by the emptiness and corruption of the upper class, even though people want to believe otherwise. </a:t>
            </a:r>
            <a:endParaRPr>
              <a:solidFill>
                <a:srgbClr val="000000"/>
              </a:solidFill>
              <a:latin typeface="Oswald"/>
              <a:ea typeface="Oswald"/>
              <a:cs typeface="Oswald"/>
              <a:sym typeface="Oswald"/>
            </a:endParaRPr>
          </a:p>
          <a:p>
            <a:pPr marL="457200" lvl="0" indent="-330200" algn="l" rtl="0">
              <a:lnSpc>
                <a:spcPct val="150000"/>
              </a:lnSpc>
              <a:spcBef>
                <a:spcPts val="0"/>
              </a:spcBef>
              <a:spcAft>
                <a:spcPts val="0"/>
              </a:spcAft>
              <a:buSzPts val="1600"/>
              <a:buFont typeface="Oswald"/>
              <a:buChar char="●"/>
            </a:pPr>
            <a:r>
              <a:rPr lang="en-GB" sz="1600">
                <a:latin typeface="Oswald"/>
                <a:ea typeface="Oswald"/>
                <a:cs typeface="Oswald"/>
                <a:sym typeface="Oswald"/>
              </a:rPr>
              <a:t>“So we beat on, boats against the current, borne back ceaselessly into the past” (180), </a:t>
            </a:r>
            <a:endParaRPr sz="1600">
              <a:latin typeface="Oswald"/>
              <a:ea typeface="Oswald"/>
              <a:cs typeface="Oswald"/>
              <a:sym typeface="Oswald"/>
            </a:endParaRPr>
          </a:p>
          <a:p>
            <a:pPr marL="914400" lvl="1" indent="-317500" algn="l" rtl="0">
              <a:lnSpc>
                <a:spcPct val="150000"/>
              </a:lnSpc>
              <a:spcBef>
                <a:spcPts val="0"/>
              </a:spcBef>
              <a:spcAft>
                <a:spcPts val="0"/>
              </a:spcAft>
              <a:buSzPts val="1400"/>
              <a:buFont typeface="Oswald"/>
              <a:buChar char="○"/>
            </a:pPr>
            <a:r>
              <a:rPr lang="en-GB" sz="1400">
                <a:latin typeface="Oswald"/>
                <a:ea typeface="Oswald"/>
                <a:cs typeface="Oswald"/>
                <a:sym typeface="Oswald"/>
              </a:rPr>
              <a:t>Even though we try to make a future for ourselves, we are ultimately “boats against the current”, battling the waves of the past. This is comparable to Gatsby who wanted to focus on a new future with Daisy, but was still rooted in the past and as a result did not see her for who she was. </a:t>
            </a:r>
            <a:endParaRPr sz="1400">
              <a:latin typeface="Oswald"/>
              <a:ea typeface="Oswald"/>
              <a:cs typeface="Oswald"/>
              <a:sym typeface="Oswald"/>
            </a:endParaRPr>
          </a:p>
          <a:p>
            <a:pPr marL="190500" lvl="0" indent="0" algn="l" rtl="0">
              <a:lnSpc>
                <a:spcPct val="150000"/>
              </a:lnSpc>
              <a:spcBef>
                <a:spcPts val="800"/>
              </a:spcBef>
              <a:spcAft>
                <a:spcPts val="800"/>
              </a:spcAft>
              <a:buNone/>
            </a:pPr>
            <a:r>
              <a:rPr lang="en-GB" sz="1100">
                <a:solidFill>
                  <a:srgbClr val="000000"/>
                </a:solidFill>
                <a:latin typeface="Oswald"/>
                <a:ea typeface="Oswald"/>
                <a:cs typeface="Oswald"/>
                <a:sym typeface="Oswald"/>
              </a:rPr>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2"/>
        <p:cNvGrpSpPr/>
        <p:nvPr/>
      </p:nvGrpSpPr>
      <p:grpSpPr>
        <a:xfrm>
          <a:off x="0" y="0"/>
          <a:ext cx="0" cy="0"/>
          <a:chOff x="0" y="0"/>
          <a:chExt cx="0" cy="0"/>
        </a:xfrm>
      </p:grpSpPr>
      <p:sp>
        <p:nvSpPr>
          <p:cNvPr id="63" name="Google Shape;63;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a:t>Learning Outcomes</a:t>
            </a:r>
            <a:endParaRPr/>
          </a:p>
        </p:txBody>
      </p:sp>
      <p:sp>
        <p:nvSpPr>
          <p:cNvPr id="64" name="Google Shape;64;p14"/>
          <p:cNvSpPr txBox="1">
            <a:spLocks noGrp="1"/>
          </p:cNvSpPr>
          <p:nvPr>
            <p:ph type="body" idx="1"/>
          </p:nvPr>
        </p:nvSpPr>
        <p:spPr>
          <a:xfrm>
            <a:off x="311700" y="1234075"/>
            <a:ext cx="8520600" cy="33348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GB"/>
              <a:t>Explore literary works in detail.</a:t>
            </a:r>
            <a:endParaRPr/>
          </a:p>
          <a:p>
            <a:pPr marL="914400" lvl="1" indent="-342900" algn="l" rtl="0">
              <a:spcBef>
                <a:spcPts val="0"/>
              </a:spcBef>
              <a:spcAft>
                <a:spcPts val="0"/>
              </a:spcAft>
              <a:buSzPts val="1800"/>
              <a:buAutoNum type="alphaLcPeriod"/>
            </a:pPr>
            <a:r>
              <a:rPr lang="en-GB" sz="1800"/>
              <a:t>Understand the explicit and implicit meaning in a text</a:t>
            </a:r>
            <a:endParaRPr sz="1800"/>
          </a:p>
          <a:p>
            <a:pPr marL="914400" lvl="1" indent="-342900" algn="l" rtl="0">
              <a:spcBef>
                <a:spcPts val="0"/>
              </a:spcBef>
              <a:spcAft>
                <a:spcPts val="0"/>
              </a:spcAft>
              <a:buSzPts val="1800"/>
              <a:buAutoNum type="alphaLcPeriod"/>
            </a:pPr>
            <a:r>
              <a:rPr lang="en-GB" sz="1800"/>
              <a:t>Identify and situate a text or an extract in the context of a larger work</a:t>
            </a:r>
            <a:endParaRPr sz="1800"/>
          </a:p>
          <a:p>
            <a:pPr marL="914400" lvl="1" indent="-342900" algn="l" rtl="0">
              <a:spcBef>
                <a:spcPts val="0"/>
              </a:spcBef>
              <a:spcAft>
                <a:spcPts val="0"/>
              </a:spcAft>
              <a:buSzPts val="1800"/>
              <a:buAutoNum type="alphaLcPeriod"/>
            </a:pPr>
            <a:r>
              <a:rPr lang="en-GB" sz="1800"/>
              <a:t>Respond to the key features of texts such as language, characterization, and structure</a:t>
            </a:r>
            <a:endParaRPr sz="1800"/>
          </a:p>
          <a:p>
            <a:pPr marL="457200" lvl="0" indent="-342900" algn="l" rtl="0">
              <a:spcBef>
                <a:spcPts val="0"/>
              </a:spcBef>
              <a:spcAft>
                <a:spcPts val="0"/>
              </a:spcAft>
              <a:buSzPts val="1800"/>
              <a:buAutoNum type="arabicPeriod"/>
            </a:pPr>
            <a:r>
              <a:rPr lang="en-GB"/>
              <a:t>Analyze elements such as theme and the ethical stance or moral values of literary texts</a:t>
            </a:r>
            <a:endParaRPr/>
          </a:p>
          <a:p>
            <a:pPr marL="914400" lvl="1" indent="-342900" algn="l" rtl="0">
              <a:spcBef>
                <a:spcPts val="0"/>
              </a:spcBef>
              <a:spcAft>
                <a:spcPts val="0"/>
              </a:spcAft>
              <a:buSzPts val="1800"/>
              <a:buAutoNum type="alphaLcPeriod"/>
            </a:pPr>
            <a:r>
              <a:rPr lang="en-GB" sz="1800"/>
              <a:t>Identify the evidence in the text for a particular stance</a:t>
            </a:r>
            <a:endParaRPr sz="1800"/>
          </a:p>
          <a:p>
            <a:pPr marL="914400" lvl="1" indent="-342900" algn="l" rtl="0">
              <a:spcBef>
                <a:spcPts val="0"/>
              </a:spcBef>
              <a:spcAft>
                <a:spcPts val="0"/>
              </a:spcAft>
              <a:buSzPts val="1800"/>
              <a:buAutoNum type="alphaLcPeriod"/>
            </a:pPr>
            <a:r>
              <a:rPr lang="en-GB" sz="1800"/>
              <a:t>Consider point of view in different literary genres</a:t>
            </a:r>
            <a:endParaRPr sz="1800"/>
          </a:p>
          <a:p>
            <a:pPr marL="457200" lvl="0" indent="-342900" algn="l" rtl="0">
              <a:spcBef>
                <a:spcPts val="0"/>
              </a:spcBef>
              <a:spcAft>
                <a:spcPts val="0"/>
              </a:spcAft>
              <a:buSzPts val="1800"/>
              <a:buAutoNum type="arabicPeriod"/>
            </a:pPr>
            <a:r>
              <a:rPr lang="en-GB"/>
              <a:t>Understand and make appropriate use of literary terms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32"/>
          <p:cNvSpPr txBox="1">
            <a:spLocks noGrp="1"/>
          </p:cNvSpPr>
          <p:nvPr>
            <p:ph type="title"/>
          </p:nvPr>
        </p:nvSpPr>
        <p:spPr>
          <a:xfrm>
            <a:off x="311700" y="445025"/>
            <a:ext cx="8520600" cy="572700"/>
          </a:xfrm>
          <a:prstGeom prst="rect">
            <a:avLst/>
          </a:prstGeom>
          <a:solidFill>
            <a:schemeClr val="accent5"/>
          </a:solidFill>
        </p:spPr>
        <p:txBody>
          <a:bodyPr spcFirstLastPara="1" wrap="square" lIns="91425" tIns="91425" rIns="91425" bIns="91425" anchor="t" anchorCtr="0">
            <a:noAutofit/>
          </a:bodyPr>
          <a:lstStyle/>
          <a:p>
            <a:pPr marL="0" lvl="0" indent="0" algn="ctr" rtl="0">
              <a:spcBef>
                <a:spcPts val="0"/>
              </a:spcBef>
              <a:spcAft>
                <a:spcPts val="0"/>
              </a:spcAft>
              <a:buNone/>
            </a:pPr>
            <a:r>
              <a:rPr lang="en-GB"/>
              <a:t>One More Quote</a:t>
            </a:r>
            <a:endParaRPr/>
          </a:p>
        </p:txBody>
      </p:sp>
      <p:sp>
        <p:nvSpPr>
          <p:cNvPr id="230" name="Google Shape;230;p32"/>
          <p:cNvSpPr txBox="1">
            <a:spLocks noGrp="1"/>
          </p:cNvSpPr>
          <p:nvPr>
            <p:ph type="body" idx="1"/>
          </p:nvPr>
        </p:nvSpPr>
        <p:spPr>
          <a:xfrm>
            <a:off x="311700" y="1234075"/>
            <a:ext cx="8520600" cy="3334800"/>
          </a:xfrm>
          <a:prstGeom prst="rect">
            <a:avLst/>
          </a:prstGeom>
        </p:spPr>
        <p:txBody>
          <a:bodyPr spcFirstLastPara="1" wrap="square" lIns="91425" tIns="91425" rIns="91425" bIns="91425" anchor="t" anchorCtr="0">
            <a:noAutofit/>
          </a:bodyPr>
          <a:lstStyle/>
          <a:p>
            <a:pPr marL="457200" lvl="0" indent="-330200" algn="l" rtl="0">
              <a:lnSpc>
                <a:spcPct val="138461"/>
              </a:lnSpc>
              <a:spcBef>
                <a:spcPts val="0"/>
              </a:spcBef>
              <a:spcAft>
                <a:spcPts val="0"/>
              </a:spcAft>
              <a:buClr>
                <a:srgbClr val="000000"/>
              </a:buClr>
              <a:buSzPts val="1600"/>
              <a:buFont typeface="Oswald"/>
              <a:buChar char="●"/>
            </a:pPr>
            <a:r>
              <a:rPr lang="en-GB" sz="1600">
                <a:solidFill>
                  <a:srgbClr val="000000"/>
                </a:solidFill>
                <a:latin typeface="Oswald"/>
                <a:ea typeface="Oswald"/>
                <a:cs typeface="Oswald"/>
                <a:sym typeface="Oswald"/>
              </a:rPr>
              <a:t>"Jimmy always liked it better back east. He rose up to his position in the east."(176)</a:t>
            </a:r>
            <a:endParaRPr sz="1600">
              <a:solidFill>
                <a:srgbClr val="000000"/>
              </a:solidFill>
              <a:latin typeface="Oswald"/>
              <a:ea typeface="Oswald"/>
              <a:cs typeface="Oswald"/>
              <a:sym typeface="Oswald"/>
            </a:endParaRPr>
          </a:p>
          <a:p>
            <a:pPr marL="914400" lvl="1" indent="-317500" algn="l" rtl="0">
              <a:lnSpc>
                <a:spcPct val="138461"/>
              </a:lnSpc>
              <a:spcBef>
                <a:spcPts val="0"/>
              </a:spcBef>
              <a:spcAft>
                <a:spcPts val="0"/>
              </a:spcAft>
              <a:buClr>
                <a:srgbClr val="000000"/>
              </a:buClr>
              <a:buSzPts val="1400"/>
              <a:buFont typeface="Oswald"/>
              <a:buChar char="○"/>
            </a:pPr>
            <a:r>
              <a:rPr lang="en-GB" sz="1400">
                <a:solidFill>
                  <a:srgbClr val="000000"/>
                </a:solidFill>
                <a:latin typeface="Oswald"/>
                <a:ea typeface="Oswald"/>
                <a:cs typeface="Oswald"/>
                <a:sym typeface="Oswald"/>
              </a:rPr>
              <a:t>Henry </a:t>
            </a:r>
            <a:r>
              <a:rPr lang="en-GB">
                <a:solidFill>
                  <a:srgbClr val="000000"/>
                </a:solidFill>
                <a:latin typeface="Oswald"/>
                <a:ea typeface="Oswald"/>
                <a:cs typeface="Oswald"/>
                <a:sym typeface="Oswald"/>
              </a:rPr>
              <a:t>C</a:t>
            </a:r>
            <a:r>
              <a:rPr lang="en-GB" sz="1400">
                <a:solidFill>
                  <a:srgbClr val="000000"/>
                </a:solidFill>
                <a:latin typeface="Oswald"/>
                <a:ea typeface="Oswald"/>
                <a:cs typeface="Oswald"/>
                <a:sym typeface="Oswald"/>
              </a:rPr>
              <a:t>. Gatz is referring to more than simply geographically but rather referring to the lifestyle led in the east</a:t>
            </a:r>
            <a:r>
              <a:rPr lang="en-GB">
                <a:solidFill>
                  <a:srgbClr val="000000"/>
                </a:solidFill>
                <a:latin typeface="Oswald"/>
                <a:ea typeface="Oswald"/>
                <a:cs typeface="Oswald"/>
                <a:sym typeface="Oswald"/>
              </a:rPr>
              <a:t>. </a:t>
            </a:r>
            <a:r>
              <a:rPr lang="en-GB" sz="1400">
                <a:solidFill>
                  <a:srgbClr val="000000"/>
                </a:solidFill>
                <a:latin typeface="Oswald"/>
                <a:ea typeface="Oswald"/>
                <a:cs typeface="Oswald"/>
                <a:sym typeface="Oswald"/>
              </a:rPr>
              <a:t>Gatsby did not only "like it better in the east" but preferred the lifestyle of the east, and spent his life trying to attain it</a:t>
            </a:r>
            <a:r>
              <a:rPr lang="en-GB">
                <a:solidFill>
                  <a:srgbClr val="000000"/>
                </a:solidFill>
                <a:latin typeface="Oswald"/>
                <a:ea typeface="Oswald"/>
                <a:cs typeface="Oswald"/>
                <a:sym typeface="Oswald"/>
              </a:rPr>
              <a:t>. </a:t>
            </a:r>
            <a:r>
              <a:rPr lang="en-GB" sz="1400">
                <a:solidFill>
                  <a:srgbClr val="000000"/>
                </a:solidFill>
                <a:latin typeface="Oswald"/>
                <a:ea typeface="Oswald"/>
                <a:cs typeface="Oswald"/>
                <a:sym typeface="Oswald"/>
              </a:rPr>
              <a:t>From Gatsby's residence in the West Egg Fitzgerald shows he could never fully attain his desire to be "from the east"; although he is wealthy he lacks the mannerism and social skills of the upper class.</a:t>
            </a:r>
            <a:endParaRPr sz="1400">
              <a:solidFill>
                <a:srgbClr val="000000"/>
              </a:solidFill>
              <a:latin typeface="Oswald"/>
              <a:ea typeface="Oswald"/>
              <a:cs typeface="Oswald"/>
              <a:sym typeface="Oswald"/>
            </a:endParaRPr>
          </a:p>
          <a:p>
            <a:pPr marL="0" lvl="0" indent="0" algn="l" rtl="0">
              <a:spcBef>
                <a:spcPts val="500"/>
              </a:spcBef>
              <a:spcAft>
                <a:spcPts val="1600"/>
              </a:spcAft>
              <a:buNone/>
            </a:pP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3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a:t>Kahoot time!</a:t>
            </a:r>
            <a:endParaRPr/>
          </a:p>
        </p:txBody>
      </p:sp>
      <p:sp>
        <p:nvSpPr>
          <p:cNvPr id="236" name="Google Shape;236;p33"/>
          <p:cNvSpPr txBox="1">
            <a:spLocks noGrp="1"/>
          </p:cNvSpPr>
          <p:nvPr>
            <p:ph type="body" idx="1"/>
          </p:nvPr>
        </p:nvSpPr>
        <p:spPr>
          <a:xfrm>
            <a:off x="311700" y="1234075"/>
            <a:ext cx="8520600" cy="3334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GB" u="sng">
                <a:solidFill>
                  <a:schemeClr val="hlink"/>
                </a:solidFill>
                <a:hlinkClick r:id="rId3"/>
              </a:rPr>
              <a:t>https://create.kahoot.it/share/great-gatsby-chapter-9-analysis/3b0b6109-eba0-475d-8e89-dc226bcc3199</a:t>
            </a:r>
            <a:endParaRPr/>
          </a:p>
        </p:txBody>
      </p:sp>
      <p:pic>
        <p:nvPicPr>
          <p:cNvPr id="237" name="Google Shape;237;p33"/>
          <p:cNvPicPr preferRelativeResize="0"/>
          <p:nvPr/>
        </p:nvPicPr>
        <p:blipFill>
          <a:blip r:embed="rId4">
            <a:alphaModFix/>
          </a:blip>
          <a:stretch>
            <a:fillRect/>
          </a:stretch>
        </p:blipFill>
        <p:spPr>
          <a:xfrm>
            <a:off x="1674263" y="1898050"/>
            <a:ext cx="5795475" cy="32454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5"/>
          <p:cNvSpPr txBox="1">
            <a:spLocks noGrp="1"/>
          </p:cNvSpPr>
          <p:nvPr>
            <p:ph type="title"/>
          </p:nvPr>
        </p:nvSpPr>
        <p:spPr>
          <a:xfrm>
            <a:off x="311700" y="475425"/>
            <a:ext cx="8520600" cy="572700"/>
          </a:xfrm>
          <a:prstGeom prst="rect">
            <a:avLst/>
          </a:prstGeom>
          <a:solidFill>
            <a:schemeClr val="dk1"/>
          </a:solidFill>
        </p:spPr>
        <p:txBody>
          <a:bodyPr spcFirstLastPara="1" wrap="square" lIns="91425" tIns="91425" rIns="91425" bIns="91425" anchor="t" anchorCtr="0">
            <a:noAutofit/>
          </a:bodyPr>
          <a:lstStyle/>
          <a:p>
            <a:pPr marL="0" lvl="0" indent="0" algn="ctr" rtl="0">
              <a:spcBef>
                <a:spcPts val="0"/>
              </a:spcBef>
              <a:spcAft>
                <a:spcPts val="0"/>
              </a:spcAft>
              <a:buNone/>
            </a:pPr>
            <a:r>
              <a:rPr lang="en-GB">
                <a:latin typeface="Oswald Medium"/>
                <a:ea typeface="Oswald Medium"/>
                <a:cs typeface="Oswald Medium"/>
                <a:sym typeface="Oswald Medium"/>
              </a:rPr>
              <a:t>Summary of Chapter Nine</a:t>
            </a:r>
            <a:endParaRPr>
              <a:latin typeface="Oswald Medium"/>
              <a:ea typeface="Oswald Medium"/>
              <a:cs typeface="Oswald Medium"/>
              <a:sym typeface="Oswald Medium"/>
            </a:endParaRPr>
          </a:p>
        </p:txBody>
      </p:sp>
      <p:sp>
        <p:nvSpPr>
          <p:cNvPr id="70" name="Google Shape;70;p15"/>
          <p:cNvSpPr txBox="1">
            <a:spLocks noGrp="1"/>
          </p:cNvSpPr>
          <p:nvPr>
            <p:ph type="body" idx="1"/>
          </p:nvPr>
        </p:nvSpPr>
        <p:spPr>
          <a:xfrm>
            <a:off x="0" y="1485900"/>
            <a:ext cx="3059400" cy="36576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Font typeface="Oswald"/>
              <a:buChar char="●"/>
            </a:pPr>
            <a:r>
              <a:rPr lang="en-GB" sz="1400">
                <a:latin typeface="Oswald"/>
                <a:ea typeface="Oswald"/>
                <a:cs typeface="Oswald"/>
                <a:sym typeface="Oswald"/>
              </a:rPr>
              <a:t>Nick feels that Gatsby would not want to go through his funeral alone, arranges a funeral for Gatsby in hope of Gatsby’s closest friends attending</a:t>
            </a:r>
            <a:endParaRPr sz="1400">
              <a:latin typeface="Oswald"/>
              <a:ea typeface="Oswald"/>
              <a:cs typeface="Oswald"/>
              <a:sym typeface="Oswald"/>
            </a:endParaRPr>
          </a:p>
          <a:p>
            <a:pPr marL="457200" lvl="0" indent="-317500" algn="l" rtl="0">
              <a:spcBef>
                <a:spcPts val="0"/>
              </a:spcBef>
              <a:spcAft>
                <a:spcPts val="0"/>
              </a:spcAft>
              <a:buSzPts val="1400"/>
              <a:buFont typeface="Oswald"/>
              <a:buChar char="●"/>
            </a:pPr>
            <a:r>
              <a:rPr lang="en-GB" sz="1400">
                <a:latin typeface="Oswald"/>
                <a:ea typeface="Oswald"/>
                <a:cs typeface="Oswald"/>
                <a:sym typeface="Oswald"/>
              </a:rPr>
              <a:t>Unfortunately, nobody shows up, including  Tom and Daisy  who have moved away, and Meyer Wolfsheim is busy with his business.</a:t>
            </a:r>
            <a:endParaRPr sz="1400">
              <a:latin typeface="Oswald"/>
              <a:ea typeface="Oswald"/>
              <a:cs typeface="Oswald"/>
              <a:sym typeface="Oswald"/>
            </a:endParaRPr>
          </a:p>
          <a:p>
            <a:pPr marL="457200" lvl="0" indent="-317500" algn="l" rtl="0">
              <a:spcBef>
                <a:spcPts val="0"/>
              </a:spcBef>
              <a:spcAft>
                <a:spcPts val="0"/>
              </a:spcAft>
              <a:buSzPts val="1400"/>
              <a:buFont typeface="Oswald"/>
              <a:buChar char="●"/>
            </a:pPr>
            <a:r>
              <a:rPr lang="en-GB" sz="1400">
                <a:latin typeface="Oswald"/>
                <a:ea typeface="Oswald"/>
                <a:cs typeface="Oswald"/>
                <a:sym typeface="Oswald"/>
              </a:rPr>
              <a:t>Gatsby’s father, Henry C. Gatz, hears about his son’s death and travel to Gatsby’s home to attend the funeral.</a:t>
            </a:r>
            <a:endParaRPr sz="1400">
              <a:latin typeface="Oswald"/>
              <a:ea typeface="Oswald"/>
              <a:cs typeface="Oswald"/>
              <a:sym typeface="Oswald"/>
            </a:endParaRPr>
          </a:p>
          <a:p>
            <a:pPr marL="457200" lvl="0" indent="-317500" algn="l" rtl="0">
              <a:spcBef>
                <a:spcPts val="0"/>
              </a:spcBef>
              <a:spcAft>
                <a:spcPts val="0"/>
              </a:spcAft>
              <a:buSzPts val="1400"/>
              <a:buFont typeface="Oswald"/>
              <a:buChar char="●"/>
            </a:pPr>
            <a:r>
              <a:rPr lang="en-GB" sz="1400">
                <a:latin typeface="Oswald"/>
                <a:ea typeface="Oswald"/>
                <a:cs typeface="Oswald"/>
                <a:sym typeface="Oswald"/>
              </a:rPr>
              <a:t>Nick, some servants, henry gatz, and owl eyes attend gatsby’s funeral</a:t>
            </a:r>
            <a:endParaRPr sz="1400">
              <a:latin typeface="Oswald"/>
              <a:ea typeface="Oswald"/>
              <a:cs typeface="Oswald"/>
              <a:sym typeface="Oswald"/>
            </a:endParaRPr>
          </a:p>
        </p:txBody>
      </p:sp>
      <p:sp>
        <p:nvSpPr>
          <p:cNvPr id="71" name="Google Shape;71;p15"/>
          <p:cNvSpPr txBox="1"/>
          <p:nvPr/>
        </p:nvSpPr>
        <p:spPr>
          <a:xfrm>
            <a:off x="3093800" y="2887775"/>
            <a:ext cx="5618700" cy="2058900"/>
          </a:xfrm>
          <a:prstGeom prst="rect">
            <a:avLst/>
          </a:prstGeom>
          <a:noFill/>
          <a:ln>
            <a:noFill/>
          </a:ln>
        </p:spPr>
        <p:txBody>
          <a:bodyPr spcFirstLastPara="1" wrap="square" lIns="91425" tIns="91425" rIns="91425" bIns="91425" anchor="t" anchorCtr="0">
            <a:noAutofit/>
          </a:bodyPr>
          <a:lstStyle/>
          <a:p>
            <a:pPr marL="457200" lvl="0" indent="-317500" algn="l" rtl="0">
              <a:lnSpc>
                <a:spcPct val="115000"/>
              </a:lnSpc>
              <a:spcBef>
                <a:spcPts val="0"/>
              </a:spcBef>
              <a:spcAft>
                <a:spcPts val="0"/>
              </a:spcAft>
              <a:buClr>
                <a:schemeClr val="dk2"/>
              </a:buClr>
              <a:buSzPts val="1400"/>
              <a:buFont typeface="Oswald"/>
              <a:buChar char="●"/>
            </a:pPr>
            <a:r>
              <a:rPr lang="en-GB">
                <a:solidFill>
                  <a:schemeClr val="dk2"/>
                </a:solidFill>
                <a:latin typeface="Oswald"/>
                <a:ea typeface="Oswald"/>
                <a:cs typeface="Oswald"/>
                <a:sym typeface="Oswald"/>
              </a:rPr>
              <a:t>Nick meets with Jordan to talk about their relationship but ends up breaking it off as Jordan tells Nick she is engaged to another man.</a:t>
            </a:r>
            <a:endParaRPr>
              <a:solidFill>
                <a:schemeClr val="dk2"/>
              </a:solidFill>
              <a:latin typeface="Oswald"/>
              <a:ea typeface="Oswald"/>
              <a:cs typeface="Oswald"/>
              <a:sym typeface="Oswald"/>
            </a:endParaRPr>
          </a:p>
          <a:p>
            <a:pPr marL="457200" lvl="0" indent="-317500" algn="l" rtl="0">
              <a:lnSpc>
                <a:spcPct val="115000"/>
              </a:lnSpc>
              <a:spcBef>
                <a:spcPts val="0"/>
              </a:spcBef>
              <a:spcAft>
                <a:spcPts val="0"/>
              </a:spcAft>
              <a:buClr>
                <a:schemeClr val="dk2"/>
              </a:buClr>
              <a:buSzPts val="1400"/>
              <a:buFont typeface="Oswald"/>
              <a:buChar char="●"/>
            </a:pPr>
            <a:r>
              <a:rPr lang="en-GB">
                <a:solidFill>
                  <a:schemeClr val="dk2"/>
                </a:solidFill>
                <a:latin typeface="Oswald"/>
                <a:ea typeface="Oswald"/>
                <a:cs typeface="Oswald"/>
                <a:sym typeface="Oswald"/>
              </a:rPr>
              <a:t>Nick runs into Tom in New York City, refusing to shake Tom’s hands initially. Tom tells Nick that he told George Wilson that Gatsby owned the yellow car that killed Myrtle.</a:t>
            </a:r>
            <a:endParaRPr>
              <a:solidFill>
                <a:schemeClr val="dk2"/>
              </a:solidFill>
              <a:latin typeface="Oswald"/>
              <a:ea typeface="Oswald"/>
              <a:cs typeface="Oswald"/>
              <a:sym typeface="Oswald"/>
            </a:endParaRPr>
          </a:p>
          <a:p>
            <a:pPr marL="457200" lvl="0" indent="-317500" algn="l" rtl="0">
              <a:lnSpc>
                <a:spcPct val="115000"/>
              </a:lnSpc>
              <a:spcBef>
                <a:spcPts val="0"/>
              </a:spcBef>
              <a:spcAft>
                <a:spcPts val="0"/>
              </a:spcAft>
              <a:buClr>
                <a:schemeClr val="dk2"/>
              </a:buClr>
              <a:buSzPts val="1400"/>
              <a:buFont typeface="Oswald"/>
              <a:buChar char="●"/>
            </a:pPr>
            <a:r>
              <a:rPr lang="en-GB">
                <a:solidFill>
                  <a:schemeClr val="dk2"/>
                </a:solidFill>
                <a:latin typeface="Oswald"/>
                <a:ea typeface="Oswald"/>
                <a:cs typeface="Oswald"/>
                <a:sym typeface="Oswald"/>
              </a:rPr>
              <a:t>Nick draws to the conclusion that Tom and Daisy are careless people.</a:t>
            </a:r>
            <a:endParaRPr>
              <a:solidFill>
                <a:schemeClr val="dk2"/>
              </a:solidFill>
              <a:latin typeface="Oswald"/>
              <a:ea typeface="Oswald"/>
              <a:cs typeface="Oswald"/>
              <a:sym typeface="Oswald"/>
            </a:endParaRPr>
          </a:p>
          <a:p>
            <a:pPr marL="457200" lvl="0" indent="-317500" algn="l" rtl="0">
              <a:lnSpc>
                <a:spcPct val="115000"/>
              </a:lnSpc>
              <a:spcBef>
                <a:spcPts val="0"/>
              </a:spcBef>
              <a:spcAft>
                <a:spcPts val="0"/>
              </a:spcAft>
              <a:buClr>
                <a:schemeClr val="dk2"/>
              </a:buClr>
              <a:buSzPts val="1400"/>
              <a:buFont typeface="Oswald"/>
              <a:buChar char="●"/>
            </a:pPr>
            <a:r>
              <a:rPr lang="en-GB">
                <a:solidFill>
                  <a:schemeClr val="dk2"/>
                </a:solidFill>
                <a:latin typeface="Oswald"/>
                <a:ea typeface="Oswald"/>
                <a:cs typeface="Oswald"/>
                <a:sym typeface="Oswald"/>
              </a:rPr>
              <a:t>On the last night before heading back home, Nick heads to the beach, thinking of Gatsby and reaching out to the green light of Daisy’s dock, how he failed to grasp the American Dream and that it was already behind him.</a:t>
            </a:r>
            <a:endParaRPr>
              <a:solidFill>
                <a:schemeClr val="dk2"/>
              </a:solidFill>
              <a:latin typeface="Oswald"/>
              <a:ea typeface="Oswald"/>
              <a:cs typeface="Oswald"/>
              <a:sym typeface="Oswald"/>
            </a:endParaRPr>
          </a:p>
          <a:p>
            <a:pPr marL="0" lvl="0" indent="0" algn="l" rtl="0">
              <a:spcBef>
                <a:spcPts val="1600"/>
              </a:spcBef>
              <a:spcAft>
                <a:spcPts val="0"/>
              </a:spcAft>
              <a:buNone/>
            </a:pPr>
            <a:endParaRPr>
              <a:latin typeface="Playfair Display"/>
              <a:ea typeface="Playfair Display"/>
              <a:cs typeface="Playfair Display"/>
              <a:sym typeface="Playfair Display"/>
            </a:endParaRPr>
          </a:p>
        </p:txBody>
      </p:sp>
      <p:pic>
        <p:nvPicPr>
          <p:cNvPr id="72" name="Google Shape;72;p15" descr="The Great Gatsy chapter summary in under five minutes!  F. Scott Fitzgerald's classic American novel The Great Gatsby follows the tragic story of Jay Gatsby and his obsessive pursuit of Daisy Buchanan during the Roaring Twenties.  Professor Tony Bowers from the College of DuPage explains Chapter 9 in F. Scott Fitzgerald’s novel The Great Gatsby. &#10;&#10;Download the free study guide and infographic for F. Scott Fitzgerald's novel The Great Gatsby here: https://www.coursehero.com/lit/The-Great-Gatsby/&#10;&#10;Explore Course Hero’s collection of free literature study guides, Q&amp;A pairs, and infographics here: https://www.coursehero.com/lit/&#10;&#10;About Course Hero:&#10;&#10;Course Hero helps empower students and educators to succeed! We’re fueled by a passionate community of students and educators who share their course-specific knowledge and resources to help others learn. Learn more at http://www.coursehero.com.&#10;&#10;Master Your Classes™ with Course Hero!&#10;&#10;Get the latest updates:&#10;Facebook: https://www.facebook.com/coursehero&#10;Twitter: https://twitter.com/coursehero" title="The Great Gatsby  | Chapter 9 Summary &amp; Analysis | F. Scott Fitzgerald">
            <a:hlinkClick r:id="rId3"/>
          </p:cNvPr>
          <p:cNvPicPr preferRelativeResize="0"/>
          <p:nvPr/>
        </p:nvPicPr>
        <p:blipFill>
          <a:blip r:embed="rId4">
            <a:alphaModFix/>
          </a:blip>
          <a:stretch>
            <a:fillRect/>
          </a:stretch>
        </p:blipFill>
        <p:spPr>
          <a:xfrm>
            <a:off x="4572000" y="1156100"/>
            <a:ext cx="2308900" cy="17316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6"/>
          <p:cNvSpPr txBox="1">
            <a:spLocks noGrp="1"/>
          </p:cNvSpPr>
          <p:nvPr>
            <p:ph type="title"/>
          </p:nvPr>
        </p:nvSpPr>
        <p:spPr>
          <a:xfrm>
            <a:off x="311700" y="445025"/>
            <a:ext cx="8520600" cy="572700"/>
          </a:xfrm>
          <a:prstGeom prst="rect">
            <a:avLst/>
          </a:prstGeom>
          <a:solidFill>
            <a:schemeClr val="accent2"/>
          </a:solidFill>
        </p:spPr>
        <p:txBody>
          <a:bodyPr spcFirstLastPara="1" wrap="square" lIns="91425" tIns="91425" rIns="91425" bIns="91425" anchor="t" anchorCtr="0">
            <a:noAutofit/>
          </a:bodyPr>
          <a:lstStyle/>
          <a:p>
            <a:pPr marL="0" lvl="0" indent="0" algn="ctr" rtl="0">
              <a:spcBef>
                <a:spcPts val="0"/>
              </a:spcBef>
              <a:spcAft>
                <a:spcPts val="0"/>
              </a:spcAft>
              <a:buNone/>
            </a:pPr>
            <a:r>
              <a:rPr lang="en-GB">
                <a:solidFill>
                  <a:schemeClr val="lt1"/>
                </a:solidFill>
              </a:rPr>
              <a:t>Freytag’s Pyramid</a:t>
            </a:r>
            <a:endParaRPr>
              <a:solidFill>
                <a:schemeClr val="lt1"/>
              </a:solidFill>
            </a:endParaRPr>
          </a:p>
        </p:txBody>
      </p:sp>
      <p:cxnSp>
        <p:nvCxnSpPr>
          <p:cNvPr id="78" name="Google Shape;78;p16"/>
          <p:cNvCxnSpPr/>
          <p:nvPr/>
        </p:nvCxnSpPr>
        <p:spPr>
          <a:xfrm rot="10800000" flipH="1">
            <a:off x="2503475" y="2124000"/>
            <a:ext cx="2010300" cy="2503800"/>
          </a:xfrm>
          <a:prstGeom prst="straightConnector1">
            <a:avLst/>
          </a:prstGeom>
          <a:noFill/>
          <a:ln w="9525" cap="flat" cmpd="sng">
            <a:solidFill>
              <a:schemeClr val="accent4"/>
            </a:solidFill>
            <a:prstDash val="solid"/>
            <a:round/>
            <a:headEnd type="none" w="med" len="med"/>
            <a:tailEnd type="none" w="med" len="med"/>
          </a:ln>
        </p:spPr>
      </p:cxnSp>
      <p:cxnSp>
        <p:nvCxnSpPr>
          <p:cNvPr id="79" name="Google Shape;79;p16"/>
          <p:cNvCxnSpPr/>
          <p:nvPr/>
        </p:nvCxnSpPr>
        <p:spPr>
          <a:xfrm>
            <a:off x="4529000" y="2131750"/>
            <a:ext cx="1722000" cy="2511300"/>
          </a:xfrm>
          <a:prstGeom prst="straightConnector1">
            <a:avLst/>
          </a:prstGeom>
          <a:noFill/>
          <a:ln w="9525" cap="flat" cmpd="sng">
            <a:solidFill>
              <a:schemeClr val="dk1"/>
            </a:solidFill>
            <a:prstDash val="solid"/>
            <a:round/>
            <a:headEnd type="none" w="med" len="med"/>
            <a:tailEnd type="none" w="med" len="med"/>
          </a:ln>
        </p:spPr>
      </p:cxnSp>
      <p:cxnSp>
        <p:nvCxnSpPr>
          <p:cNvPr id="80" name="Google Shape;80;p16"/>
          <p:cNvCxnSpPr/>
          <p:nvPr/>
        </p:nvCxnSpPr>
        <p:spPr>
          <a:xfrm flipH="1">
            <a:off x="477875" y="4612650"/>
            <a:ext cx="2025600" cy="15300"/>
          </a:xfrm>
          <a:prstGeom prst="straightConnector1">
            <a:avLst/>
          </a:prstGeom>
          <a:noFill/>
          <a:ln w="9525" cap="flat" cmpd="sng">
            <a:solidFill>
              <a:schemeClr val="dk1"/>
            </a:solidFill>
            <a:prstDash val="solid"/>
            <a:round/>
            <a:headEnd type="none" w="med" len="med"/>
            <a:tailEnd type="triangle" w="med" len="med"/>
          </a:ln>
        </p:spPr>
      </p:cxnSp>
      <p:cxnSp>
        <p:nvCxnSpPr>
          <p:cNvPr id="81" name="Google Shape;81;p16"/>
          <p:cNvCxnSpPr/>
          <p:nvPr/>
        </p:nvCxnSpPr>
        <p:spPr>
          <a:xfrm rot="10800000" flipH="1">
            <a:off x="6251125" y="4616850"/>
            <a:ext cx="2521800" cy="11100"/>
          </a:xfrm>
          <a:prstGeom prst="straightConnector1">
            <a:avLst/>
          </a:prstGeom>
          <a:noFill/>
          <a:ln w="9525" cap="flat" cmpd="sng">
            <a:solidFill>
              <a:schemeClr val="accent4"/>
            </a:solidFill>
            <a:prstDash val="solid"/>
            <a:round/>
            <a:headEnd type="none" w="med" len="med"/>
            <a:tailEnd type="triangle" w="med" len="med"/>
          </a:ln>
        </p:spPr>
      </p:cxnSp>
      <p:sp>
        <p:nvSpPr>
          <p:cNvPr id="82" name="Google Shape;82;p16"/>
          <p:cNvSpPr txBox="1"/>
          <p:nvPr/>
        </p:nvSpPr>
        <p:spPr>
          <a:xfrm>
            <a:off x="769025" y="4114650"/>
            <a:ext cx="1443300" cy="431400"/>
          </a:xfrm>
          <a:prstGeom prst="rect">
            <a:avLst/>
          </a:prstGeom>
          <a:solidFill>
            <a:schemeClr val="accent4"/>
          </a:solidFill>
          <a:ln>
            <a:noFill/>
          </a:ln>
        </p:spPr>
        <p:txBody>
          <a:bodyPr spcFirstLastPara="1" wrap="square" lIns="91425" tIns="91425" rIns="91425" bIns="91425" anchor="b" anchorCtr="0">
            <a:noAutofit/>
          </a:bodyPr>
          <a:lstStyle/>
          <a:p>
            <a:pPr marL="0" lvl="0" indent="0" algn="ctr" rtl="0">
              <a:spcBef>
                <a:spcPts val="0"/>
              </a:spcBef>
              <a:spcAft>
                <a:spcPts val="0"/>
              </a:spcAft>
              <a:buNone/>
            </a:pPr>
            <a:r>
              <a:rPr lang="en-GB" sz="1800">
                <a:latin typeface="Oswald Medium"/>
                <a:ea typeface="Oswald Medium"/>
                <a:cs typeface="Oswald Medium"/>
                <a:sym typeface="Oswald Medium"/>
              </a:rPr>
              <a:t>Exposition</a:t>
            </a:r>
            <a:endParaRPr sz="1800">
              <a:latin typeface="Oswald Medium"/>
              <a:ea typeface="Oswald Medium"/>
              <a:cs typeface="Oswald Medium"/>
              <a:sym typeface="Oswald Medium"/>
            </a:endParaRPr>
          </a:p>
        </p:txBody>
      </p:sp>
      <p:sp>
        <p:nvSpPr>
          <p:cNvPr id="83" name="Google Shape;83;p16"/>
          <p:cNvSpPr txBox="1"/>
          <p:nvPr/>
        </p:nvSpPr>
        <p:spPr>
          <a:xfrm rot="-3082702">
            <a:off x="2084087" y="2905164"/>
            <a:ext cx="2390677" cy="454232"/>
          </a:xfrm>
          <a:prstGeom prst="rect">
            <a:avLst/>
          </a:prstGeom>
          <a:solidFill>
            <a:schemeClr val="dk1"/>
          </a:solidFill>
          <a:ln>
            <a:noFill/>
          </a:ln>
        </p:spPr>
        <p:txBody>
          <a:bodyPr spcFirstLastPara="1" wrap="square" lIns="91425" tIns="91425" rIns="91425" bIns="91425" anchor="b" anchorCtr="0">
            <a:noAutofit/>
          </a:bodyPr>
          <a:lstStyle/>
          <a:p>
            <a:pPr marL="0" lvl="0" indent="0" algn="ctr" rtl="0">
              <a:spcBef>
                <a:spcPts val="0"/>
              </a:spcBef>
              <a:spcAft>
                <a:spcPts val="0"/>
              </a:spcAft>
              <a:buNone/>
            </a:pPr>
            <a:r>
              <a:rPr lang="en-GB" sz="1800">
                <a:latin typeface="Oswald Medium"/>
                <a:ea typeface="Oswald Medium"/>
                <a:cs typeface="Oswald Medium"/>
                <a:sym typeface="Oswald Medium"/>
              </a:rPr>
              <a:t>Rising Action</a:t>
            </a:r>
            <a:endParaRPr sz="1800">
              <a:latin typeface="Oswald Medium"/>
              <a:ea typeface="Oswald Medium"/>
              <a:cs typeface="Oswald Medium"/>
              <a:sym typeface="Oswald Medium"/>
            </a:endParaRPr>
          </a:p>
        </p:txBody>
      </p:sp>
      <p:sp>
        <p:nvSpPr>
          <p:cNvPr id="84" name="Google Shape;84;p16"/>
          <p:cNvSpPr txBox="1"/>
          <p:nvPr/>
        </p:nvSpPr>
        <p:spPr>
          <a:xfrm>
            <a:off x="3666350" y="1575000"/>
            <a:ext cx="1669800" cy="431400"/>
          </a:xfrm>
          <a:prstGeom prst="rect">
            <a:avLst/>
          </a:prstGeom>
          <a:solidFill>
            <a:schemeClr val="accen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sz="1800">
                <a:solidFill>
                  <a:schemeClr val="lt1"/>
                </a:solidFill>
                <a:latin typeface="Oswald Medium"/>
                <a:ea typeface="Oswald Medium"/>
                <a:cs typeface="Oswald Medium"/>
                <a:sym typeface="Oswald Medium"/>
              </a:rPr>
              <a:t>Climax</a:t>
            </a:r>
            <a:endParaRPr sz="1800">
              <a:solidFill>
                <a:schemeClr val="lt1"/>
              </a:solidFill>
              <a:latin typeface="Oswald Medium"/>
              <a:ea typeface="Oswald Medium"/>
              <a:cs typeface="Oswald Medium"/>
              <a:sym typeface="Oswald Medium"/>
            </a:endParaRPr>
          </a:p>
        </p:txBody>
      </p:sp>
      <p:sp>
        <p:nvSpPr>
          <p:cNvPr id="85" name="Google Shape;85;p16"/>
          <p:cNvSpPr txBox="1"/>
          <p:nvPr/>
        </p:nvSpPr>
        <p:spPr>
          <a:xfrm rot="3340379">
            <a:off x="4429655" y="2941101"/>
            <a:ext cx="2380144" cy="450748"/>
          </a:xfrm>
          <a:prstGeom prst="rect">
            <a:avLst/>
          </a:prstGeom>
          <a:solidFill>
            <a:schemeClr val="accent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sz="1800">
                <a:latin typeface="Oswald Medium"/>
                <a:ea typeface="Oswald Medium"/>
                <a:cs typeface="Oswald Medium"/>
                <a:sym typeface="Oswald Medium"/>
              </a:rPr>
              <a:t>Falling Action</a:t>
            </a:r>
            <a:endParaRPr sz="1800">
              <a:latin typeface="Oswald Medium"/>
              <a:ea typeface="Oswald Medium"/>
              <a:cs typeface="Oswald Medium"/>
              <a:sym typeface="Oswald Medium"/>
            </a:endParaRPr>
          </a:p>
        </p:txBody>
      </p:sp>
      <p:sp>
        <p:nvSpPr>
          <p:cNvPr id="86" name="Google Shape;86;p16"/>
          <p:cNvSpPr txBox="1"/>
          <p:nvPr/>
        </p:nvSpPr>
        <p:spPr>
          <a:xfrm>
            <a:off x="6476975" y="4157100"/>
            <a:ext cx="1847100" cy="397200"/>
          </a:xfrm>
          <a:prstGeom prst="rect">
            <a:avLst/>
          </a:pr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sz="1800">
                <a:latin typeface="Oswald Medium"/>
                <a:ea typeface="Oswald Medium"/>
                <a:cs typeface="Oswald Medium"/>
                <a:sym typeface="Oswald Medium"/>
              </a:rPr>
              <a:t>Denouement</a:t>
            </a:r>
            <a:endParaRPr sz="1800">
              <a:latin typeface="Oswald Medium"/>
              <a:ea typeface="Oswald Medium"/>
              <a:cs typeface="Oswald Medium"/>
              <a:sym typeface="Oswald Medium"/>
            </a:endParaRPr>
          </a:p>
        </p:txBody>
      </p:sp>
      <p:sp>
        <p:nvSpPr>
          <p:cNvPr id="87" name="Google Shape;87;p16"/>
          <p:cNvSpPr txBox="1"/>
          <p:nvPr/>
        </p:nvSpPr>
        <p:spPr>
          <a:xfrm>
            <a:off x="311700" y="1361875"/>
            <a:ext cx="2702700" cy="1977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a:latin typeface="Oswald"/>
                <a:ea typeface="Oswald"/>
                <a:cs typeface="Oswald"/>
                <a:sym typeface="Oswald"/>
              </a:rPr>
              <a:t>Chapter Nine of </a:t>
            </a:r>
            <a:r>
              <a:rPr lang="en-GB" i="1">
                <a:latin typeface="Oswald"/>
                <a:ea typeface="Oswald"/>
                <a:cs typeface="Oswald"/>
                <a:sym typeface="Oswald"/>
              </a:rPr>
              <a:t>The Great Gatsby</a:t>
            </a:r>
            <a:r>
              <a:rPr lang="en-GB">
                <a:latin typeface="Oswald"/>
                <a:ea typeface="Oswald"/>
                <a:cs typeface="Oswald"/>
                <a:sym typeface="Oswald"/>
              </a:rPr>
              <a:t> falls under the </a:t>
            </a:r>
            <a:r>
              <a:rPr lang="en-GB">
                <a:highlight>
                  <a:schemeClr val="dk1"/>
                </a:highlight>
                <a:latin typeface="Oswald"/>
                <a:ea typeface="Oswald"/>
                <a:cs typeface="Oswald"/>
                <a:sym typeface="Oswald"/>
              </a:rPr>
              <a:t>denouement</a:t>
            </a:r>
            <a:r>
              <a:rPr lang="en-GB">
                <a:latin typeface="Oswald"/>
                <a:ea typeface="Oswald"/>
                <a:cs typeface="Oswald"/>
                <a:sym typeface="Oswald"/>
              </a:rPr>
              <a:t> category of Freytag’s Pyramid. In comparison to the previous chapter, the events of chapter nine are not as eventful or exciting. The tone of this chapter takes on a somber feel as the audience realizes that the novel has come full circle. </a:t>
            </a:r>
            <a:endParaRPr>
              <a:latin typeface="Oswald"/>
              <a:ea typeface="Oswald"/>
              <a:cs typeface="Oswald"/>
              <a:sym typeface="Oswald"/>
            </a:endParaRPr>
          </a:p>
        </p:txBody>
      </p:sp>
      <p:sp>
        <p:nvSpPr>
          <p:cNvPr id="88" name="Google Shape;88;p16"/>
          <p:cNvSpPr/>
          <p:nvPr/>
        </p:nvSpPr>
        <p:spPr>
          <a:xfrm rot="-5398232">
            <a:off x="6817174" y="2677683"/>
            <a:ext cx="1166700" cy="1150200"/>
          </a:xfrm>
          <a:prstGeom prst="leftArrow">
            <a:avLst>
              <a:gd name="adj1" fmla="val 50000"/>
              <a:gd name="adj2" fmla="val 50000"/>
            </a:avLst>
          </a:prstGeom>
          <a:solidFill>
            <a:schemeClr val="accen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16"/>
          <p:cNvSpPr txBox="1"/>
          <p:nvPr/>
        </p:nvSpPr>
        <p:spPr>
          <a:xfrm>
            <a:off x="6830450" y="1630500"/>
            <a:ext cx="1847100" cy="941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endParaRPr sz="1200">
              <a:solidFill>
                <a:schemeClr val="dk2"/>
              </a:solidFill>
              <a:latin typeface="Playfair Display"/>
              <a:ea typeface="Playfair Display"/>
              <a:cs typeface="Playfair Display"/>
              <a:sym typeface="Playfair Display"/>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8"/>
                                        </p:tgtEl>
                                        <p:attrNameLst>
                                          <p:attrName>style.visibility</p:attrName>
                                        </p:attrNameLst>
                                      </p:cBhvr>
                                      <p:to>
                                        <p:strVal val="visible"/>
                                      </p:to>
                                    </p:set>
                                    <p:animEffect transition="in" filter="fade">
                                      <p:cBhvr>
                                        <p:cTn id="7" dur="1000"/>
                                        <p:tgtEl>
                                          <p:spTgt spid="8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8"/>
                                        </p:tgtEl>
                                        <p:attrNameLst>
                                          <p:attrName>style.visibility</p:attrName>
                                        </p:attrNameLst>
                                      </p:cBhvr>
                                      <p:to>
                                        <p:strVal val="visible"/>
                                      </p:to>
                                    </p:set>
                                    <p:animEffect transition="in" filter="fade">
                                      <p:cBhvr>
                                        <p:cTn id="12" dur="1000"/>
                                        <p:tgtEl>
                                          <p:spTgt spid="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7"/>
          <p:cNvSpPr txBox="1">
            <a:spLocks noGrp="1"/>
          </p:cNvSpPr>
          <p:nvPr>
            <p:ph type="title"/>
          </p:nvPr>
        </p:nvSpPr>
        <p:spPr>
          <a:xfrm>
            <a:off x="311700" y="0"/>
            <a:ext cx="8520600" cy="572700"/>
          </a:xfrm>
          <a:prstGeom prst="rect">
            <a:avLst/>
          </a:prstGeom>
          <a:solidFill>
            <a:schemeClr val="accent5"/>
          </a:solidFill>
        </p:spPr>
        <p:txBody>
          <a:bodyPr spcFirstLastPara="1" wrap="square" lIns="91425" tIns="91425" rIns="91425" bIns="91425" anchor="t" anchorCtr="0">
            <a:noAutofit/>
          </a:bodyPr>
          <a:lstStyle/>
          <a:p>
            <a:pPr marL="0" lvl="0" indent="0" algn="ctr" rtl="0">
              <a:spcBef>
                <a:spcPts val="0"/>
              </a:spcBef>
              <a:spcAft>
                <a:spcPts val="0"/>
              </a:spcAft>
              <a:buNone/>
            </a:pPr>
            <a:r>
              <a:rPr lang="en-GB"/>
              <a:t>Narrator &amp; Point of View</a:t>
            </a:r>
            <a:endParaRPr/>
          </a:p>
        </p:txBody>
      </p:sp>
      <p:graphicFrame>
        <p:nvGraphicFramePr>
          <p:cNvPr id="95" name="Google Shape;95;p17"/>
          <p:cNvGraphicFramePr/>
          <p:nvPr/>
        </p:nvGraphicFramePr>
        <p:xfrm>
          <a:off x="0" y="2017900"/>
          <a:ext cx="3000000" cy="3000000"/>
        </p:xfrm>
        <a:graphic>
          <a:graphicData uri="http://schemas.openxmlformats.org/drawingml/2006/table">
            <a:tbl>
              <a:tblPr>
                <a:noFill/>
                <a:tableStyleId>{37D40DBA-83E4-455E-ACCE-AE6ADB65F1A2}</a:tableStyleId>
              </a:tblPr>
              <a:tblGrid>
                <a:gridCol w="903850"/>
                <a:gridCol w="1592250"/>
                <a:gridCol w="4492950"/>
                <a:gridCol w="2154950"/>
              </a:tblGrid>
              <a:tr h="400475">
                <a:tc>
                  <a:txBody>
                    <a:bodyPr/>
                    <a:lstStyle/>
                    <a:p>
                      <a:pPr marL="0" lvl="0" indent="0" algn="ctr" rtl="0">
                        <a:spcBef>
                          <a:spcPts val="0"/>
                        </a:spcBef>
                        <a:spcAft>
                          <a:spcPts val="0"/>
                        </a:spcAft>
                        <a:buNone/>
                      </a:pPr>
                      <a:r>
                        <a:rPr lang="en-GB">
                          <a:latin typeface="Oswald"/>
                          <a:ea typeface="Oswald"/>
                          <a:cs typeface="Oswald"/>
                          <a:sym typeface="Oswald"/>
                        </a:rPr>
                        <a:t>Aspect</a:t>
                      </a:r>
                      <a:endParaRPr>
                        <a:latin typeface="Oswald"/>
                        <a:ea typeface="Oswald"/>
                        <a:cs typeface="Oswald"/>
                        <a:sym typeface="Oswald"/>
                      </a:endParaRPr>
                    </a:p>
                  </a:txBody>
                  <a:tcPr marL="91425" marR="91425" marT="91425" marB="91425" anchor="ctr">
                    <a:lnL w="9525" cap="flat" cmpd="sng">
                      <a:solidFill>
                        <a:srgbClr val="1155CC"/>
                      </a:solidFill>
                      <a:prstDash val="solid"/>
                      <a:round/>
                      <a:headEnd type="none" w="sm" len="sm"/>
                      <a:tailEnd type="none" w="sm" len="sm"/>
                    </a:lnL>
                    <a:lnR w="9525" cap="flat" cmpd="sng">
                      <a:solidFill>
                        <a:srgbClr val="1155CC"/>
                      </a:solidFill>
                      <a:prstDash val="solid"/>
                      <a:round/>
                      <a:headEnd type="none" w="sm" len="sm"/>
                      <a:tailEnd type="none" w="sm" len="sm"/>
                    </a:lnR>
                    <a:lnT w="9525" cap="flat" cmpd="sng">
                      <a:solidFill>
                        <a:srgbClr val="1155CC"/>
                      </a:solidFill>
                      <a:prstDash val="solid"/>
                      <a:round/>
                      <a:headEnd type="none" w="sm" len="sm"/>
                      <a:tailEnd type="none" w="sm" len="sm"/>
                    </a:lnT>
                    <a:lnB w="9525" cap="flat" cmpd="sng">
                      <a:solidFill>
                        <a:srgbClr val="1155CC"/>
                      </a:solidFill>
                      <a:prstDash val="solid"/>
                      <a:round/>
                      <a:headEnd type="none" w="sm" len="sm"/>
                      <a:tailEnd type="none" w="sm" len="sm"/>
                    </a:lnB>
                    <a:solidFill>
                      <a:schemeClr val="lt1"/>
                    </a:solidFill>
                  </a:tcPr>
                </a:tc>
                <a:tc>
                  <a:txBody>
                    <a:bodyPr/>
                    <a:lstStyle/>
                    <a:p>
                      <a:pPr marL="0" lvl="0" indent="0" algn="ctr" rtl="0">
                        <a:spcBef>
                          <a:spcPts val="0"/>
                        </a:spcBef>
                        <a:spcAft>
                          <a:spcPts val="0"/>
                        </a:spcAft>
                        <a:buNone/>
                      </a:pPr>
                      <a:r>
                        <a:rPr lang="en-GB">
                          <a:latin typeface="Oswald"/>
                          <a:ea typeface="Oswald"/>
                          <a:cs typeface="Oswald"/>
                          <a:sym typeface="Oswald"/>
                        </a:rPr>
                        <a:t>Type</a:t>
                      </a:r>
                      <a:endParaRPr>
                        <a:latin typeface="Oswald"/>
                        <a:ea typeface="Oswald"/>
                        <a:cs typeface="Oswald"/>
                        <a:sym typeface="Oswald"/>
                      </a:endParaRPr>
                    </a:p>
                  </a:txBody>
                  <a:tcPr marL="91425" marR="91425" marT="91425" marB="91425" anchor="ctr">
                    <a:lnL w="9525" cap="flat" cmpd="sng">
                      <a:solidFill>
                        <a:srgbClr val="1155CC"/>
                      </a:solidFill>
                      <a:prstDash val="solid"/>
                      <a:round/>
                      <a:headEnd type="none" w="sm" len="sm"/>
                      <a:tailEnd type="none" w="sm" len="sm"/>
                    </a:lnL>
                    <a:lnR w="9525" cap="flat" cmpd="sng">
                      <a:solidFill>
                        <a:srgbClr val="1155CC"/>
                      </a:solidFill>
                      <a:prstDash val="solid"/>
                      <a:round/>
                      <a:headEnd type="none" w="sm" len="sm"/>
                      <a:tailEnd type="none" w="sm" len="sm"/>
                    </a:lnR>
                    <a:lnT w="9525" cap="flat" cmpd="sng">
                      <a:solidFill>
                        <a:srgbClr val="1155CC"/>
                      </a:solidFill>
                      <a:prstDash val="solid"/>
                      <a:round/>
                      <a:headEnd type="none" w="sm" len="sm"/>
                      <a:tailEnd type="none" w="sm" len="sm"/>
                    </a:lnT>
                    <a:lnB w="9525" cap="flat" cmpd="sng">
                      <a:solidFill>
                        <a:srgbClr val="1155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Oswald"/>
                          <a:ea typeface="Oswald"/>
                          <a:cs typeface="Oswald"/>
                          <a:sym typeface="Oswald"/>
                        </a:rPr>
                        <a:t>Evidence</a:t>
                      </a:r>
                      <a:endParaRPr>
                        <a:latin typeface="Oswald"/>
                        <a:ea typeface="Oswald"/>
                        <a:cs typeface="Oswald"/>
                        <a:sym typeface="Oswald"/>
                      </a:endParaRPr>
                    </a:p>
                  </a:txBody>
                  <a:tcPr marL="91425" marR="91425" marT="91425" marB="91425" anchor="ctr">
                    <a:lnL w="9525" cap="flat" cmpd="sng">
                      <a:solidFill>
                        <a:srgbClr val="1155CC"/>
                      </a:solidFill>
                      <a:prstDash val="solid"/>
                      <a:round/>
                      <a:headEnd type="none" w="sm" len="sm"/>
                      <a:tailEnd type="none" w="sm" len="sm"/>
                    </a:lnL>
                    <a:lnR w="9525" cap="flat" cmpd="sng">
                      <a:solidFill>
                        <a:srgbClr val="1155CC"/>
                      </a:solidFill>
                      <a:prstDash val="solid"/>
                      <a:round/>
                      <a:headEnd type="none" w="sm" len="sm"/>
                      <a:tailEnd type="none" w="sm" len="sm"/>
                    </a:lnR>
                    <a:lnT w="9525" cap="flat" cmpd="sng">
                      <a:solidFill>
                        <a:srgbClr val="1155CC"/>
                      </a:solidFill>
                      <a:prstDash val="solid"/>
                      <a:round/>
                      <a:headEnd type="none" w="sm" len="sm"/>
                      <a:tailEnd type="none" w="sm" len="sm"/>
                    </a:lnT>
                    <a:lnB w="9525" cap="flat" cmpd="sng">
                      <a:solidFill>
                        <a:srgbClr val="1155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Oswald"/>
                          <a:ea typeface="Oswald"/>
                          <a:cs typeface="Oswald"/>
                          <a:sym typeface="Oswald"/>
                        </a:rPr>
                        <a:t>Reason?</a:t>
                      </a:r>
                      <a:endParaRPr>
                        <a:latin typeface="Oswald"/>
                        <a:ea typeface="Oswald"/>
                        <a:cs typeface="Oswald"/>
                        <a:sym typeface="Oswald"/>
                      </a:endParaRPr>
                    </a:p>
                  </a:txBody>
                  <a:tcPr marL="91425" marR="91425" marT="91425" marB="91425" anchor="ctr">
                    <a:lnL w="9525" cap="flat" cmpd="sng">
                      <a:solidFill>
                        <a:srgbClr val="1155CC"/>
                      </a:solidFill>
                      <a:prstDash val="solid"/>
                      <a:round/>
                      <a:headEnd type="none" w="sm" len="sm"/>
                      <a:tailEnd type="none" w="sm" len="sm"/>
                    </a:lnL>
                    <a:lnR w="9525" cap="flat" cmpd="sng">
                      <a:solidFill>
                        <a:srgbClr val="1155CC"/>
                      </a:solidFill>
                      <a:prstDash val="solid"/>
                      <a:round/>
                      <a:headEnd type="none" w="sm" len="sm"/>
                      <a:tailEnd type="none" w="sm" len="sm"/>
                    </a:lnR>
                    <a:lnT w="9525" cap="flat" cmpd="sng">
                      <a:solidFill>
                        <a:srgbClr val="1155CC"/>
                      </a:solidFill>
                      <a:prstDash val="solid"/>
                      <a:round/>
                      <a:headEnd type="none" w="sm" len="sm"/>
                      <a:tailEnd type="none" w="sm" len="sm"/>
                    </a:lnT>
                    <a:lnB w="9525" cap="flat" cmpd="sng">
                      <a:solidFill>
                        <a:srgbClr val="1155CC"/>
                      </a:solidFill>
                      <a:prstDash val="solid"/>
                      <a:round/>
                      <a:headEnd type="none" w="sm" len="sm"/>
                      <a:tailEnd type="none" w="sm" len="sm"/>
                    </a:lnB>
                  </a:tcPr>
                </a:tc>
              </a:tr>
              <a:tr h="681475">
                <a:tc>
                  <a:txBody>
                    <a:bodyPr/>
                    <a:lstStyle/>
                    <a:p>
                      <a:pPr marL="0" lvl="0" indent="0" algn="ctr" rtl="0">
                        <a:spcBef>
                          <a:spcPts val="0"/>
                        </a:spcBef>
                        <a:spcAft>
                          <a:spcPts val="0"/>
                        </a:spcAft>
                        <a:buNone/>
                      </a:pPr>
                      <a:r>
                        <a:rPr lang="en-GB" sz="1200">
                          <a:latin typeface="Oswald"/>
                          <a:ea typeface="Oswald"/>
                          <a:cs typeface="Oswald"/>
                          <a:sym typeface="Oswald"/>
                        </a:rPr>
                        <a:t>First Person </a:t>
                      </a:r>
                      <a:endParaRPr sz="1200">
                        <a:latin typeface="Oswald"/>
                        <a:ea typeface="Oswald"/>
                        <a:cs typeface="Oswald"/>
                        <a:sym typeface="Oswald"/>
                      </a:endParaRPr>
                    </a:p>
                  </a:txBody>
                  <a:tcPr marL="91425" marR="91425" marT="91425" marB="91425" anchor="ctr">
                    <a:lnL w="9525" cap="flat" cmpd="sng">
                      <a:solidFill>
                        <a:srgbClr val="1155CC"/>
                      </a:solidFill>
                      <a:prstDash val="solid"/>
                      <a:round/>
                      <a:headEnd type="none" w="sm" len="sm"/>
                      <a:tailEnd type="none" w="sm" len="sm"/>
                    </a:lnL>
                    <a:lnR w="9525" cap="flat" cmpd="sng">
                      <a:solidFill>
                        <a:srgbClr val="1155CC"/>
                      </a:solidFill>
                      <a:prstDash val="solid"/>
                      <a:round/>
                      <a:headEnd type="none" w="sm" len="sm"/>
                      <a:tailEnd type="none" w="sm" len="sm"/>
                    </a:lnR>
                    <a:lnT w="9525" cap="flat" cmpd="sng">
                      <a:solidFill>
                        <a:srgbClr val="1155CC"/>
                      </a:solidFill>
                      <a:prstDash val="solid"/>
                      <a:round/>
                      <a:headEnd type="none" w="sm" len="sm"/>
                      <a:tailEnd type="none" w="sm" len="sm"/>
                    </a:lnT>
                    <a:lnB w="9525" cap="flat" cmpd="sng">
                      <a:solidFill>
                        <a:srgbClr val="1155CC"/>
                      </a:solidFill>
                      <a:prstDash val="solid"/>
                      <a:round/>
                      <a:headEnd type="none" w="sm" len="sm"/>
                      <a:tailEnd type="none" w="sm" len="sm"/>
                    </a:lnB>
                  </a:tcPr>
                </a:tc>
                <a:tc>
                  <a:txBody>
                    <a:bodyPr/>
                    <a:lstStyle/>
                    <a:p>
                      <a:pPr marL="0" lvl="0" indent="0" algn="ctr" rtl="0">
                        <a:spcBef>
                          <a:spcPts val="0"/>
                        </a:spcBef>
                        <a:spcAft>
                          <a:spcPts val="0"/>
                        </a:spcAft>
                        <a:buNone/>
                      </a:pPr>
                      <a:r>
                        <a:rPr lang="en-GB" sz="1200">
                          <a:latin typeface="Oswald"/>
                          <a:ea typeface="Oswald"/>
                          <a:cs typeface="Oswald"/>
                          <a:sym typeface="Oswald"/>
                        </a:rPr>
                        <a:t>Major</a:t>
                      </a:r>
                      <a:endParaRPr sz="1200">
                        <a:latin typeface="Oswald"/>
                        <a:ea typeface="Oswald"/>
                        <a:cs typeface="Oswald"/>
                        <a:sym typeface="Oswald"/>
                      </a:endParaRPr>
                    </a:p>
                  </a:txBody>
                  <a:tcPr marL="91425" marR="91425" marT="91425" marB="91425" anchor="ctr">
                    <a:lnL w="9525" cap="flat" cmpd="sng">
                      <a:solidFill>
                        <a:srgbClr val="1155CC"/>
                      </a:solidFill>
                      <a:prstDash val="solid"/>
                      <a:round/>
                      <a:headEnd type="none" w="sm" len="sm"/>
                      <a:tailEnd type="none" w="sm" len="sm"/>
                    </a:lnL>
                    <a:lnR w="9525" cap="flat" cmpd="sng">
                      <a:solidFill>
                        <a:srgbClr val="1155CC"/>
                      </a:solidFill>
                      <a:prstDash val="solid"/>
                      <a:round/>
                      <a:headEnd type="none" w="sm" len="sm"/>
                      <a:tailEnd type="none" w="sm" len="sm"/>
                    </a:lnR>
                    <a:lnT w="9525" cap="flat" cmpd="sng">
                      <a:solidFill>
                        <a:srgbClr val="1155CC"/>
                      </a:solidFill>
                      <a:prstDash val="solid"/>
                      <a:round/>
                      <a:headEnd type="none" w="sm" len="sm"/>
                      <a:tailEnd type="none" w="sm" len="sm"/>
                    </a:lnT>
                    <a:lnB w="9525" cap="flat" cmpd="sng">
                      <a:solidFill>
                        <a:srgbClr val="1155CC"/>
                      </a:solidFill>
                      <a:prstDash val="solid"/>
                      <a:round/>
                      <a:headEnd type="none" w="sm" len="sm"/>
                      <a:tailEnd type="none" w="sm" len="sm"/>
                    </a:lnB>
                  </a:tcPr>
                </a:tc>
                <a:tc>
                  <a:txBody>
                    <a:bodyPr/>
                    <a:lstStyle/>
                    <a:p>
                      <a:pPr marL="0" lvl="0" indent="0" algn="ctr" rtl="0">
                        <a:spcBef>
                          <a:spcPts val="0"/>
                        </a:spcBef>
                        <a:spcAft>
                          <a:spcPts val="0"/>
                        </a:spcAft>
                        <a:buNone/>
                      </a:pPr>
                      <a:r>
                        <a:rPr lang="en-GB" sz="1200">
                          <a:latin typeface="Oswald"/>
                          <a:ea typeface="Oswald"/>
                          <a:cs typeface="Oswald"/>
                          <a:sym typeface="Oswald"/>
                        </a:rPr>
                        <a:t>After that I felt a certain shame for Gatsby—one gentleman to whom I telephoned implied that he had got what he deserved. 181</a:t>
                      </a:r>
                      <a:endParaRPr sz="1200">
                        <a:latin typeface="Oswald"/>
                        <a:ea typeface="Oswald"/>
                        <a:cs typeface="Oswald"/>
                        <a:sym typeface="Oswald"/>
                      </a:endParaRPr>
                    </a:p>
                  </a:txBody>
                  <a:tcPr marL="91425" marR="91425" marT="91425" marB="91425" anchor="ctr">
                    <a:lnL w="9525" cap="flat" cmpd="sng">
                      <a:solidFill>
                        <a:srgbClr val="1155CC"/>
                      </a:solidFill>
                      <a:prstDash val="solid"/>
                      <a:round/>
                      <a:headEnd type="none" w="sm" len="sm"/>
                      <a:tailEnd type="none" w="sm" len="sm"/>
                    </a:lnL>
                    <a:lnR w="9525" cap="flat" cmpd="sng">
                      <a:solidFill>
                        <a:srgbClr val="1155CC"/>
                      </a:solidFill>
                      <a:prstDash val="solid"/>
                      <a:round/>
                      <a:headEnd type="none" w="sm" len="sm"/>
                      <a:tailEnd type="none" w="sm" len="sm"/>
                    </a:lnR>
                    <a:lnT w="9525" cap="flat" cmpd="sng">
                      <a:solidFill>
                        <a:srgbClr val="1155CC"/>
                      </a:solidFill>
                      <a:prstDash val="solid"/>
                      <a:round/>
                      <a:headEnd type="none" w="sm" len="sm"/>
                      <a:tailEnd type="none" w="sm" len="sm"/>
                    </a:lnT>
                    <a:lnB w="9525" cap="flat" cmpd="sng">
                      <a:solidFill>
                        <a:srgbClr val="1155CC"/>
                      </a:solidFill>
                      <a:prstDash val="solid"/>
                      <a:round/>
                      <a:headEnd type="none" w="sm" len="sm"/>
                      <a:tailEnd type="none" w="sm" len="sm"/>
                    </a:lnB>
                  </a:tcPr>
                </a:tc>
                <a:tc>
                  <a:txBody>
                    <a:bodyPr/>
                    <a:lstStyle/>
                    <a:p>
                      <a:pPr marL="0" lvl="0" indent="0" algn="ctr" rtl="0">
                        <a:spcBef>
                          <a:spcPts val="0"/>
                        </a:spcBef>
                        <a:spcAft>
                          <a:spcPts val="0"/>
                        </a:spcAft>
                        <a:buNone/>
                      </a:pPr>
                      <a:r>
                        <a:rPr lang="en-GB" sz="1200">
                          <a:latin typeface="Oswald"/>
                          <a:ea typeface="Oswald"/>
                          <a:cs typeface="Oswald"/>
                          <a:sym typeface="Oswald"/>
                        </a:rPr>
                        <a:t>Nick speaks using mainly first person pronouns.</a:t>
                      </a:r>
                      <a:endParaRPr sz="1200">
                        <a:latin typeface="Oswald"/>
                        <a:ea typeface="Oswald"/>
                        <a:cs typeface="Oswald"/>
                        <a:sym typeface="Oswald"/>
                      </a:endParaRPr>
                    </a:p>
                  </a:txBody>
                  <a:tcPr marL="91425" marR="91425" marT="91425" marB="91425" anchor="ctr">
                    <a:lnL w="9525" cap="flat" cmpd="sng">
                      <a:solidFill>
                        <a:srgbClr val="1155CC"/>
                      </a:solidFill>
                      <a:prstDash val="solid"/>
                      <a:round/>
                      <a:headEnd type="none" w="sm" len="sm"/>
                      <a:tailEnd type="none" w="sm" len="sm"/>
                    </a:lnL>
                    <a:lnR w="9525" cap="flat" cmpd="sng">
                      <a:solidFill>
                        <a:srgbClr val="1155CC"/>
                      </a:solidFill>
                      <a:prstDash val="solid"/>
                      <a:round/>
                      <a:headEnd type="none" w="sm" len="sm"/>
                      <a:tailEnd type="none" w="sm" len="sm"/>
                    </a:lnR>
                    <a:lnT w="9525" cap="flat" cmpd="sng">
                      <a:solidFill>
                        <a:srgbClr val="1155CC"/>
                      </a:solidFill>
                      <a:prstDash val="solid"/>
                      <a:round/>
                      <a:headEnd type="none" w="sm" len="sm"/>
                      <a:tailEnd type="none" w="sm" len="sm"/>
                    </a:lnT>
                    <a:lnB w="9525" cap="flat" cmpd="sng">
                      <a:solidFill>
                        <a:srgbClr val="1155CC"/>
                      </a:solidFill>
                      <a:prstDash val="solid"/>
                      <a:round/>
                      <a:headEnd type="none" w="sm" len="sm"/>
                      <a:tailEnd type="none" w="sm" len="sm"/>
                    </a:lnB>
                  </a:tcPr>
                </a:tc>
              </a:tr>
              <a:tr h="1021325">
                <a:tc>
                  <a:txBody>
                    <a:bodyPr/>
                    <a:lstStyle/>
                    <a:p>
                      <a:pPr marL="0" lvl="0" indent="0" algn="ctr" rtl="0">
                        <a:spcBef>
                          <a:spcPts val="0"/>
                        </a:spcBef>
                        <a:spcAft>
                          <a:spcPts val="0"/>
                        </a:spcAft>
                        <a:buNone/>
                      </a:pPr>
                      <a:r>
                        <a:rPr lang="en-GB" sz="1200">
                          <a:latin typeface="Oswald"/>
                          <a:ea typeface="Oswald"/>
                          <a:cs typeface="Oswald"/>
                          <a:sym typeface="Oswald"/>
                        </a:rPr>
                        <a:t>Narration</a:t>
                      </a:r>
                      <a:endParaRPr sz="1200">
                        <a:latin typeface="Oswald"/>
                        <a:ea typeface="Oswald"/>
                        <a:cs typeface="Oswald"/>
                        <a:sym typeface="Oswald"/>
                      </a:endParaRPr>
                    </a:p>
                  </a:txBody>
                  <a:tcPr marL="91425" marR="91425" marT="91425" marB="91425" anchor="ctr">
                    <a:lnL w="9525" cap="flat" cmpd="sng">
                      <a:solidFill>
                        <a:srgbClr val="1155CC"/>
                      </a:solidFill>
                      <a:prstDash val="solid"/>
                      <a:round/>
                      <a:headEnd type="none" w="sm" len="sm"/>
                      <a:tailEnd type="none" w="sm" len="sm"/>
                    </a:lnL>
                    <a:lnR w="9525" cap="flat" cmpd="sng">
                      <a:solidFill>
                        <a:srgbClr val="1155CC"/>
                      </a:solidFill>
                      <a:prstDash val="solid"/>
                      <a:round/>
                      <a:headEnd type="none" w="sm" len="sm"/>
                      <a:tailEnd type="none" w="sm" len="sm"/>
                    </a:lnR>
                    <a:lnT w="9525" cap="flat" cmpd="sng">
                      <a:solidFill>
                        <a:srgbClr val="1155CC"/>
                      </a:solidFill>
                      <a:prstDash val="solid"/>
                      <a:round/>
                      <a:headEnd type="none" w="sm" len="sm"/>
                      <a:tailEnd type="none" w="sm" len="sm"/>
                    </a:lnT>
                    <a:lnB w="9525" cap="flat" cmpd="sng">
                      <a:solidFill>
                        <a:srgbClr val="1155CC"/>
                      </a:solidFill>
                      <a:prstDash val="solid"/>
                      <a:round/>
                      <a:headEnd type="none" w="sm" len="sm"/>
                      <a:tailEnd type="none" w="sm" len="sm"/>
                    </a:lnB>
                  </a:tcPr>
                </a:tc>
                <a:tc>
                  <a:txBody>
                    <a:bodyPr/>
                    <a:lstStyle/>
                    <a:p>
                      <a:pPr marL="0" lvl="0" indent="0" algn="ctr" rtl="0">
                        <a:spcBef>
                          <a:spcPts val="0"/>
                        </a:spcBef>
                        <a:spcAft>
                          <a:spcPts val="0"/>
                        </a:spcAft>
                        <a:buNone/>
                      </a:pPr>
                      <a:r>
                        <a:rPr lang="en-GB" sz="1200">
                          <a:latin typeface="Oswald"/>
                          <a:ea typeface="Oswald"/>
                          <a:cs typeface="Oswald"/>
                          <a:sym typeface="Oswald"/>
                        </a:rPr>
                        <a:t>Direct</a:t>
                      </a:r>
                      <a:endParaRPr sz="1200">
                        <a:latin typeface="Oswald"/>
                        <a:ea typeface="Oswald"/>
                        <a:cs typeface="Oswald"/>
                        <a:sym typeface="Oswald"/>
                      </a:endParaRPr>
                    </a:p>
                  </a:txBody>
                  <a:tcPr marL="91425" marR="91425" marT="91425" marB="91425" anchor="ctr">
                    <a:lnL w="9525" cap="flat" cmpd="sng">
                      <a:solidFill>
                        <a:srgbClr val="1155CC"/>
                      </a:solidFill>
                      <a:prstDash val="solid"/>
                      <a:round/>
                      <a:headEnd type="none" w="sm" len="sm"/>
                      <a:tailEnd type="none" w="sm" len="sm"/>
                    </a:lnL>
                    <a:lnR w="9525" cap="flat" cmpd="sng">
                      <a:solidFill>
                        <a:srgbClr val="1155CC"/>
                      </a:solidFill>
                      <a:prstDash val="solid"/>
                      <a:round/>
                      <a:headEnd type="none" w="sm" len="sm"/>
                      <a:tailEnd type="none" w="sm" len="sm"/>
                    </a:lnR>
                    <a:lnT w="9525" cap="flat" cmpd="sng">
                      <a:solidFill>
                        <a:srgbClr val="1155CC"/>
                      </a:solidFill>
                      <a:prstDash val="solid"/>
                      <a:round/>
                      <a:headEnd type="none" w="sm" len="sm"/>
                      <a:tailEnd type="none" w="sm" len="sm"/>
                    </a:lnT>
                    <a:lnB w="9525" cap="flat" cmpd="sng">
                      <a:solidFill>
                        <a:srgbClr val="1155CC"/>
                      </a:solidFill>
                      <a:prstDash val="solid"/>
                      <a:round/>
                      <a:headEnd type="none" w="sm" len="sm"/>
                      <a:tailEnd type="none" w="sm" len="sm"/>
                    </a:lnB>
                  </a:tcPr>
                </a:tc>
                <a:tc>
                  <a:txBody>
                    <a:bodyPr/>
                    <a:lstStyle/>
                    <a:p>
                      <a:pPr marL="0" lvl="0" indent="0" algn="ctr" rtl="0">
                        <a:spcBef>
                          <a:spcPts val="0"/>
                        </a:spcBef>
                        <a:spcAft>
                          <a:spcPts val="0"/>
                        </a:spcAft>
                        <a:buNone/>
                      </a:pPr>
                      <a:r>
                        <a:rPr lang="en-GB" sz="1200">
                          <a:latin typeface="Oswald"/>
                          <a:ea typeface="Oswald"/>
                          <a:cs typeface="Oswald"/>
                          <a:sym typeface="Oswald"/>
                        </a:rPr>
                        <a:t>‘Hello!’ I interrupted breathlessly. ‘Look here—this isn’t Mr. Gatsby. Mr. Gatsby’s dead.’ 178</a:t>
                      </a:r>
                      <a:endParaRPr sz="1200">
                        <a:latin typeface="Oswald"/>
                        <a:ea typeface="Oswald"/>
                        <a:cs typeface="Oswald"/>
                        <a:sym typeface="Oswald"/>
                      </a:endParaRPr>
                    </a:p>
                  </a:txBody>
                  <a:tcPr marL="91425" marR="91425" marT="91425" marB="91425" anchor="ctr">
                    <a:lnL w="9525" cap="flat" cmpd="sng">
                      <a:solidFill>
                        <a:srgbClr val="1155CC"/>
                      </a:solidFill>
                      <a:prstDash val="solid"/>
                      <a:round/>
                      <a:headEnd type="none" w="sm" len="sm"/>
                      <a:tailEnd type="none" w="sm" len="sm"/>
                    </a:lnL>
                    <a:lnR w="9525" cap="flat" cmpd="sng">
                      <a:solidFill>
                        <a:srgbClr val="1155CC"/>
                      </a:solidFill>
                      <a:prstDash val="solid"/>
                      <a:round/>
                      <a:headEnd type="none" w="sm" len="sm"/>
                      <a:tailEnd type="none" w="sm" len="sm"/>
                    </a:lnR>
                    <a:lnT w="9525" cap="flat" cmpd="sng">
                      <a:solidFill>
                        <a:srgbClr val="1155CC"/>
                      </a:solidFill>
                      <a:prstDash val="solid"/>
                      <a:round/>
                      <a:headEnd type="none" w="sm" len="sm"/>
                      <a:tailEnd type="none" w="sm" len="sm"/>
                    </a:lnT>
                    <a:lnB w="9525" cap="flat" cmpd="sng">
                      <a:solidFill>
                        <a:srgbClr val="1155CC"/>
                      </a:solidFill>
                      <a:prstDash val="solid"/>
                      <a:round/>
                      <a:headEnd type="none" w="sm" len="sm"/>
                      <a:tailEnd type="none" w="sm" len="sm"/>
                    </a:lnB>
                  </a:tcPr>
                </a:tc>
                <a:tc>
                  <a:txBody>
                    <a:bodyPr/>
                    <a:lstStyle/>
                    <a:p>
                      <a:pPr marL="0" lvl="0" indent="0" algn="ctr" rtl="0">
                        <a:spcBef>
                          <a:spcPts val="0"/>
                        </a:spcBef>
                        <a:spcAft>
                          <a:spcPts val="0"/>
                        </a:spcAft>
                        <a:buNone/>
                      </a:pPr>
                      <a:r>
                        <a:rPr lang="en-GB" sz="1200">
                          <a:latin typeface="Oswald"/>
                          <a:ea typeface="Oswald"/>
                          <a:cs typeface="Oswald"/>
                          <a:sym typeface="Oswald"/>
                        </a:rPr>
                        <a:t>The audience gets to read the conversations of the event instead of Nick’s summary of the conversation.</a:t>
                      </a:r>
                      <a:endParaRPr sz="1200">
                        <a:latin typeface="Oswald"/>
                        <a:ea typeface="Oswald"/>
                        <a:cs typeface="Oswald"/>
                        <a:sym typeface="Oswald"/>
                      </a:endParaRPr>
                    </a:p>
                  </a:txBody>
                  <a:tcPr marL="91425" marR="91425" marT="91425" marB="91425" anchor="ctr">
                    <a:lnL w="9525" cap="flat" cmpd="sng">
                      <a:solidFill>
                        <a:srgbClr val="1155CC"/>
                      </a:solidFill>
                      <a:prstDash val="solid"/>
                      <a:round/>
                      <a:headEnd type="none" w="sm" len="sm"/>
                      <a:tailEnd type="none" w="sm" len="sm"/>
                    </a:lnL>
                    <a:lnR w="9525" cap="flat" cmpd="sng">
                      <a:solidFill>
                        <a:srgbClr val="1155CC"/>
                      </a:solidFill>
                      <a:prstDash val="solid"/>
                      <a:round/>
                      <a:headEnd type="none" w="sm" len="sm"/>
                      <a:tailEnd type="none" w="sm" len="sm"/>
                    </a:lnR>
                    <a:lnT w="9525" cap="flat" cmpd="sng">
                      <a:solidFill>
                        <a:srgbClr val="1155CC"/>
                      </a:solidFill>
                      <a:prstDash val="solid"/>
                      <a:round/>
                      <a:headEnd type="none" w="sm" len="sm"/>
                      <a:tailEnd type="none" w="sm" len="sm"/>
                    </a:lnT>
                    <a:lnB w="9525" cap="flat" cmpd="sng">
                      <a:solidFill>
                        <a:srgbClr val="1155CC"/>
                      </a:solidFill>
                      <a:prstDash val="solid"/>
                      <a:round/>
                      <a:headEnd type="none" w="sm" len="sm"/>
                      <a:tailEnd type="none" w="sm" len="sm"/>
                    </a:lnB>
                  </a:tcPr>
                </a:tc>
              </a:tr>
              <a:tr h="911625">
                <a:tc>
                  <a:txBody>
                    <a:bodyPr/>
                    <a:lstStyle/>
                    <a:p>
                      <a:pPr marL="0" lvl="0" indent="0" algn="ctr" rtl="0">
                        <a:spcBef>
                          <a:spcPts val="0"/>
                        </a:spcBef>
                        <a:spcAft>
                          <a:spcPts val="0"/>
                        </a:spcAft>
                        <a:buNone/>
                      </a:pPr>
                      <a:r>
                        <a:rPr lang="en-GB" sz="1200">
                          <a:latin typeface="Oswald"/>
                          <a:ea typeface="Oswald"/>
                          <a:cs typeface="Oswald"/>
                          <a:sym typeface="Oswald"/>
                        </a:rPr>
                        <a:t>Speech</a:t>
                      </a:r>
                      <a:endParaRPr sz="1200">
                        <a:latin typeface="Oswald"/>
                        <a:ea typeface="Oswald"/>
                        <a:cs typeface="Oswald"/>
                        <a:sym typeface="Oswald"/>
                      </a:endParaRPr>
                    </a:p>
                  </a:txBody>
                  <a:tcPr marL="91425" marR="91425" marT="91425" marB="91425" anchor="ctr">
                    <a:lnL w="9525" cap="flat" cmpd="sng">
                      <a:solidFill>
                        <a:srgbClr val="1155CC"/>
                      </a:solidFill>
                      <a:prstDash val="solid"/>
                      <a:round/>
                      <a:headEnd type="none" w="sm" len="sm"/>
                      <a:tailEnd type="none" w="sm" len="sm"/>
                    </a:lnL>
                    <a:lnR w="9525" cap="flat" cmpd="sng">
                      <a:solidFill>
                        <a:srgbClr val="1155CC"/>
                      </a:solidFill>
                      <a:prstDash val="solid"/>
                      <a:round/>
                      <a:headEnd type="none" w="sm" len="sm"/>
                      <a:tailEnd type="none" w="sm" len="sm"/>
                    </a:lnR>
                    <a:lnT w="9525" cap="flat" cmpd="sng">
                      <a:solidFill>
                        <a:srgbClr val="1155CC"/>
                      </a:solidFill>
                      <a:prstDash val="solid"/>
                      <a:round/>
                      <a:headEnd type="none" w="sm" len="sm"/>
                      <a:tailEnd type="none" w="sm" len="sm"/>
                    </a:lnT>
                    <a:lnB w="9525" cap="flat" cmpd="sng">
                      <a:solidFill>
                        <a:srgbClr val="1155CC"/>
                      </a:solidFill>
                      <a:prstDash val="solid"/>
                      <a:round/>
                      <a:headEnd type="none" w="sm" len="sm"/>
                      <a:tailEnd type="none" w="sm" len="sm"/>
                    </a:lnB>
                  </a:tcPr>
                </a:tc>
                <a:tc>
                  <a:txBody>
                    <a:bodyPr/>
                    <a:lstStyle/>
                    <a:p>
                      <a:pPr marL="0" lvl="0" indent="0" algn="ctr" rtl="0">
                        <a:spcBef>
                          <a:spcPts val="0"/>
                        </a:spcBef>
                        <a:spcAft>
                          <a:spcPts val="0"/>
                        </a:spcAft>
                        <a:buNone/>
                      </a:pPr>
                      <a:r>
                        <a:rPr lang="en-GB" sz="1200">
                          <a:latin typeface="Oswald"/>
                          <a:ea typeface="Oswald"/>
                          <a:cs typeface="Oswald"/>
                          <a:sym typeface="Oswald"/>
                        </a:rPr>
                        <a:t>Direct</a:t>
                      </a:r>
                      <a:endParaRPr sz="1200">
                        <a:latin typeface="Oswald"/>
                        <a:ea typeface="Oswald"/>
                        <a:cs typeface="Oswald"/>
                        <a:sym typeface="Oswald"/>
                      </a:endParaRPr>
                    </a:p>
                  </a:txBody>
                  <a:tcPr marL="91425" marR="91425" marT="91425" marB="91425" anchor="ctr">
                    <a:lnL w="9525" cap="flat" cmpd="sng">
                      <a:solidFill>
                        <a:srgbClr val="1155CC"/>
                      </a:solidFill>
                      <a:prstDash val="solid"/>
                      <a:round/>
                      <a:headEnd type="none" w="sm" len="sm"/>
                      <a:tailEnd type="none" w="sm" len="sm"/>
                    </a:lnL>
                    <a:lnR w="9525" cap="flat" cmpd="sng">
                      <a:solidFill>
                        <a:srgbClr val="1155CC"/>
                      </a:solidFill>
                      <a:prstDash val="solid"/>
                      <a:round/>
                      <a:headEnd type="none" w="sm" len="sm"/>
                      <a:tailEnd type="none" w="sm" len="sm"/>
                    </a:lnR>
                    <a:lnT w="9525" cap="flat" cmpd="sng">
                      <a:solidFill>
                        <a:srgbClr val="1155CC"/>
                      </a:solidFill>
                      <a:prstDash val="solid"/>
                      <a:round/>
                      <a:headEnd type="none" w="sm" len="sm"/>
                      <a:tailEnd type="none" w="sm" len="sm"/>
                    </a:lnT>
                    <a:lnB w="9525" cap="flat" cmpd="sng">
                      <a:solidFill>
                        <a:srgbClr val="1155CC"/>
                      </a:solidFill>
                      <a:prstDash val="solid"/>
                      <a:round/>
                      <a:headEnd type="none" w="sm" len="sm"/>
                      <a:tailEnd type="none" w="sm" len="sm"/>
                    </a:lnB>
                  </a:tcPr>
                </a:tc>
                <a:tc>
                  <a:txBody>
                    <a:bodyPr/>
                    <a:lstStyle/>
                    <a:p>
                      <a:pPr marL="0" lvl="0" indent="0" algn="ctr" rtl="0">
                        <a:spcBef>
                          <a:spcPts val="0"/>
                        </a:spcBef>
                        <a:spcAft>
                          <a:spcPts val="0"/>
                        </a:spcAft>
                        <a:buNone/>
                      </a:pPr>
                      <a:r>
                        <a:rPr lang="en-GB" sz="1200">
                          <a:latin typeface="Oswald"/>
                          <a:ea typeface="Oswald"/>
                          <a:cs typeface="Oswald"/>
                          <a:sym typeface="Oswald"/>
                        </a:rPr>
                        <a:t>‘It was a mad man,’ he said. ‘He must have been mad.’ ‘Wouldn’t you like some coffee?’ I urged him. ‘I don’t want anything. I’m all right now, Mr.——‘ ‘Carraway.’ ‘Well, I’m all right now. Where have they got Jimmy?’ 178</a:t>
                      </a:r>
                      <a:endParaRPr sz="1200">
                        <a:latin typeface="Oswald"/>
                        <a:ea typeface="Oswald"/>
                        <a:cs typeface="Oswald"/>
                        <a:sym typeface="Oswald"/>
                      </a:endParaRPr>
                    </a:p>
                  </a:txBody>
                  <a:tcPr marL="91425" marR="91425" marT="91425" marB="91425" anchor="ctr">
                    <a:lnL w="9525" cap="flat" cmpd="sng">
                      <a:solidFill>
                        <a:srgbClr val="1155CC"/>
                      </a:solidFill>
                      <a:prstDash val="solid"/>
                      <a:round/>
                      <a:headEnd type="none" w="sm" len="sm"/>
                      <a:tailEnd type="none" w="sm" len="sm"/>
                    </a:lnL>
                    <a:lnR w="9525" cap="flat" cmpd="sng">
                      <a:solidFill>
                        <a:srgbClr val="1155CC"/>
                      </a:solidFill>
                      <a:prstDash val="solid"/>
                      <a:round/>
                      <a:headEnd type="none" w="sm" len="sm"/>
                      <a:tailEnd type="none" w="sm" len="sm"/>
                    </a:lnR>
                    <a:lnT w="9525" cap="flat" cmpd="sng">
                      <a:solidFill>
                        <a:srgbClr val="1155CC"/>
                      </a:solidFill>
                      <a:prstDash val="solid"/>
                      <a:round/>
                      <a:headEnd type="none" w="sm" len="sm"/>
                      <a:tailEnd type="none" w="sm" len="sm"/>
                    </a:lnT>
                    <a:lnB w="9525" cap="flat" cmpd="sng">
                      <a:solidFill>
                        <a:srgbClr val="1155CC"/>
                      </a:solidFill>
                      <a:prstDash val="solid"/>
                      <a:round/>
                      <a:headEnd type="none" w="sm" len="sm"/>
                      <a:tailEnd type="none" w="sm" len="sm"/>
                    </a:lnB>
                  </a:tcPr>
                </a:tc>
                <a:tc>
                  <a:txBody>
                    <a:bodyPr/>
                    <a:lstStyle/>
                    <a:p>
                      <a:pPr marL="0" lvl="0" indent="0" algn="ctr" rtl="0">
                        <a:spcBef>
                          <a:spcPts val="0"/>
                        </a:spcBef>
                        <a:spcAft>
                          <a:spcPts val="0"/>
                        </a:spcAft>
                        <a:buNone/>
                      </a:pPr>
                      <a:r>
                        <a:rPr lang="en-GB" sz="1200">
                          <a:latin typeface="Oswald"/>
                          <a:ea typeface="Oswald"/>
                          <a:cs typeface="Oswald"/>
                          <a:sym typeface="Oswald"/>
                        </a:rPr>
                        <a:t>Nick is narrating the chapter by using direct quotations of the characters speaking.</a:t>
                      </a:r>
                      <a:endParaRPr sz="1200">
                        <a:latin typeface="Oswald"/>
                        <a:ea typeface="Oswald"/>
                        <a:cs typeface="Oswald"/>
                        <a:sym typeface="Oswald"/>
                      </a:endParaRPr>
                    </a:p>
                  </a:txBody>
                  <a:tcPr marL="91425" marR="91425" marT="91425" marB="91425" anchor="ctr">
                    <a:lnL w="9525" cap="flat" cmpd="sng">
                      <a:solidFill>
                        <a:srgbClr val="1155CC"/>
                      </a:solidFill>
                      <a:prstDash val="solid"/>
                      <a:round/>
                      <a:headEnd type="none" w="sm" len="sm"/>
                      <a:tailEnd type="none" w="sm" len="sm"/>
                    </a:lnL>
                    <a:lnR w="9525" cap="flat" cmpd="sng">
                      <a:solidFill>
                        <a:srgbClr val="1155CC"/>
                      </a:solidFill>
                      <a:prstDash val="solid"/>
                      <a:round/>
                      <a:headEnd type="none" w="sm" len="sm"/>
                      <a:tailEnd type="none" w="sm" len="sm"/>
                    </a:lnR>
                    <a:lnT w="9525" cap="flat" cmpd="sng">
                      <a:solidFill>
                        <a:srgbClr val="1155CC"/>
                      </a:solidFill>
                      <a:prstDash val="solid"/>
                      <a:round/>
                      <a:headEnd type="none" w="sm" len="sm"/>
                      <a:tailEnd type="none" w="sm" len="sm"/>
                    </a:lnT>
                    <a:lnB w="9525" cap="flat" cmpd="sng">
                      <a:solidFill>
                        <a:srgbClr val="1155CC"/>
                      </a:solidFill>
                      <a:prstDash val="solid"/>
                      <a:round/>
                      <a:headEnd type="none" w="sm" len="sm"/>
                      <a:tailEnd type="none" w="sm" len="sm"/>
                    </a:lnB>
                  </a:tcPr>
                </a:tc>
              </a:tr>
            </a:tbl>
          </a:graphicData>
        </a:graphic>
      </p:graphicFrame>
      <p:sp>
        <p:nvSpPr>
          <p:cNvPr id="96" name="Google Shape;96;p17"/>
          <p:cNvSpPr txBox="1"/>
          <p:nvPr/>
        </p:nvSpPr>
        <p:spPr>
          <a:xfrm>
            <a:off x="1168950" y="632175"/>
            <a:ext cx="6806100" cy="1577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a:latin typeface="Oswald"/>
                <a:ea typeface="Oswald"/>
                <a:cs typeface="Oswald"/>
                <a:sym typeface="Oswald"/>
              </a:rPr>
              <a:t>The narrator of The Great Gatsby is Nick Carraway, who was chosen as the narrator of novel to provide the audience with an unbiased recollection of the summer of 1922. Nick begins the novel by saying that he tries not to judge men based off their actions, and he holds true to this quote for most of the novel. However, in chapter nine, Nick abandons this way of thinking, developing disgust for the people he spent that summer around. Nick’s narration is very important in this chapter since it blatantly holds judgement, and isn’t as reliable as it once was. </a:t>
            </a:r>
            <a:endParaRPr>
              <a:latin typeface="Oswald"/>
              <a:ea typeface="Oswald"/>
              <a:cs typeface="Oswald"/>
              <a:sym typeface="Oswa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graphicFrame>
        <p:nvGraphicFramePr>
          <p:cNvPr id="101" name="Google Shape;101;p18"/>
          <p:cNvGraphicFramePr/>
          <p:nvPr/>
        </p:nvGraphicFramePr>
        <p:xfrm>
          <a:off x="38138" y="1199950"/>
          <a:ext cx="3000000" cy="3000000"/>
        </p:xfrm>
        <a:graphic>
          <a:graphicData uri="http://schemas.openxmlformats.org/drawingml/2006/table">
            <a:tbl>
              <a:tblPr>
                <a:noFill/>
                <a:tableStyleId>{37D40DBA-83E4-455E-ACCE-AE6ADB65F1A2}</a:tableStyleId>
              </a:tblPr>
              <a:tblGrid>
                <a:gridCol w="649050"/>
                <a:gridCol w="1673200"/>
                <a:gridCol w="4381500"/>
                <a:gridCol w="2363975"/>
              </a:tblGrid>
              <a:tr h="1336650">
                <a:tc>
                  <a:txBody>
                    <a:bodyPr/>
                    <a:lstStyle/>
                    <a:p>
                      <a:pPr marL="0" lvl="0" indent="0" algn="ctr" rtl="0">
                        <a:spcBef>
                          <a:spcPts val="0"/>
                        </a:spcBef>
                        <a:spcAft>
                          <a:spcPts val="0"/>
                        </a:spcAft>
                        <a:buClr>
                          <a:schemeClr val="dk2"/>
                        </a:buClr>
                        <a:buSzPts val="1100"/>
                        <a:buFont typeface="Arial"/>
                        <a:buNone/>
                      </a:pPr>
                      <a:r>
                        <a:rPr lang="en-GB">
                          <a:solidFill>
                            <a:schemeClr val="dk2"/>
                          </a:solidFill>
                          <a:latin typeface="Oswald"/>
                          <a:ea typeface="Oswald"/>
                          <a:cs typeface="Oswald"/>
                          <a:sym typeface="Oswald"/>
                        </a:rPr>
                        <a:t>Tense</a:t>
                      </a:r>
                      <a:endParaRPr>
                        <a:latin typeface="Oswald"/>
                        <a:ea typeface="Oswald"/>
                        <a:cs typeface="Oswald"/>
                        <a:sym typeface="Oswald"/>
                      </a:endParaRPr>
                    </a:p>
                  </a:txBody>
                  <a:tcPr marL="91425" marR="91425" marT="91425" marB="91425" anchor="ctr">
                    <a:lnL w="9525" cap="flat" cmpd="sng">
                      <a:solidFill>
                        <a:srgbClr val="3C78D8"/>
                      </a:solidFill>
                      <a:prstDash val="solid"/>
                      <a:round/>
                      <a:headEnd type="none" w="sm" len="sm"/>
                      <a:tailEnd type="none" w="sm" len="sm"/>
                    </a:lnL>
                    <a:lnR w="9525" cap="flat" cmpd="sng">
                      <a:solidFill>
                        <a:srgbClr val="3C78D8"/>
                      </a:solidFill>
                      <a:prstDash val="solid"/>
                      <a:round/>
                      <a:headEnd type="none" w="sm" len="sm"/>
                      <a:tailEnd type="none" w="sm" len="sm"/>
                    </a:lnR>
                    <a:lnT w="9525" cap="flat" cmpd="sng">
                      <a:solidFill>
                        <a:srgbClr val="3C78D8"/>
                      </a:solidFill>
                      <a:prstDash val="solid"/>
                      <a:round/>
                      <a:headEnd type="none" w="sm" len="sm"/>
                      <a:tailEnd type="none" w="sm" len="sm"/>
                    </a:lnT>
                    <a:lnB w="9525" cap="flat" cmpd="sng">
                      <a:solidFill>
                        <a:srgbClr val="3C78D8"/>
                      </a:solidFill>
                      <a:prstDash val="solid"/>
                      <a:round/>
                      <a:headEnd type="none" w="sm" len="sm"/>
                      <a:tailEnd type="none" w="sm" len="sm"/>
                    </a:lnB>
                  </a:tcPr>
                </a:tc>
                <a:tc>
                  <a:txBody>
                    <a:bodyPr/>
                    <a:lstStyle/>
                    <a:p>
                      <a:pPr marL="0" lvl="0" indent="0" algn="ctr" rtl="0">
                        <a:spcBef>
                          <a:spcPts val="0"/>
                        </a:spcBef>
                        <a:spcAft>
                          <a:spcPts val="0"/>
                        </a:spcAft>
                        <a:buClr>
                          <a:schemeClr val="dk2"/>
                        </a:buClr>
                        <a:buSzPts val="1100"/>
                        <a:buFont typeface="Arial"/>
                        <a:buNone/>
                      </a:pPr>
                      <a:r>
                        <a:rPr lang="en-GB">
                          <a:solidFill>
                            <a:schemeClr val="dk2"/>
                          </a:solidFill>
                          <a:latin typeface="Oswald"/>
                          <a:ea typeface="Oswald"/>
                          <a:cs typeface="Oswald"/>
                          <a:sym typeface="Oswald"/>
                        </a:rPr>
                        <a:t>Past</a:t>
                      </a:r>
                      <a:endParaRPr>
                        <a:latin typeface="Oswald"/>
                        <a:ea typeface="Oswald"/>
                        <a:cs typeface="Oswald"/>
                        <a:sym typeface="Oswald"/>
                      </a:endParaRPr>
                    </a:p>
                  </a:txBody>
                  <a:tcPr marL="91425" marR="91425" marT="91425" marB="91425" anchor="ctr">
                    <a:lnL w="9525" cap="flat" cmpd="sng">
                      <a:solidFill>
                        <a:srgbClr val="3C78D8"/>
                      </a:solidFill>
                      <a:prstDash val="solid"/>
                      <a:round/>
                      <a:headEnd type="none" w="sm" len="sm"/>
                      <a:tailEnd type="none" w="sm" len="sm"/>
                    </a:lnL>
                    <a:lnR w="9525" cap="flat" cmpd="sng">
                      <a:solidFill>
                        <a:srgbClr val="3C78D8"/>
                      </a:solidFill>
                      <a:prstDash val="solid"/>
                      <a:round/>
                      <a:headEnd type="none" w="sm" len="sm"/>
                      <a:tailEnd type="none" w="sm" len="sm"/>
                    </a:lnR>
                    <a:lnT w="9525" cap="flat" cmpd="sng">
                      <a:solidFill>
                        <a:srgbClr val="3C78D8"/>
                      </a:solidFill>
                      <a:prstDash val="solid"/>
                      <a:round/>
                      <a:headEnd type="none" w="sm" len="sm"/>
                      <a:tailEnd type="none" w="sm" len="sm"/>
                    </a:lnT>
                    <a:lnB w="9525" cap="flat" cmpd="sng">
                      <a:solidFill>
                        <a:srgbClr val="3C78D8"/>
                      </a:solidFill>
                      <a:prstDash val="solid"/>
                      <a:round/>
                      <a:headEnd type="none" w="sm" len="sm"/>
                      <a:tailEnd type="none" w="sm" len="sm"/>
                    </a:lnB>
                  </a:tcPr>
                </a:tc>
                <a:tc>
                  <a:txBody>
                    <a:bodyPr/>
                    <a:lstStyle/>
                    <a:p>
                      <a:pPr marL="0" lvl="0" indent="0" algn="ctr" rtl="0">
                        <a:spcBef>
                          <a:spcPts val="0"/>
                        </a:spcBef>
                        <a:spcAft>
                          <a:spcPts val="0"/>
                        </a:spcAft>
                        <a:buClr>
                          <a:schemeClr val="dk2"/>
                        </a:buClr>
                        <a:buSzPts val="1100"/>
                        <a:buFont typeface="Arial"/>
                        <a:buNone/>
                      </a:pPr>
                      <a:r>
                        <a:rPr lang="en-GB">
                          <a:solidFill>
                            <a:schemeClr val="dk2"/>
                          </a:solidFill>
                          <a:latin typeface="Oswald"/>
                          <a:ea typeface="Oswald"/>
                          <a:cs typeface="Oswald"/>
                          <a:sym typeface="Oswald"/>
                        </a:rPr>
                        <a:t>“After two years I remember the rest of that day, and that night and the next day, only as an endless drill of police and photographers and newspaper men in and out of Gatsby’s front door. “ 174</a:t>
                      </a:r>
                      <a:endParaRPr>
                        <a:solidFill>
                          <a:schemeClr val="dk2"/>
                        </a:solidFill>
                        <a:latin typeface="Oswald"/>
                        <a:ea typeface="Oswald"/>
                        <a:cs typeface="Oswald"/>
                        <a:sym typeface="Oswald"/>
                      </a:endParaRPr>
                    </a:p>
                    <a:p>
                      <a:pPr marL="0" lvl="0" indent="0" algn="ctr" rtl="0">
                        <a:spcBef>
                          <a:spcPts val="0"/>
                        </a:spcBef>
                        <a:spcAft>
                          <a:spcPts val="0"/>
                        </a:spcAft>
                        <a:buNone/>
                      </a:pPr>
                      <a:endParaRPr>
                        <a:latin typeface="Oswald"/>
                        <a:ea typeface="Oswald"/>
                        <a:cs typeface="Oswald"/>
                        <a:sym typeface="Oswald"/>
                      </a:endParaRPr>
                    </a:p>
                  </a:txBody>
                  <a:tcPr marL="91425" marR="91425" marT="91425" marB="91425" anchor="ctr">
                    <a:lnL w="9525" cap="flat" cmpd="sng">
                      <a:solidFill>
                        <a:srgbClr val="3C78D8"/>
                      </a:solidFill>
                      <a:prstDash val="solid"/>
                      <a:round/>
                      <a:headEnd type="none" w="sm" len="sm"/>
                      <a:tailEnd type="none" w="sm" len="sm"/>
                    </a:lnL>
                    <a:lnR w="9525" cap="flat" cmpd="sng">
                      <a:solidFill>
                        <a:srgbClr val="3C78D8"/>
                      </a:solidFill>
                      <a:prstDash val="solid"/>
                      <a:round/>
                      <a:headEnd type="none" w="sm" len="sm"/>
                      <a:tailEnd type="none" w="sm" len="sm"/>
                    </a:lnR>
                    <a:lnT w="9525" cap="flat" cmpd="sng">
                      <a:solidFill>
                        <a:srgbClr val="3C78D8"/>
                      </a:solidFill>
                      <a:prstDash val="solid"/>
                      <a:round/>
                      <a:headEnd type="none" w="sm" len="sm"/>
                      <a:tailEnd type="none" w="sm" len="sm"/>
                    </a:lnT>
                    <a:lnB w="9525" cap="flat" cmpd="sng">
                      <a:solidFill>
                        <a:srgbClr val="3C78D8"/>
                      </a:solidFill>
                      <a:prstDash val="solid"/>
                      <a:round/>
                      <a:headEnd type="none" w="sm" len="sm"/>
                      <a:tailEnd type="none" w="sm" len="sm"/>
                    </a:lnB>
                  </a:tcPr>
                </a:tc>
                <a:tc>
                  <a:txBody>
                    <a:bodyPr/>
                    <a:lstStyle/>
                    <a:p>
                      <a:pPr marL="0" lvl="0" indent="0" algn="ctr" rtl="0">
                        <a:spcBef>
                          <a:spcPts val="0"/>
                        </a:spcBef>
                        <a:spcAft>
                          <a:spcPts val="0"/>
                        </a:spcAft>
                        <a:buClr>
                          <a:schemeClr val="dk2"/>
                        </a:buClr>
                        <a:buSzPts val="1100"/>
                        <a:buFont typeface="Arial"/>
                        <a:buNone/>
                      </a:pPr>
                      <a:r>
                        <a:rPr lang="en-GB">
                          <a:solidFill>
                            <a:schemeClr val="dk2"/>
                          </a:solidFill>
                          <a:latin typeface="Oswald"/>
                          <a:ea typeface="Oswald"/>
                          <a:cs typeface="Oswald"/>
                          <a:sym typeface="Oswald"/>
                        </a:rPr>
                        <a:t>Nick begins the chapter by recalling the events that happened two years ago, therefore he’s speaking about the past.</a:t>
                      </a:r>
                      <a:endParaRPr>
                        <a:latin typeface="Oswald"/>
                        <a:ea typeface="Oswald"/>
                        <a:cs typeface="Oswald"/>
                        <a:sym typeface="Oswald"/>
                      </a:endParaRPr>
                    </a:p>
                  </a:txBody>
                  <a:tcPr marL="91425" marR="91425" marT="91425" marB="91425" anchor="ctr">
                    <a:lnL w="9525" cap="flat" cmpd="sng">
                      <a:solidFill>
                        <a:srgbClr val="3C78D8"/>
                      </a:solidFill>
                      <a:prstDash val="solid"/>
                      <a:round/>
                      <a:headEnd type="none" w="sm" len="sm"/>
                      <a:tailEnd type="none" w="sm" len="sm"/>
                    </a:lnL>
                    <a:lnR w="9525" cap="flat" cmpd="sng">
                      <a:solidFill>
                        <a:srgbClr val="3C78D8"/>
                      </a:solidFill>
                      <a:prstDash val="solid"/>
                      <a:round/>
                      <a:headEnd type="none" w="sm" len="sm"/>
                      <a:tailEnd type="none" w="sm" len="sm"/>
                    </a:lnR>
                    <a:lnT w="9525" cap="flat" cmpd="sng">
                      <a:solidFill>
                        <a:srgbClr val="3C78D8"/>
                      </a:solidFill>
                      <a:prstDash val="solid"/>
                      <a:round/>
                      <a:headEnd type="none" w="sm" len="sm"/>
                      <a:tailEnd type="none" w="sm" len="sm"/>
                    </a:lnT>
                    <a:lnB w="9525" cap="flat" cmpd="sng">
                      <a:solidFill>
                        <a:srgbClr val="3C78D8"/>
                      </a:solidFill>
                      <a:prstDash val="solid"/>
                      <a:round/>
                      <a:headEnd type="none" w="sm" len="sm"/>
                      <a:tailEnd type="none" w="sm" len="sm"/>
                    </a:lnB>
                  </a:tcPr>
                </a:tc>
              </a:tr>
              <a:tr h="2317625">
                <a:tc>
                  <a:txBody>
                    <a:bodyPr/>
                    <a:lstStyle/>
                    <a:p>
                      <a:pPr marL="0" lvl="0" indent="0" algn="ctr" rtl="0">
                        <a:spcBef>
                          <a:spcPts val="0"/>
                        </a:spcBef>
                        <a:spcAft>
                          <a:spcPts val="0"/>
                        </a:spcAft>
                        <a:buClr>
                          <a:schemeClr val="dk2"/>
                        </a:buClr>
                        <a:buSzPts val="1100"/>
                        <a:buFont typeface="Arial"/>
                        <a:buNone/>
                      </a:pPr>
                      <a:r>
                        <a:rPr lang="en-GB">
                          <a:solidFill>
                            <a:schemeClr val="dk2"/>
                          </a:solidFill>
                          <a:latin typeface="Oswald"/>
                          <a:ea typeface="Oswald"/>
                          <a:cs typeface="Oswald"/>
                          <a:sym typeface="Oswald"/>
                        </a:rPr>
                        <a:t>Other</a:t>
                      </a:r>
                      <a:endParaRPr>
                        <a:latin typeface="Oswald"/>
                        <a:ea typeface="Oswald"/>
                        <a:cs typeface="Oswald"/>
                        <a:sym typeface="Oswald"/>
                      </a:endParaRPr>
                    </a:p>
                  </a:txBody>
                  <a:tcPr marL="91425" marR="91425" marT="91425" marB="91425" anchor="ctr">
                    <a:lnL w="9525" cap="flat" cmpd="sng">
                      <a:solidFill>
                        <a:srgbClr val="3C78D8"/>
                      </a:solidFill>
                      <a:prstDash val="solid"/>
                      <a:round/>
                      <a:headEnd type="none" w="sm" len="sm"/>
                      <a:tailEnd type="none" w="sm" len="sm"/>
                    </a:lnL>
                    <a:lnR w="9525" cap="flat" cmpd="sng">
                      <a:solidFill>
                        <a:srgbClr val="3C78D8"/>
                      </a:solidFill>
                      <a:prstDash val="solid"/>
                      <a:round/>
                      <a:headEnd type="none" w="sm" len="sm"/>
                      <a:tailEnd type="none" w="sm" len="sm"/>
                    </a:lnR>
                    <a:lnT w="9525" cap="flat" cmpd="sng">
                      <a:solidFill>
                        <a:srgbClr val="3C78D8"/>
                      </a:solidFill>
                      <a:prstDash val="solid"/>
                      <a:round/>
                      <a:headEnd type="none" w="sm" len="sm"/>
                      <a:tailEnd type="none" w="sm" len="sm"/>
                    </a:lnT>
                    <a:lnB w="9525" cap="flat" cmpd="sng">
                      <a:solidFill>
                        <a:srgbClr val="3C78D8"/>
                      </a:solidFill>
                      <a:prstDash val="solid"/>
                      <a:round/>
                      <a:headEnd type="none" w="sm" len="sm"/>
                      <a:tailEnd type="none" w="sm" len="sm"/>
                    </a:lnB>
                  </a:tcPr>
                </a:tc>
                <a:tc>
                  <a:txBody>
                    <a:bodyPr/>
                    <a:lstStyle/>
                    <a:p>
                      <a:pPr marL="0" lvl="0" indent="0" algn="ctr" rtl="0">
                        <a:spcBef>
                          <a:spcPts val="0"/>
                        </a:spcBef>
                        <a:spcAft>
                          <a:spcPts val="0"/>
                        </a:spcAft>
                        <a:buClr>
                          <a:schemeClr val="dk2"/>
                        </a:buClr>
                        <a:buSzPts val="1100"/>
                        <a:buFont typeface="Arial"/>
                        <a:buNone/>
                      </a:pPr>
                      <a:r>
                        <a:rPr lang="en-GB">
                          <a:solidFill>
                            <a:schemeClr val="dk2"/>
                          </a:solidFill>
                          <a:latin typeface="Oswald"/>
                          <a:ea typeface="Oswald"/>
                          <a:cs typeface="Oswald"/>
                          <a:sym typeface="Oswald"/>
                        </a:rPr>
                        <a:t>Level of omniscience</a:t>
                      </a:r>
                      <a:endParaRPr>
                        <a:solidFill>
                          <a:schemeClr val="dk2"/>
                        </a:solidFill>
                        <a:latin typeface="Oswald"/>
                        <a:ea typeface="Oswald"/>
                        <a:cs typeface="Oswald"/>
                        <a:sym typeface="Oswald"/>
                      </a:endParaRPr>
                    </a:p>
                    <a:p>
                      <a:pPr marL="0" lvl="0" indent="0" algn="ctr" rtl="0">
                        <a:spcBef>
                          <a:spcPts val="0"/>
                        </a:spcBef>
                        <a:spcAft>
                          <a:spcPts val="0"/>
                        </a:spcAft>
                        <a:buClr>
                          <a:schemeClr val="dk2"/>
                        </a:buClr>
                        <a:buSzPts val="1100"/>
                        <a:buFont typeface="Arial"/>
                        <a:buNone/>
                      </a:pPr>
                      <a:endParaRPr>
                        <a:solidFill>
                          <a:schemeClr val="dk2"/>
                        </a:solidFill>
                        <a:latin typeface="Oswald"/>
                        <a:ea typeface="Oswald"/>
                        <a:cs typeface="Oswald"/>
                        <a:sym typeface="Oswald"/>
                      </a:endParaRPr>
                    </a:p>
                    <a:p>
                      <a:pPr marL="0" lvl="0" indent="0" algn="ctr" rtl="0">
                        <a:spcBef>
                          <a:spcPts val="0"/>
                        </a:spcBef>
                        <a:spcAft>
                          <a:spcPts val="0"/>
                        </a:spcAft>
                        <a:buClr>
                          <a:schemeClr val="dk2"/>
                        </a:buClr>
                        <a:buSzPts val="1100"/>
                        <a:buFont typeface="Arial"/>
                        <a:buNone/>
                      </a:pPr>
                      <a:r>
                        <a:rPr lang="en-GB">
                          <a:solidFill>
                            <a:schemeClr val="dk2"/>
                          </a:solidFill>
                          <a:latin typeface="Oswald"/>
                          <a:ea typeface="Oswald"/>
                          <a:cs typeface="Oswald"/>
                          <a:sym typeface="Oswald"/>
                        </a:rPr>
                        <a:t>reliability</a:t>
                      </a:r>
                      <a:endParaRPr>
                        <a:latin typeface="Oswald"/>
                        <a:ea typeface="Oswald"/>
                        <a:cs typeface="Oswald"/>
                        <a:sym typeface="Oswald"/>
                      </a:endParaRPr>
                    </a:p>
                  </a:txBody>
                  <a:tcPr marL="91425" marR="91425" marT="91425" marB="91425" anchor="ctr">
                    <a:lnL w="9525" cap="flat" cmpd="sng">
                      <a:solidFill>
                        <a:srgbClr val="3C78D8"/>
                      </a:solidFill>
                      <a:prstDash val="solid"/>
                      <a:round/>
                      <a:headEnd type="none" w="sm" len="sm"/>
                      <a:tailEnd type="none" w="sm" len="sm"/>
                    </a:lnL>
                    <a:lnR w="9525" cap="flat" cmpd="sng">
                      <a:solidFill>
                        <a:srgbClr val="3C78D8"/>
                      </a:solidFill>
                      <a:prstDash val="solid"/>
                      <a:round/>
                      <a:headEnd type="none" w="sm" len="sm"/>
                      <a:tailEnd type="none" w="sm" len="sm"/>
                    </a:lnR>
                    <a:lnT w="9525" cap="flat" cmpd="sng">
                      <a:solidFill>
                        <a:srgbClr val="3C78D8"/>
                      </a:solidFill>
                      <a:prstDash val="solid"/>
                      <a:round/>
                      <a:headEnd type="none" w="sm" len="sm"/>
                      <a:tailEnd type="none" w="sm" len="sm"/>
                    </a:lnT>
                    <a:lnB w="9525" cap="flat" cmpd="sng">
                      <a:solidFill>
                        <a:srgbClr val="3C78D8"/>
                      </a:solidFill>
                      <a:prstDash val="solid"/>
                      <a:round/>
                      <a:headEnd type="none" w="sm" len="sm"/>
                      <a:tailEnd type="none" w="sm" len="sm"/>
                    </a:lnB>
                  </a:tcPr>
                </a:tc>
                <a:tc>
                  <a:txBody>
                    <a:bodyPr/>
                    <a:lstStyle/>
                    <a:p>
                      <a:pPr marL="0" lvl="0" indent="0" algn="ctr" rtl="0">
                        <a:spcBef>
                          <a:spcPts val="0"/>
                        </a:spcBef>
                        <a:spcAft>
                          <a:spcPts val="0"/>
                        </a:spcAft>
                        <a:buClr>
                          <a:schemeClr val="dk2"/>
                        </a:buClr>
                        <a:buSzPts val="1100"/>
                        <a:buFont typeface="Arial"/>
                        <a:buNone/>
                      </a:pPr>
                      <a:r>
                        <a:rPr lang="en-GB">
                          <a:solidFill>
                            <a:schemeClr val="dk2"/>
                          </a:solidFill>
                          <a:latin typeface="Oswald"/>
                          <a:ea typeface="Oswald"/>
                          <a:cs typeface="Oswald"/>
                          <a:sym typeface="Oswald"/>
                        </a:rPr>
                        <a:t>About five o’clock our procession of three cars reached the cemetery and stopped in a thick drizzle beside the gate…” 186</a:t>
                      </a:r>
                      <a:endParaRPr>
                        <a:solidFill>
                          <a:schemeClr val="dk2"/>
                        </a:solidFill>
                        <a:latin typeface="Oswald"/>
                        <a:ea typeface="Oswald"/>
                        <a:cs typeface="Oswald"/>
                        <a:sym typeface="Oswald"/>
                      </a:endParaRPr>
                    </a:p>
                    <a:p>
                      <a:pPr marL="0" lvl="0" indent="0" algn="ctr" rtl="0">
                        <a:spcBef>
                          <a:spcPts val="0"/>
                        </a:spcBef>
                        <a:spcAft>
                          <a:spcPts val="0"/>
                        </a:spcAft>
                        <a:buClr>
                          <a:schemeClr val="dk2"/>
                        </a:buClr>
                        <a:buSzPts val="1100"/>
                        <a:buFont typeface="Arial"/>
                        <a:buNone/>
                      </a:pPr>
                      <a:endParaRPr>
                        <a:solidFill>
                          <a:schemeClr val="dk2"/>
                        </a:solidFill>
                        <a:latin typeface="Oswald"/>
                        <a:ea typeface="Oswald"/>
                        <a:cs typeface="Oswald"/>
                        <a:sym typeface="Oswald"/>
                      </a:endParaRPr>
                    </a:p>
                    <a:p>
                      <a:pPr marL="0" lvl="0" indent="0" algn="ctr" rtl="0">
                        <a:spcBef>
                          <a:spcPts val="0"/>
                        </a:spcBef>
                        <a:spcAft>
                          <a:spcPts val="0"/>
                        </a:spcAft>
                        <a:buClr>
                          <a:schemeClr val="dk2"/>
                        </a:buClr>
                        <a:buSzPts val="1100"/>
                        <a:buFont typeface="Arial"/>
                        <a:buNone/>
                      </a:pPr>
                      <a:r>
                        <a:rPr lang="en-GB">
                          <a:solidFill>
                            <a:schemeClr val="dk2"/>
                          </a:solidFill>
                          <a:latin typeface="Oswald"/>
                          <a:ea typeface="Oswald"/>
                          <a:cs typeface="Oswald"/>
                          <a:sym typeface="Oswald"/>
                        </a:rPr>
                        <a:t>“It was all very careless and confused. They were careless people, Tom and Daisy—they smashed up things and creatures and then retreated back into their money or their vast carelessness or whatever it was that kept them together, and let other people clean up the mess they had made….” 191</a:t>
                      </a:r>
                      <a:endParaRPr>
                        <a:latin typeface="Oswald"/>
                        <a:ea typeface="Oswald"/>
                        <a:cs typeface="Oswald"/>
                        <a:sym typeface="Oswald"/>
                      </a:endParaRPr>
                    </a:p>
                  </a:txBody>
                  <a:tcPr marL="91425" marR="91425" marT="91425" marB="91425" anchor="ctr">
                    <a:lnL w="9525" cap="flat" cmpd="sng">
                      <a:solidFill>
                        <a:srgbClr val="3C78D8"/>
                      </a:solidFill>
                      <a:prstDash val="solid"/>
                      <a:round/>
                      <a:headEnd type="none" w="sm" len="sm"/>
                      <a:tailEnd type="none" w="sm" len="sm"/>
                    </a:lnL>
                    <a:lnR w="9525" cap="flat" cmpd="sng">
                      <a:solidFill>
                        <a:srgbClr val="3C78D8"/>
                      </a:solidFill>
                      <a:prstDash val="solid"/>
                      <a:round/>
                      <a:headEnd type="none" w="sm" len="sm"/>
                      <a:tailEnd type="none" w="sm" len="sm"/>
                    </a:lnR>
                    <a:lnT w="9525" cap="flat" cmpd="sng">
                      <a:solidFill>
                        <a:srgbClr val="3C78D8"/>
                      </a:solidFill>
                      <a:prstDash val="solid"/>
                      <a:round/>
                      <a:headEnd type="none" w="sm" len="sm"/>
                      <a:tailEnd type="none" w="sm" len="sm"/>
                    </a:lnT>
                    <a:lnB w="9525" cap="flat" cmpd="sng">
                      <a:solidFill>
                        <a:srgbClr val="3C78D8"/>
                      </a:solidFill>
                      <a:prstDash val="solid"/>
                      <a:round/>
                      <a:headEnd type="none" w="sm" len="sm"/>
                      <a:tailEnd type="none" w="sm" len="sm"/>
                    </a:lnB>
                  </a:tcPr>
                </a:tc>
                <a:tc>
                  <a:txBody>
                    <a:bodyPr/>
                    <a:lstStyle/>
                    <a:p>
                      <a:pPr marL="0" lvl="0" indent="0" algn="ctr" rtl="0">
                        <a:spcBef>
                          <a:spcPts val="0"/>
                        </a:spcBef>
                        <a:spcAft>
                          <a:spcPts val="0"/>
                        </a:spcAft>
                        <a:buClr>
                          <a:schemeClr val="dk2"/>
                        </a:buClr>
                        <a:buSzPts val="1100"/>
                        <a:buFont typeface="Arial"/>
                        <a:buNone/>
                      </a:pPr>
                      <a:r>
                        <a:rPr lang="en-GB">
                          <a:solidFill>
                            <a:schemeClr val="dk2"/>
                          </a:solidFill>
                          <a:latin typeface="Oswald"/>
                          <a:ea typeface="Oswald"/>
                          <a:cs typeface="Oswald"/>
                          <a:sym typeface="Oswald"/>
                        </a:rPr>
                        <a:t>Nick seems to know everything about the events following Gatsby’s death, just not the personal thoughts of the other characters.</a:t>
                      </a:r>
                      <a:endParaRPr>
                        <a:solidFill>
                          <a:schemeClr val="dk2"/>
                        </a:solidFill>
                        <a:latin typeface="Oswald"/>
                        <a:ea typeface="Oswald"/>
                        <a:cs typeface="Oswald"/>
                        <a:sym typeface="Oswald"/>
                      </a:endParaRPr>
                    </a:p>
                    <a:p>
                      <a:pPr marL="0" lvl="0" indent="0" algn="ctr" rtl="0">
                        <a:spcBef>
                          <a:spcPts val="0"/>
                        </a:spcBef>
                        <a:spcAft>
                          <a:spcPts val="0"/>
                        </a:spcAft>
                        <a:buClr>
                          <a:schemeClr val="dk2"/>
                        </a:buClr>
                        <a:buSzPts val="1100"/>
                        <a:buFont typeface="Arial"/>
                        <a:buNone/>
                      </a:pPr>
                      <a:endParaRPr>
                        <a:solidFill>
                          <a:schemeClr val="dk2"/>
                        </a:solidFill>
                        <a:latin typeface="Oswald"/>
                        <a:ea typeface="Oswald"/>
                        <a:cs typeface="Oswald"/>
                        <a:sym typeface="Oswald"/>
                      </a:endParaRPr>
                    </a:p>
                    <a:p>
                      <a:pPr marL="0" lvl="0" indent="0" algn="ctr" rtl="0">
                        <a:spcBef>
                          <a:spcPts val="0"/>
                        </a:spcBef>
                        <a:spcAft>
                          <a:spcPts val="0"/>
                        </a:spcAft>
                        <a:buClr>
                          <a:schemeClr val="dk2"/>
                        </a:buClr>
                        <a:buSzPts val="1100"/>
                        <a:buFont typeface="Arial"/>
                        <a:buNone/>
                      </a:pPr>
                      <a:r>
                        <a:rPr lang="en-GB">
                          <a:solidFill>
                            <a:schemeClr val="dk2"/>
                          </a:solidFill>
                          <a:latin typeface="Oswald"/>
                          <a:ea typeface="Oswald"/>
                          <a:cs typeface="Oswald"/>
                          <a:sym typeface="Oswald"/>
                        </a:rPr>
                        <a:t>The reliability of Nick’s perspective comes into question as he lets his own opinions be known for once.</a:t>
                      </a:r>
                      <a:endParaRPr>
                        <a:latin typeface="Oswald"/>
                        <a:ea typeface="Oswald"/>
                        <a:cs typeface="Oswald"/>
                        <a:sym typeface="Oswald"/>
                      </a:endParaRPr>
                    </a:p>
                  </a:txBody>
                  <a:tcPr marL="91425" marR="91425" marT="91425" marB="91425" anchor="ctr">
                    <a:lnL w="9525" cap="flat" cmpd="sng">
                      <a:solidFill>
                        <a:srgbClr val="3C78D8"/>
                      </a:solidFill>
                      <a:prstDash val="solid"/>
                      <a:round/>
                      <a:headEnd type="none" w="sm" len="sm"/>
                      <a:tailEnd type="none" w="sm" len="sm"/>
                    </a:lnL>
                    <a:lnR w="9525" cap="flat" cmpd="sng">
                      <a:solidFill>
                        <a:srgbClr val="3C78D8"/>
                      </a:solidFill>
                      <a:prstDash val="solid"/>
                      <a:round/>
                      <a:headEnd type="none" w="sm" len="sm"/>
                      <a:tailEnd type="none" w="sm" len="sm"/>
                    </a:lnR>
                    <a:lnT w="9525" cap="flat" cmpd="sng">
                      <a:solidFill>
                        <a:srgbClr val="3C78D8"/>
                      </a:solidFill>
                      <a:prstDash val="solid"/>
                      <a:round/>
                      <a:headEnd type="none" w="sm" len="sm"/>
                      <a:tailEnd type="none" w="sm" len="sm"/>
                    </a:lnT>
                    <a:lnB w="9525" cap="flat" cmpd="sng">
                      <a:solidFill>
                        <a:srgbClr val="3C78D8"/>
                      </a:solidFill>
                      <a:prstDash val="solid"/>
                      <a:round/>
                      <a:headEnd type="none" w="sm" len="sm"/>
                      <a:tailEnd type="none" w="sm" len="sm"/>
                    </a:lnB>
                  </a:tcPr>
                </a:tc>
              </a:tr>
            </a:tbl>
          </a:graphicData>
        </a:graphic>
      </p:graphicFrame>
      <p:sp>
        <p:nvSpPr>
          <p:cNvPr id="102" name="Google Shape;102;p18"/>
          <p:cNvSpPr txBox="1">
            <a:spLocks noGrp="1"/>
          </p:cNvSpPr>
          <p:nvPr>
            <p:ph type="title"/>
          </p:nvPr>
        </p:nvSpPr>
        <p:spPr>
          <a:xfrm>
            <a:off x="311700" y="534825"/>
            <a:ext cx="8520600" cy="572700"/>
          </a:xfrm>
          <a:prstGeom prst="rect">
            <a:avLst/>
          </a:prstGeom>
          <a:solidFill>
            <a:schemeClr val="accent5"/>
          </a:solidFill>
        </p:spPr>
        <p:txBody>
          <a:bodyPr spcFirstLastPara="1" wrap="square" lIns="91425" tIns="91425" rIns="91425" bIns="91425" anchor="t" anchorCtr="0">
            <a:noAutofit/>
          </a:bodyPr>
          <a:lstStyle/>
          <a:p>
            <a:pPr marL="0" lvl="0" indent="0" algn="ctr" rtl="0">
              <a:spcBef>
                <a:spcPts val="0"/>
              </a:spcBef>
              <a:spcAft>
                <a:spcPts val="0"/>
              </a:spcAft>
              <a:buNone/>
            </a:pPr>
            <a:r>
              <a:rPr lang="en-GB"/>
              <a:t>Narrator &amp; Point of View</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9"/>
          <p:cNvSpPr txBox="1">
            <a:spLocks noGrp="1"/>
          </p:cNvSpPr>
          <p:nvPr>
            <p:ph type="title"/>
          </p:nvPr>
        </p:nvSpPr>
        <p:spPr>
          <a:xfrm>
            <a:off x="311700" y="445025"/>
            <a:ext cx="8520600" cy="572700"/>
          </a:xfrm>
          <a:prstGeom prst="rect">
            <a:avLst/>
          </a:prstGeom>
          <a:solidFill>
            <a:schemeClr val="accent3"/>
          </a:solidFill>
        </p:spPr>
        <p:txBody>
          <a:bodyPr spcFirstLastPara="1" wrap="square" lIns="91425" tIns="91425" rIns="91425" bIns="91425" anchor="t" anchorCtr="0">
            <a:noAutofit/>
          </a:bodyPr>
          <a:lstStyle/>
          <a:p>
            <a:pPr marL="0" lvl="0" indent="0" algn="ctr" rtl="0">
              <a:spcBef>
                <a:spcPts val="0"/>
              </a:spcBef>
              <a:spcAft>
                <a:spcPts val="0"/>
              </a:spcAft>
              <a:buNone/>
            </a:pPr>
            <a:r>
              <a:rPr lang="en-GB">
                <a:solidFill>
                  <a:schemeClr val="lt1"/>
                </a:solidFill>
              </a:rPr>
              <a:t>POV Contd. </a:t>
            </a:r>
            <a:endParaRPr>
              <a:solidFill>
                <a:schemeClr val="lt1"/>
              </a:solidFill>
            </a:endParaRPr>
          </a:p>
        </p:txBody>
      </p:sp>
      <p:sp>
        <p:nvSpPr>
          <p:cNvPr id="108" name="Google Shape;108;p19"/>
          <p:cNvSpPr txBox="1">
            <a:spLocks noGrp="1"/>
          </p:cNvSpPr>
          <p:nvPr>
            <p:ph type="body" idx="1"/>
          </p:nvPr>
        </p:nvSpPr>
        <p:spPr>
          <a:xfrm>
            <a:off x="311700" y="1234075"/>
            <a:ext cx="8520600" cy="33348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GB"/>
              <a:t>Chapter 9 is narrated by an internal character Nick Carraway.</a:t>
            </a:r>
            <a:endParaRPr/>
          </a:p>
          <a:p>
            <a:pPr marL="457200" lvl="0" indent="-342900" algn="l" rtl="0">
              <a:spcBef>
                <a:spcPts val="0"/>
              </a:spcBef>
              <a:spcAft>
                <a:spcPts val="0"/>
              </a:spcAft>
              <a:buSzPts val="1800"/>
              <a:buChar char="●"/>
            </a:pPr>
            <a:r>
              <a:rPr lang="en-GB"/>
              <a:t>This is one of the first times where Nick’s perspective isn’t unbiased. In this chapter he allows his personal emotions and perspective of events to shine through. He expresses his disgust for the lack of morality and fakeness of the West.</a:t>
            </a:r>
            <a:endParaRPr/>
          </a:p>
          <a:p>
            <a:pPr marL="457200" lvl="0" indent="-342900" algn="l" rtl="0">
              <a:spcBef>
                <a:spcPts val="0"/>
              </a:spcBef>
              <a:spcAft>
                <a:spcPts val="0"/>
              </a:spcAft>
              <a:buSzPts val="1800"/>
              <a:buChar char="●"/>
            </a:pPr>
            <a:r>
              <a:rPr lang="en-GB"/>
              <a:t>Here Nick is chosen to reveal information. He tells the events of Gatsby’s death and funeral from two years ago.</a:t>
            </a:r>
            <a:endParaRPr/>
          </a:p>
          <a:p>
            <a:pPr marL="457200" lvl="0" indent="-342900" algn="l" rtl="0">
              <a:spcBef>
                <a:spcPts val="0"/>
              </a:spcBef>
              <a:spcAft>
                <a:spcPts val="0"/>
              </a:spcAft>
              <a:buSzPts val="1800"/>
              <a:buChar char="●"/>
            </a:pPr>
            <a:r>
              <a:rPr lang="en-GB"/>
              <a:t>Fitzgerald choosing Nick as the narrator, specifically his change in perspective in this chapter, adds new depth to his character. It also allows the circumstances of the East to be exaggerated in the sense of it really being morally compromising for Nick to judge, who is someone known to be not judgemental.</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0"/>
          <p:cNvSpPr txBox="1">
            <a:spLocks noGrp="1"/>
          </p:cNvSpPr>
          <p:nvPr>
            <p:ph type="title"/>
          </p:nvPr>
        </p:nvSpPr>
        <p:spPr>
          <a:xfrm>
            <a:off x="311700" y="445025"/>
            <a:ext cx="8520600" cy="572700"/>
          </a:xfrm>
          <a:prstGeom prst="rect">
            <a:avLst/>
          </a:prstGeom>
          <a:solidFill>
            <a:schemeClr val="accent4"/>
          </a:solidFill>
        </p:spPr>
        <p:txBody>
          <a:bodyPr spcFirstLastPara="1" wrap="square" lIns="91425" tIns="91425" rIns="91425" bIns="91425" anchor="t" anchorCtr="0">
            <a:noAutofit/>
          </a:bodyPr>
          <a:lstStyle/>
          <a:p>
            <a:pPr marL="0" lvl="0" indent="0" algn="ctr" rtl="0">
              <a:spcBef>
                <a:spcPts val="0"/>
              </a:spcBef>
              <a:spcAft>
                <a:spcPts val="0"/>
              </a:spcAft>
              <a:buNone/>
            </a:pPr>
            <a:r>
              <a:rPr lang="en-GB">
                <a:solidFill>
                  <a:srgbClr val="000000"/>
                </a:solidFill>
              </a:rPr>
              <a:t>Conflicts</a:t>
            </a:r>
            <a:endParaRPr>
              <a:solidFill>
                <a:srgbClr val="000000"/>
              </a:solidFill>
            </a:endParaRPr>
          </a:p>
        </p:txBody>
      </p:sp>
      <p:sp>
        <p:nvSpPr>
          <p:cNvPr id="114" name="Google Shape;114;p20"/>
          <p:cNvSpPr txBox="1"/>
          <p:nvPr/>
        </p:nvSpPr>
        <p:spPr>
          <a:xfrm>
            <a:off x="133875" y="1247850"/>
            <a:ext cx="2754300" cy="319800"/>
          </a:xfrm>
          <a:prstGeom prst="rect">
            <a:avLst/>
          </a:prstGeom>
          <a:solidFill>
            <a:schemeClr val="dk1"/>
          </a:solid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a:latin typeface="Oswald"/>
                <a:ea typeface="Oswald"/>
                <a:cs typeface="Oswald"/>
                <a:sym typeface="Oswald"/>
              </a:rPr>
              <a:t>Nick Vs Society</a:t>
            </a:r>
            <a:endParaRPr>
              <a:latin typeface="Oswald"/>
              <a:ea typeface="Oswald"/>
              <a:cs typeface="Oswald"/>
              <a:sym typeface="Oswald"/>
            </a:endParaRPr>
          </a:p>
        </p:txBody>
      </p:sp>
      <p:sp>
        <p:nvSpPr>
          <p:cNvPr id="115" name="Google Shape;115;p20"/>
          <p:cNvSpPr txBox="1"/>
          <p:nvPr/>
        </p:nvSpPr>
        <p:spPr>
          <a:xfrm>
            <a:off x="5431225" y="1684575"/>
            <a:ext cx="3594000" cy="2278200"/>
          </a:xfrm>
          <a:prstGeom prst="rect">
            <a:avLst/>
          </a:prstGeom>
          <a:solidFill>
            <a:schemeClr val="accent3"/>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Playfair Display"/>
              <a:ea typeface="Playfair Display"/>
              <a:cs typeface="Playfair Display"/>
              <a:sym typeface="Playfair Display"/>
            </a:endParaRPr>
          </a:p>
        </p:txBody>
      </p:sp>
      <p:sp>
        <p:nvSpPr>
          <p:cNvPr id="116" name="Google Shape;116;p20"/>
          <p:cNvSpPr txBox="1"/>
          <p:nvPr/>
        </p:nvSpPr>
        <p:spPr>
          <a:xfrm>
            <a:off x="6270925" y="1191250"/>
            <a:ext cx="2754300" cy="319800"/>
          </a:xfrm>
          <a:prstGeom prst="rect">
            <a:avLst/>
          </a:prstGeom>
          <a:solidFill>
            <a:schemeClr val="dk1"/>
          </a:solid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a:latin typeface="Oswald"/>
                <a:ea typeface="Oswald"/>
                <a:cs typeface="Oswald"/>
                <a:sym typeface="Oswald"/>
              </a:rPr>
              <a:t>Gatsby Vs Society</a:t>
            </a:r>
            <a:endParaRPr>
              <a:latin typeface="Oswald"/>
              <a:ea typeface="Oswald"/>
              <a:cs typeface="Oswald"/>
              <a:sym typeface="Oswald"/>
            </a:endParaRPr>
          </a:p>
        </p:txBody>
      </p:sp>
      <p:sp>
        <p:nvSpPr>
          <p:cNvPr id="117" name="Google Shape;117;p20"/>
          <p:cNvSpPr txBox="1"/>
          <p:nvPr/>
        </p:nvSpPr>
        <p:spPr>
          <a:xfrm>
            <a:off x="133875" y="1652550"/>
            <a:ext cx="3643500" cy="2278200"/>
          </a:xfrm>
          <a:prstGeom prst="rect">
            <a:avLst/>
          </a:prstGeom>
          <a:solidFill>
            <a:schemeClr val="accent5"/>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Playfair Display"/>
              <a:ea typeface="Playfair Display"/>
              <a:cs typeface="Playfair Display"/>
              <a:sym typeface="Playfair Display"/>
            </a:endParaRPr>
          </a:p>
        </p:txBody>
      </p:sp>
      <p:sp>
        <p:nvSpPr>
          <p:cNvPr id="118" name="Google Shape;118;p20"/>
          <p:cNvSpPr txBox="1"/>
          <p:nvPr/>
        </p:nvSpPr>
        <p:spPr>
          <a:xfrm>
            <a:off x="601375" y="2096250"/>
            <a:ext cx="3502200" cy="2656800"/>
          </a:xfrm>
          <a:prstGeom prst="rect">
            <a:avLst/>
          </a:prstGeom>
          <a:solidFill>
            <a:schemeClr val="accent3"/>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Playfair Display"/>
              <a:ea typeface="Playfair Display"/>
              <a:cs typeface="Playfair Display"/>
              <a:sym typeface="Playfair Display"/>
            </a:endParaRPr>
          </a:p>
        </p:txBody>
      </p:sp>
      <p:sp>
        <p:nvSpPr>
          <p:cNvPr id="119" name="Google Shape;119;p20"/>
          <p:cNvSpPr txBox="1"/>
          <p:nvPr/>
        </p:nvSpPr>
        <p:spPr>
          <a:xfrm>
            <a:off x="311700" y="1889625"/>
            <a:ext cx="3594000" cy="2547000"/>
          </a:xfrm>
          <a:prstGeom prst="rect">
            <a:avLst/>
          </a:prstGeom>
          <a:solidFill>
            <a:srgbClr val="FFFFFF"/>
          </a:solid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a:latin typeface="Oswald"/>
                <a:ea typeface="Oswald"/>
                <a:cs typeface="Oswald"/>
                <a:sym typeface="Oswald"/>
              </a:rPr>
              <a:t>In this chapter, Nick is desperately trying to give Gatsby the funeral he believes Gatsby deserves, or the funeral he’s earned. Nick calls upon people he thought were close to Gatsby, like Daisy &amp; </a:t>
            </a:r>
            <a:r>
              <a:rPr lang="en-GB">
                <a:solidFill>
                  <a:schemeClr val="dk2"/>
                </a:solidFill>
                <a:latin typeface="Oswald"/>
                <a:ea typeface="Oswald"/>
                <a:cs typeface="Oswald"/>
                <a:sym typeface="Oswald"/>
              </a:rPr>
              <a:t>Wolfsheim, yet no one grants him an audience. As the chapter goes on, Nick becomes frustrated and disappointed by those around him - his lover is engaged to another man and his own cousin recklessly ruined people’s lives without care. It seems like Nick cannot catch a break from a single person in this chapter. </a:t>
            </a:r>
            <a:endParaRPr>
              <a:latin typeface="Oswald"/>
              <a:ea typeface="Oswald"/>
              <a:cs typeface="Oswald"/>
              <a:sym typeface="Oswald"/>
            </a:endParaRPr>
          </a:p>
        </p:txBody>
      </p:sp>
      <p:sp>
        <p:nvSpPr>
          <p:cNvPr id="120" name="Google Shape;120;p20"/>
          <p:cNvSpPr txBox="1"/>
          <p:nvPr/>
        </p:nvSpPr>
        <p:spPr>
          <a:xfrm>
            <a:off x="5086950" y="2096250"/>
            <a:ext cx="3643500" cy="2656800"/>
          </a:xfrm>
          <a:prstGeom prst="rect">
            <a:avLst/>
          </a:prstGeom>
          <a:solidFill>
            <a:schemeClr val="accent5"/>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Playfair Display"/>
              <a:ea typeface="Playfair Display"/>
              <a:cs typeface="Playfair Display"/>
              <a:sym typeface="Playfair Display"/>
            </a:endParaRPr>
          </a:p>
        </p:txBody>
      </p:sp>
      <p:sp>
        <p:nvSpPr>
          <p:cNvPr id="121" name="Google Shape;121;p20"/>
          <p:cNvSpPr txBox="1"/>
          <p:nvPr/>
        </p:nvSpPr>
        <p:spPr>
          <a:xfrm>
            <a:off x="5238300" y="1941425"/>
            <a:ext cx="3594000" cy="2547000"/>
          </a:xfrm>
          <a:prstGeom prst="rect">
            <a:avLst/>
          </a:pr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a:latin typeface="Oswald"/>
                <a:ea typeface="Oswald"/>
                <a:cs typeface="Oswald"/>
                <a:sym typeface="Oswald"/>
              </a:rPr>
              <a:t>Gatsby suffers a bit of defamation in this chapter as people speculate over the circumstances of his own death and Myrtle’s. Even though Gatsby is now deceased, we also learn that he was truly alone through life and death. His “friends” suddenly disappear, his business partners are too “busy” to attend his funeral, and the love of his life abandons the city without a trace. The society he surrounded himself with and was apart of deserted him in his loneliest hour. </a:t>
            </a:r>
            <a:endParaRPr>
              <a:latin typeface="Oswald"/>
              <a:ea typeface="Oswald"/>
              <a:cs typeface="Oswald"/>
              <a:sym typeface="Oswa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1"/>
          <p:cNvSpPr txBox="1">
            <a:spLocks noGrp="1"/>
          </p:cNvSpPr>
          <p:nvPr>
            <p:ph type="title"/>
          </p:nvPr>
        </p:nvSpPr>
        <p:spPr>
          <a:xfrm>
            <a:off x="311700" y="445025"/>
            <a:ext cx="8520600" cy="572700"/>
          </a:xfrm>
          <a:prstGeom prst="rect">
            <a:avLst/>
          </a:prstGeom>
          <a:solidFill>
            <a:schemeClr val="accent6"/>
          </a:solidFill>
        </p:spPr>
        <p:txBody>
          <a:bodyPr spcFirstLastPara="1" wrap="square" lIns="91425" tIns="91425" rIns="91425" bIns="91425" anchor="t" anchorCtr="0">
            <a:noAutofit/>
          </a:bodyPr>
          <a:lstStyle/>
          <a:p>
            <a:pPr marL="0" lvl="0" indent="0" algn="ctr" rtl="0">
              <a:spcBef>
                <a:spcPts val="0"/>
              </a:spcBef>
              <a:spcAft>
                <a:spcPts val="0"/>
              </a:spcAft>
              <a:buNone/>
            </a:pPr>
            <a:r>
              <a:rPr lang="en-GB">
                <a:solidFill>
                  <a:schemeClr val="lt1"/>
                </a:solidFill>
              </a:rPr>
              <a:t>Nick Carraway</a:t>
            </a:r>
            <a:endParaRPr>
              <a:solidFill>
                <a:schemeClr val="lt1"/>
              </a:solidFill>
            </a:endParaRPr>
          </a:p>
        </p:txBody>
      </p:sp>
      <p:sp>
        <p:nvSpPr>
          <p:cNvPr id="127" name="Google Shape;127;p21"/>
          <p:cNvSpPr txBox="1"/>
          <p:nvPr/>
        </p:nvSpPr>
        <p:spPr>
          <a:xfrm>
            <a:off x="311700" y="970075"/>
            <a:ext cx="1634700" cy="843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6000" b="1">
                <a:solidFill>
                  <a:schemeClr val="dk1"/>
                </a:solidFill>
                <a:latin typeface="Oswald"/>
                <a:ea typeface="Oswald"/>
                <a:cs typeface="Oswald"/>
                <a:sym typeface="Oswald"/>
              </a:rPr>
              <a:t>S</a:t>
            </a:r>
            <a:r>
              <a:rPr lang="en-GB" sz="3000">
                <a:solidFill>
                  <a:schemeClr val="dk1"/>
                </a:solidFill>
                <a:latin typeface="Oswald"/>
                <a:ea typeface="Oswald"/>
                <a:cs typeface="Oswald"/>
                <a:sym typeface="Oswald"/>
              </a:rPr>
              <a:t>peech</a:t>
            </a:r>
            <a:r>
              <a:rPr lang="en-GB" sz="3000">
                <a:solidFill>
                  <a:schemeClr val="dk2"/>
                </a:solidFill>
                <a:latin typeface="Oswald"/>
                <a:ea typeface="Oswald"/>
                <a:cs typeface="Oswald"/>
                <a:sym typeface="Oswald"/>
              </a:rPr>
              <a:t> - </a:t>
            </a:r>
            <a:endParaRPr sz="3000">
              <a:solidFill>
                <a:schemeClr val="dk2"/>
              </a:solidFill>
              <a:latin typeface="Oswald"/>
              <a:ea typeface="Oswald"/>
              <a:cs typeface="Oswald"/>
              <a:sym typeface="Oswald"/>
            </a:endParaRPr>
          </a:p>
        </p:txBody>
      </p:sp>
      <p:sp>
        <p:nvSpPr>
          <p:cNvPr id="128" name="Google Shape;128;p21"/>
          <p:cNvSpPr txBox="1"/>
          <p:nvPr/>
        </p:nvSpPr>
        <p:spPr>
          <a:xfrm>
            <a:off x="341100" y="1683750"/>
            <a:ext cx="1960500" cy="888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6000" b="1">
                <a:solidFill>
                  <a:schemeClr val="accent2"/>
                </a:solidFill>
                <a:latin typeface="Oswald"/>
                <a:ea typeface="Oswald"/>
                <a:cs typeface="Oswald"/>
                <a:sym typeface="Oswald"/>
              </a:rPr>
              <a:t>T</a:t>
            </a:r>
            <a:r>
              <a:rPr lang="en-GB" sz="3000">
                <a:solidFill>
                  <a:schemeClr val="accent2"/>
                </a:solidFill>
                <a:latin typeface="Oswald"/>
                <a:ea typeface="Oswald"/>
                <a:cs typeface="Oswald"/>
                <a:sym typeface="Oswald"/>
              </a:rPr>
              <a:t>houghts </a:t>
            </a:r>
            <a:r>
              <a:rPr lang="en-GB" sz="3000">
                <a:solidFill>
                  <a:schemeClr val="dk2"/>
                </a:solidFill>
                <a:latin typeface="Oswald"/>
                <a:ea typeface="Oswald"/>
                <a:cs typeface="Oswald"/>
                <a:sym typeface="Oswald"/>
              </a:rPr>
              <a:t>-</a:t>
            </a:r>
            <a:endParaRPr sz="3000">
              <a:solidFill>
                <a:schemeClr val="dk2"/>
              </a:solidFill>
              <a:latin typeface="Oswald"/>
              <a:ea typeface="Oswald"/>
              <a:cs typeface="Oswald"/>
              <a:sym typeface="Oswald"/>
            </a:endParaRPr>
          </a:p>
        </p:txBody>
      </p:sp>
      <p:sp>
        <p:nvSpPr>
          <p:cNvPr id="129" name="Google Shape;129;p21"/>
          <p:cNvSpPr txBox="1"/>
          <p:nvPr/>
        </p:nvSpPr>
        <p:spPr>
          <a:xfrm>
            <a:off x="378000" y="2350175"/>
            <a:ext cx="2182800" cy="888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6000" b="1">
                <a:solidFill>
                  <a:schemeClr val="accent5"/>
                </a:solidFill>
                <a:latin typeface="Oswald"/>
                <a:ea typeface="Oswald"/>
                <a:cs typeface="Oswald"/>
                <a:sym typeface="Oswald"/>
              </a:rPr>
              <a:t>E</a:t>
            </a:r>
            <a:r>
              <a:rPr lang="en-GB" sz="3000" b="1">
                <a:solidFill>
                  <a:schemeClr val="accent5"/>
                </a:solidFill>
                <a:latin typeface="Oswald"/>
                <a:ea typeface="Oswald"/>
                <a:cs typeface="Oswald"/>
                <a:sym typeface="Oswald"/>
              </a:rPr>
              <a:t>ffects</a:t>
            </a:r>
            <a:r>
              <a:rPr lang="en-GB" b="1">
                <a:latin typeface="Oswald"/>
                <a:ea typeface="Oswald"/>
                <a:cs typeface="Oswald"/>
                <a:sym typeface="Oswald"/>
              </a:rPr>
              <a:t> </a:t>
            </a:r>
            <a:r>
              <a:rPr lang="en-GB" sz="3000" b="1">
                <a:solidFill>
                  <a:schemeClr val="accent5"/>
                </a:solidFill>
                <a:latin typeface="Oswald"/>
                <a:ea typeface="Oswald"/>
                <a:cs typeface="Oswald"/>
                <a:sym typeface="Oswald"/>
              </a:rPr>
              <a:t> </a:t>
            </a:r>
            <a:r>
              <a:rPr lang="en-GB" sz="3000">
                <a:latin typeface="Oswald"/>
                <a:ea typeface="Oswald"/>
                <a:cs typeface="Oswald"/>
                <a:sym typeface="Oswald"/>
              </a:rPr>
              <a:t>-</a:t>
            </a:r>
            <a:r>
              <a:rPr lang="en-GB" sz="3000">
                <a:solidFill>
                  <a:schemeClr val="accent5"/>
                </a:solidFill>
                <a:latin typeface="Oswald"/>
                <a:ea typeface="Oswald"/>
                <a:cs typeface="Oswald"/>
                <a:sym typeface="Oswald"/>
              </a:rPr>
              <a:t> </a:t>
            </a:r>
            <a:endParaRPr sz="3000">
              <a:solidFill>
                <a:schemeClr val="accent5"/>
              </a:solidFill>
              <a:latin typeface="Oswald"/>
              <a:ea typeface="Oswald"/>
              <a:cs typeface="Oswald"/>
              <a:sym typeface="Oswald"/>
            </a:endParaRPr>
          </a:p>
        </p:txBody>
      </p:sp>
      <p:sp>
        <p:nvSpPr>
          <p:cNvPr id="130" name="Google Shape;130;p21"/>
          <p:cNvSpPr txBox="1"/>
          <p:nvPr/>
        </p:nvSpPr>
        <p:spPr>
          <a:xfrm>
            <a:off x="326100" y="3038475"/>
            <a:ext cx="1834800" cy="962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6000" b="1">
                <a:solidFill>
                  <a:schemeClr val="accent3"/>
                </a:solidFill>
                <a:latin typeface="Oswald"/>
                <a:ea typeface="Oswald"/>
                <a:cs typeface="Oswald"/>
                <a:sym typeface="Oswald"/>
              </a:rPr>
              <a:t>A</a:t>
            </a:r>
            <a:r>
              <a:rPr lang="en-GB" sz="3000" b="1">
                <a:solidFill>
                  <a:schemeClr val="accent3"/>
                </a:solidFill>
                <a:latin typeface="Oswald"/>
                <a:ea typeface="Oswald"/>
                <a:cs typeface="Oswald"/>
                <a:sym typeface="Oswald"/>
              </a:rPr>
              <a:t>ctions </a:t>
            </a:r>
            <a:r>
              <a:rPr lang="en-GB" sz="3000">
                <a:latin typeface="Oswald"/>
                <a:ea typeface="Oswald"/>
                <a:cs typeface="Oswald"/>
                <a:sym typeface="Oswald"/>
              </a:rPr>
              <a:t>-</a:t>
            </a:r>
            <a:endParaRPr sz="3000">
              <a:latin typeface="Oswald"/>
              <a:ea typeface="Oswald"/>
              <a:cs typeface="Oswald"/>
              <a:sym typeface="Oswald"/>
            </a:endParaRPr>
          </a:p>
        </p:txBody>
      </p:sp>
      <p:sp>
        <p:nvSpPr>
          <p:cNvPr id="131" name="Google Shape;131;p21"/>
          <p:cNvSpPr txBox="1"/>
          <p:nvPr/>
        </p:nvSpPr>
        <p:spPr>
          <a:xfrm>
            <a:off x="378000" y="3774375"/>
            <a:ext cx="1568400" cy="962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6000" b="1">
                <a:solidFill>
                  <a:schemeClr val="accent6"/>
                </a:solidFill>
                <a:latin typeface="Oswald"/>
                <a:ea typeface="Oswald"/>
                <a:cs typeface="Oswald"/>
                <a:sym typeface="Oswald"/>
              </a:rPr>
              <a:t>L</a:t>
            </a:r>
            <a:r>
              <a:rPr lang="en-GB" sz="3000" b="1">
                <a:solidFill>
                  <a:schemeClr val="accent6"/>
                </a:solidFill>
                <a:latin typeface="Oswald"/>
                <a:ea typeface="Oswald"/>
                <a:cs typeface="Oswald"/>
                <a:sym typeface="Oswald"/>
              </a:rPr>
              <a:t>ooks </a:t>
            </a:r>
            <a:r>
              <a:rPr lang="en-GB" sz="3000">
                <a:latin typeface="Oswald"/>
                <a:ea typeface="Oswald"/>
                <a:cs typeface="Oswald"/>
                <a:sym typeface="Oswald"/>
              </a:rPr>
              <a:t>-</a:t>
            </a:r>
            <a:endParaRPr sz="3000">
              <a:latin typeface="Oswald"/>
              <a:ea typeface="Oswald"/>
              <a:cs typeface="Oswald"/>
              <a:sym typeface="Oswald"/>
            </a:endParaRPr>
          </a:p>
        </p:txBody>
      </p:sp>
      <p:sp>
        <p:nvSpPr>
          <p:cNvPr id="132" name="Google Shape;132;p21"/>
          <p:cNvSpPr txBox="1"/>
          <p:nvPr/>
        </p:nvSpPr>
        <p:spPr>
          <a:xfrm>
            <a:off x="2212850" y="1075450"/>
            <a:ext cx="5876100" cy="805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a:latin typeface="Oswald"/>
                <a:ea typeface="Oswald"/>
                <a:cs typeface="Oswald"/>
                <a:sym typeface="Oswald"/>
              </a:rPr>
              <a:t>Nick becomes more expressive of his thoughts and feelings. In comparison to the Nick of the previous chapters, he’s no longer mute to what’s happening around him. He’s speaking out against the atrocities happening and what he thinks is wrong. </a:t>
            </a:r>
            <a:endParaRPr>
              <a:latin typeface="Oswald"/>
              <a:ea typeface="Oswald"/>
              <a:cs typeface="Oswald"/>
              <a:sym typeface="Oswald"/>
            </a:endParaRPr>
          </a:p>
        </p:txBody>
      </p:sp>
      <p:sp>
        <p:nvSpPr>
          <p:cNvPr id="133" name="Google Shape;133;p21"/>
          <p:cNvSpPr txBox="1"/>
          <p:nvPr/>
        </p:nvSpPr>
        <p:spPr>
          <a:xfrm>
            <a:off x="2253500" y="1847950"/>
            <a:ext cx="5905800" cy="710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a:latin typeface="Oswald"/>
                <a:ea typeface="Oswald"/>
                <a:cs typeface="Oswald"/>
                <a:sym typeface="Oswald"/>
              </a:rPr>
              <a:t>Nick’s values have taken a large shift along with his speech. He begins to judge the people around him instead of keeping an unbiased view. He is obviously shifting away from his former peers. </a:t>
            </a:r>
            <a:endParaRPr>
              <a:latin typeface="Oswald"/>
              <a:ea typeface="Oswald"/>
              <a:cs typeface="Oswald"/>
              <a:sym typeface="Oswald"/>
            </a:endParaRPr>
          </a:p>
        </p:txBody>
      </p:sp>
      <p:sp>
        <p:nvSpPr>
          <p:cNvPr id="134" name="Google Shape;134;p21"/>
          <p:cNvSpPr txBox="1"/>
          <p:nvPr/>
        </p:nvSpPr>
        <p:spPr>
          <a:xfrm>
            <a:off x="1898325" y="2527350"/>
            <a:ext cx="6793800" cy="1034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a:latin typeface="Oswald"/>
                <a:ea typeface="Oswald"/>
                <a:cs typeface="Oswald"/>
                <a:sym typeface="Oswald"/>
              </a:rPr>
              <a:t>Even though Nick is trying desperately to get people to understand the importance of Gatsby’s death and their own actions, it seems like his words have very little effect. This shows how he remained true to his role (of the minor, unimpactful character) through the entire novel, even if it did not benefit him in the end. </a:t>
            </a:r>
            <a:endParaRPr>
              <a:latin typeface="Oswald"/>
              <a:ea typeface="Oswald"/>
              <a:cs typeface="Oswald"/>
              <a:sym typeface="Oswald"/>
            </a:endParaRPr>
          </a:p>
        </p:txBody>
      </p:sp>
      <p:sp>
        <p:nvSpPr>
          <p:cNvPr id="135" name="Google Shape;135;p21"/>
          <p:cNvSpPr txBox="1"/>
          <p:nvPr/>
        </p:nvSpPr>
        <p:spPr>
          <a:xfrm>
            <a:off x="2253500" y="3388575"/>
            <a:ext cx="6194400" cy="710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a:latin typeface="Oswald"/>
                <a:ea typeface="Oswald"/>
                <a:cs typeface="Oswald"/>
                <a:sym typeface="Oswald"/>
              </a:rPr>
              <a:t>Nick’s refusal to shake Tom’s hand also shows his development as a character. At the beginning of the novel he lets Tom lead his actions and is hesitant to refuse the bigger man, yet in this chapter, he denies Tom’s act of hospitality - representing his newfound strength. </a:t>
            </a:r>
            <a:endParaRPr>
              <a:latin typeface="Oswald"/>
              <a:ea typeface="Oswald"/>
              <a:cs typeface="Oswald"/>
              <a:sym typeface="Oswald"/>
            </a:endParaRPr>
          </a:p>
        </p:txBody>
      </p:sp>
      <p:sp>
        <p:nvSpPr>
          <p:cNvPr id="136" name="Google Shape;136;p21"/>
          <p:cNvSpPr txBox="1"/>
          <p:nvPr/>
        </p:nvSpPr>
        <p:spPr>
          <a:xfrm>
            <a:off x="2301600" y="4208150"/>
            <a:ext cx="6194400" cy="651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a:latin typeface="Oswald"/>
                <a:ea typeface="Oswald"/>
                <a:cs typeface="Oswald"/>
                <a:sym typeface="Oswald"/>
              </a:rPr>
              <a:t>He cries at Gatsby’s funeral, indicating that he truly cared for Gatsby.</a:t>
            </a:r>
            <a:endParaRPr>
              <a:latin typeface="Oswald"/>
              <a:ea typeface="Oswald"/>
              <a:cs typeface="Oswald"/>
              <a:sym typeface="Oswald"/>
            </a:endParaRPr>
          </a:p>
        </p:txBody>
      </p:sp>
    </p:spTree>
  </p:cSld>
  <p:clrMapOvr>
    <a:masterClrMapping/>
  </p:clrMapOvr>
</p:sld>
</file>

<file path=ppt/theme/theme1.xml><?xml version="1.0" encoding="utf-8"?>
<a:theme xmlns:a="http://schemas.openxmlformats.org/drawingml/2006/main" name="Pop">
  <a:themeElements>
    <a:clrScheme name="Pop">
      <a:dk1>
        <a:srgbClr val="F8E71C"/>
      </a:dk1>
      <a:lt1>
        <a:srgbClr val="FFFFFF"/>
      </a:lt1>
      <a:dk2>
        <a:srgbClr val="000000"/>
      </a:dk2>
      <a:lt2>
        <a:srgbClr val="D9D9D9"/>
      </a:lt2>
      <a:accent1>
        <a:srgbClr val="666666"/>
      </a:accent1>
      <a:accent2>
        <a:srgbClr val="483165"/>
      </a:accent2>
      <a:accent3>
        <a:srgbClr val="EB1E95"/>
      </a:accent3>
      <a:accent4>
        <a:srgbClr val="0F9D58"/>
      </a:accent4>
      <a:accent5>
        <a:srgbClr val="01AFD1"/>
      </a:accent5>
      <a:accent6>
        <a:srgbClr val="9C27B0"/>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2946</Words>
  <Application>Microsoft Office PowerPoint</Application>
  <PresentationFormat>On-screen Show (16:9)</PresentationFormat>
  <Paragraphs>134</Paragraphs>
  <Slides>21</Slides>
  <Notes>21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Times New Roman</vt:lpstr>
      <vt:lpstr>Oswald</vt:lpstr>
      <vt:lpstr>Arial</vt:lpstr>
      <vt:lpstr>Montserrat</vt:lpstr>
      <vt:lpstr>Oswald Medium</vt:lpstr>
      <vt:lpstr>Playfair Display</vt:lpstr>
      <vt:lpstr>Pop</vt:lpstr>
      <vt:lpstr>PowerPoint Presentation</vt:lpstr>
      <vt:lpstr>Learning Outcomes</vt:lpstr>
      <vt:lpstr>Summary of Chapter Nine</vt:lpstr>
      <vt:lpstr>Freytag’s Pyramid</vt:lpstr>
      <vt:lpstr>Narrator &amp; Point of View</vt:lpstr>
      <vt:lpstr>Narrator &amp; Point of View</vt:lpstr>
      <vt:lpstr>POV Contd. </vt:lpstr>
      <vt:lpstr>Conflicts</vt:lpstr>
      <vt:lpstr>Nick Carraway</vt:lpstr>
      <vt:lpstr>Imagery</vt:lpstr>
      <vt:lpstr>Allusion</vt:lpstr>
      <vt:lpstr>Dramatic Irony</vt:lpstr>
      <vt:lpstr>Flashback</vt:lpstr>
      <vt:lpstr>Symbolism</vt:lpstr>
      <vt:lpstr>Simile</vt:lpstr>
      <vt:lpstr>Metaphor</vt:lpstr>
      <vt:lpstr>Love</vt:lpstr>
      <vt:lpstr>Important Quotes</vt:lpstr>
      <vt:lpstr>Important Quotes Contd. </vt:lpstr>
      <vt:lpstr>One More Quote</vt:lpstr>
      <vt:lpstr>Kahoot time!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Thorne, Elizabeth C</dc:creator>
  <cp:lastModifiedBy>Thorne, Elizabeth C</cp:lastModifiedBy>
  <cp:revision>1</cp:revision>
  <dcterms:modified xsi:type="dcterms:W3CDTF">2019-03-01T16:29:28Z</dcterms:modified>
</cp:coreProperties>
</file>