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7" r:id="rId11"/>
    <p:sldId id="262" r:id="rId12"/>
    <p:sldId id="265" r:id="rId13"/>
    <p:sldId id="263" r:id="rId14"/>
    <p:sldId id="264" r:id="rId15"/>
    <p:sldId id="266"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B72A10-5112-48A0-BAEE-8B2D94AACC7F}" v="49" dt="2019-11-14T15:54:04.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5" d="100"/>
          <a:sy n="95" d="100"/>
        </p:scale>
        <p:origin x="206"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845D-F370-40D9-B14C-56F1F939B8E5}"/>
              </a:ext>
            </a:extLst>
          </p:cNvPr>
          <p:cNvSpPr>
            <a:spLocks noGrp="1"/>
          </p:cNvSpPr>
          <p:nvPr>
            <p:ph type="ctrTitle"/>
          </p:nvPr>
        </p:nvSpPr>
        <p:spPr>
          <a:xfrm>
            <a:off x="254732" y="457199"/>
            <a:ext cx="11937268" cy="5285558"/>
          </a:xfrm>
        </p:spPr>
        <p:txBody>
          <a:bodyPr/>
          <a:lstStyle/>
          <a:p>
            <a:r>
              <a:rPr lang="en-US" sz="14400" dirty="0">
                <a:latin typeface="Bernard MT Condensed" panose="02050806060905020404" pitchFamily="18" charset="0"/>
              </a:rPr>
              <a:t>The road</a:t>
            </a:r>
            <a:br>
              <a:rPr lang="en-US" dirty="0">
                <a:latin typeface="Bernard MT Condensed" panose="02050806060905020404" pitchFamily="18" charset="0"/>
              </a:rPr>
            </a:br>
            <a:r>
              <a:rPr lang="en-US" sz="6000" dirty="0">
                <a:latin typeface="Bernard MT Condensed" panose="02050806060905020404" pitchFamily="18" charset="0"/>
              </a:rPr>
              <a:t>Pages 132-143</a:t>
            </a:r>
            <a:endParaRPr lang="en-US" dirty="0">
              <a:latin typeface="Bernard MT Condensed" panose="02050806060905020404" pitchFamily="18" charset="0"/>
            </a:endParaRPr>
          </a:p>
        </p:txBody>
      </p:sp>
      <p:sp>
        <p:nvSpPr>
          <p:cNvPr id="3" name="Subtitle 2">
            <a:extLst>
              <a:ext uri="{FF2B5EF4-FFF2-40B4-BE49-F238E27FC236}">
                <a16:creationId xmlns:a16="http://schemas.microsoft.com/office/drawing/2014/main" id="{A09FEBC0-7248-40B5-9693-A8E590ABCF72}"/>
              </a:ext>
            </a:extLst>
          </p:cNvPr>
          <p:cNvSpPr>
            <a:spLocks noGrp="1"/>
          </p:cNvSpPr>
          <p:nvPr>
            <p:ph type="subTitle" idx="1"/>
          </p:nvPr>
        </p:nvSpPr>
        <p:spPr>
          <a:xfrm>
            <a:off x="2073313" y="4566033"/>
            <a:ext cx="8045373" cy="742279"/>
          </a:xfrm>
        </p:spPr>
        <p:txBody>
          <a:bodyPr/>
          <a:lstStyle/>
          <a:p>
            <a:r>
              <a:rPr lang="en-US" dirty="0">
                <a:latin typeface="Bernard MT Condensed" panose="02050806060905020404" pitchFamily="18" charset="0"/>
              </a:rPr>
              <a:t>By: Cameron </a:t>
            </a:r>
            <a:r>
              <a:rPr lang="en-US" dirty="0" err="1">
                <a:latin typeface="Bernard MT Condensed" panose="02050806060905020404" pitchFamily="18" charset="0"/>
              </a:rPr>
              <a:t>mayfield</a:t>
            </a:r>
            <a:endParaRPr lang="en-US" dirty="0">
              <a:latin typeface="Bernard MT Condensed" panose="02050806060905020404" pitchFamily="18" charset="0"/>
            </a:endParaRPr>
          </a:p>
        </p:txBody>
      </p:sp>
    </p:spTree>
    <p:extLst>
      <p:ext uri="{BB962C8B-B14F-4D97-AF65-F5344CB8AC3E}">
        <p14:creationId xmlns:p14="http://schemas.microsoft.com/office/powerpoint/2010/main" val="155226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0729BC-56BD-4649-AC32-214D9D3EF6E7}"/>
              </a:ext>
            </a:extLst>
          </p:cNvPr>
          <p:cNvSpPr txBox="1"/>
          <p:nvPr/>
        </p:nvSpPr>
        <p:spPr>
          <a:xfrm>
            <a:off x="4276292" y="-20359"/>
            <a:ext cx="5503026" cy="707886"/>
          </a:xfrm>
          <a:prstGeom prst="rect">
            <a:avLst/>
          </a:prstGeom>
          <a:noFill/>
        </p:spPr>
        <p:txBody>
          <a:bodyPr wrap="square" rtlCol="0">
            <a:spAutoFit/>
          </a:bodyPr>
          <a:lstStyle/>
          <a:p>
            <a:r>
              <a:rPr lang="en-US" sz="4000" u="sng" dirty="0">
                <a:latin typeface="Bernard MT Condensed" panose="02050806060905020404" pitchFamily="18" charset="0"/>
              </a:rPr>
              <a:t>Thematic Concepts:</a:t>
            </a:r>
          </a:p>
        </p:txBody>
      </p:sp>
      <p:sp>
        <p:nvSpPr>
          <p:cNvPr id="3" name="TextBox 2">
            <a:extLst>
              <a:ext uri="{FF2B5EF4-FFF2-40B4-BE49-F238E27FC236}">
                <a16:creationId xmlns:a16="http://schemas.microsoft.com/office/drawing/2014/main" id="{E2A4F00C-EEEE-481D-85E5-E8C42CAC44E4}"/>
              </a:ext>
            </a:extLst>
          </p:cNvPr>
          <p:cNvSpPr txBox="1"/>
          <p:nvPr/>
        </p:nvSpPr>
        <p:spPr>
          <a:xfrm>
            <a:off x="889462" y="1022592"/>
            <a:ext cx="10274531" cy="4832092"/>
          </a:xfrm>
          <a:prstGeom prst="rect">
            <a:avLst/>
          </a:prstGeom>
          <a:noFill/>
        </p:spPr>
        <p:txBody>
          <a:bodyPr wrap="square" rtlCol="0">
            <a:spAutoFit/>
          </a:bodyPr>
          <a:lstStyle/>
          <a:p>
            <a:r>
              <a:rPr lang="en-US" dirty="0"/>
              <a:t>“Slow going. God he was tired. He leaned on the spade. He raised his head and looked at the boy.  The boy sat as before. </a:t>
            </a:r>
            <a:r>
              <a:rPr lang="en-US" u="sng" dirty="0"/>
              <a:t>He bent to his work again.”</a:t>
            </a:r>
            <a:r>
              <a:rPr lang="en-US" dirty="0"/>
              <a:t> </a:t>
            </a:r>
            <a:r>
              <a:rPr lang="en-US" b="1" dirty="0"/>
              <a:t>pg. 134</a:t>
            </a:r>
          </a:p>
          <a:p>
            <a:pPr marL="285750" indent="-285750">
              <a:buFont typeface="Arial" panose="020B0604020202020204" pitchFamily="34" charset="0"/>
              <a:buChar char="•"/>
            </a:pPr>
            <a:r>
              <a:rPr lang="en-US" dirty="0"/>
              <a:t>This shows how the boy was the man’s motivation. We can see from this quote that the dad is tired but the moment he looks at his son, he realizes he needs to keep going no matter how tired he gets.</a:t>
            </a:r>
          </a:p>
          <a:p>
            <a:pPr marL="285750" indent="-285750">
              <a:buFont typeface="Arial" panose="020B0604020202020204" pitchFamily="34" charset="0"/>
              <a:buChar char="•"/>
            </a:pPr>
            <a:endParaRPr lang="en-US" dirty="0"/>
          </a:p>
          <a:p>
            <a:r>
              <a:rPr lang="en-US" sz="2000" dirty="0">
                <a:latin typeface="Bernard MT Condensed" panose="02050806060905020404" pitchFamily="18" charset="0"/>
              </a:rPr>
              <a:t>The flower seeds are a reminder of the beauty of the old world</a:t>
            </a:r>
          </a:p>
          <a:p>
            <a:r>
              <a:rPr lang="en-US" dirty="0"/>
              <a:t>“He opened the cabinet. Old catalogs. Packets of seed. Begonia. Morning glory. He stuck them in his pocket. For what?” </a:t>
            </a:r>
            <a:r>
              <a:rPr lang="en-US" b="1" dirty="0"/>
              <a:t>pgs. 132-133</a:t>
            </a:r>
          </a:p>
          <a:p>
            <a:pPr marL="285750" indent="-285750">
              <a:buFont typeface="Arial" panose="020B0604020202020204" pitchFamily="34" charset="0"/>
              <a:buChar char="•"/>
            </a:pPr>
            <a:r>
              <a:rPr lang="en-US" dirty="0"/>
              <a:t>In this book there aren't very many green healthy plants or trees. Everything is covered in ash. The father picking up the flower seeds represents the color of the world before, back when lawns had flowers that were planted and bloomed. Flowers as we know are also generally pretty things to look at. These flower seeds show the contrast between the grey atmosphere they currently live in.</a:t>
            </a:r>
          </a:p>
          <a:p>
            <a:pPr marL="285750" indent="-285750">
              <a:buFont typeface="Arial" panose="020B0604020202020204" pitchFamily="34" charset="0"/>
              <a:buChar char="•"/>
            </a:pPr>
            <a:r>
              <a:rPr lang="en-US" dirty="0"/>
              <a:t>These flower seeds are literally useless to their current situation but for some reason the father still wants to keep them.</a:t>
            </a:r>
          </a:p>
          <a:p>
            <a:endParaRPr lang="en-US" b="1" dirty="0"/>
          </a:p>
          <a:p>
            <a:endParaRPr lang="en-US" b="1" dirty="0"/>
          </a:p>
          <a:p>
            <a:endParaRPr lang="en-US" b="1" dirty="0"/>
          </a:p>
        </p:txBody>
      </p:sp>
      <p:sp>
        <p:nvSpPr>
          <p:cNvPr id="4" name="TextBox 3">
            <a:extLst>
              <a:ext uri="{FF2B5EF4-FFF2-40B4-BE49-F238E27FC236}">
                <a16:creationId xmlns:a16="http://schemas.microsoft.com/office/drawing/2014/main" id="{4A3C77F2-2069-46B8-B462-D2CDE2745610}"/>
              </a:ext>
            </a:extLst>
          </p:cNvPr>
          <p:cNvSpPr txBox="1"/>
          <p:nvPr/>
        </p:nvSpPr>
        <p:spPr>
          <a:xfrm>
            <a:off x="989214" y="687527"/>
            <a:ext cx="4663440" cy="461665"/>
          </a:xfrm>
          <a:prstGeom prst="rect">
            <a:avLst/>
          </a:prstGeom>
          <a:noFill/>
        </p:spPr>
        <p:txBody>
          <a:bodyPr wrap="square" rtlCol="0">
            <a:spAutoFit/>
          </a:bodyPr>
          <a:lstStyle/>
          <a:p>
            <a:r>
              <a:rPr lang="en-US" sz="2400" dirty="0">
                <a:latin typeface="Bernard MT Condensed" panose="02050806060905020404" pitchFamily="18" charset="0"/>
              </a:rPr>
              <a:t>The boy is the father’s motivation</a:t>
            </a:r>
          </a:p>
        </p:txBody>
      </p:sp>
      <p:pic>
        <p:nvPicPr>
          <p:cNvPr id="5" name="Picture 4">
            <a:extLst>
              <a:ext uri="{FF2B5EF4-FFF2-40B4-BE49-F238E27FC236}">
                <a16:creationId xmlns:a16="http://schemas.microsoft.com/office/drawing/2014/main" id="{E2189F42-22F2-4D61-8978-3C6A1AF99C9D}"/>
              </a:ext>
            </a:extLst>
          </p:cNvPr>
          <p:cNvPicPr>
            <a:picLocks noChangeAspect="1"/>
          </p:cNvPicPr>
          <p:nvPr/>
        </p:nvPicPr>
        <p:blipFill>
          <a:blip r:embed="rId2"/>
          <a:stretch>
            <a:fillRect/>
          </a:stretch>
        </p:blipFill>
        <p:spPr>
          <a:xfrm>
            <a:off x="3627899" y="4731501"/>
            <a:ext cx="2398828" cy="1991438"/>
          </a:xfrm>
          <a:prstGeom prst="rect">
            <a:avLst/>
          </a:prstGeom>
        </p:spPr>
      </p:pic>
      <p:pic>
        <p:nvPicPr>
          <p:cNvPr id="6" name="Picture 5">
            <a:extLst>
              <a:ext uri="{FF2B5EF4-FFF2-40B4-BE49-F238E27FC236}">
                <a16:creationId xmlns:a16="http://schemas.microsoft.com/office/drawing/2014/main" id="{F0A88F84-7515-4705-9FB5-9256E5A8E7FB}"/>
              </a:ext>
            </a:extLst>
          </p:cNvPr>
          <p:cNvPicPr>
            <a:picLocks noChangeAspect="1"/>
          </p:cNvPicPr>
          <p:nvPr/>
        </p:nvPicPr>
        <p:blipFill>
          <a:blip r:embed="rId3"/>
          <a:stretch>
            <a:fillRect/>
          </a:stretch>
        </p:blipFill>
        <p:spPr>
          <a:xfrm>
            <a:off x="6366336" y="4731501"/>
            <a:ext cx="2398828" cy="1991438"/>
          </a:xfrm>
          <a:prstGeom prst="rect">
            <a:avLst/>
          </a:prstGeom>
        </p:spPr>
      </p:pic>
    </p:spTree>
    <p:extLst>
      <p:ext uri="{BB962C8B-B14F-4D97-AF65-F5344CB8AC3E}">
        <p14:creationId xmlns:p14="http://schemas.microsoft.com/office/powerpoint/2010/main" val="316651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060E57-0CED-4308-8F07-1566DDC33207}"/>
              </a:ext>
            </a:extLst>
          </p:cNvPr>
          <p:cNvSpPr txBox="1"/>
          <p:nvPr/>
        </p:nvSpPr>
        <p:spPr>
          <a:xfrm>
            <a:off x="997527" y="148530"/>
            <a:ext cx="5411586" cy="707886"/>
          </a:xfrm>
          <a:prstGeom prst="rect">
            <a:avLst/>
          </a:prstGeom>
          <a:noFill/>
        </p:spPr>
        <p:txBody>
          <a:bodyPr wrap="square" rtlCol="0">
            <a:spAutoFit/>
          </a:bodyPr>
          <a:lstStyle/>
          <a:p>
            <a:r>
              <a:rPr lang="en-US" sz="2000" dirty="0">
                <a:latin typeface="Bernard MT Condensed" panose="02050806060905020404" pitchFamily="18" charset="0"/>
              </a:rPr>
              <a:t>The man is slowly losing his ability to think clearly and remember things</a:t>
            </a:r>
          </a:p>
        </p:txBody>
      </p:sp>
      <p:sp>
        <p:nvSpPr>
          <p:cNvPr id="3" name="TextBox 2">
            <a:extLst>
              <a:ext uri="{FF2B5EF4-FFF2-40B4-BE49-F238E27FC236}">
                <a16:creationId xmlns:a16="http://schemas.microsoft.com/office/drawing/2014/main" id="{6180750E-0324-4316-9123-645A892D5E87}"/>
              </a:ext>
            </a:extLst>
          </p:cNvPr>
          <p:cNvSpPr txBox="1"/>
          <p:nvPr/>
        </p:nvSpPr>
        <p:spPr>
          <a:xfrm>
            <a:off x="997527" y="964276"/>
            <a:ext cx="5411586" cy="2585323"/>
          </a:xfrm>
          <a:prstGeom prst="rect">
            <a:avLst/>
          </a:prstGeom>
          <a:noFill/>
        </p:spPr>
        <p:txBody>
          <a:bodyPr wrap="square" rtlCol="0">
            <a:spAutoFit/>
          </a:bodyPr>
          <a:lstStyle/>
          <a:p>
            <a:r>
              <a:rPr lang="en-US" dirty="0"/>
              <a:t>“He couldn’t think. Why had he stopped? He turned and looked down at the grass. He walked back. Testing the ground with his feet. He stopped and turned again.” </a:t>
            </a:r>
            <a:r>
              <a:rPr lang="en-US" b="1" dirty="0"/>
              <a:t>pg. 134</a:t>
            </a:r>
          </a:p>
          <a:p>
            <a:endParaRPr lang="en-US" b="1" dirty="0"/>
          </a:p>
          <a:p>
            <a:r>
              <a:rPr lang="en-US" dirty="0"/>
              <a:t>“He didn’t know where he was. He was lying with his coat over him. He sat up and looked at the boy asleep on the other bunk. He’d taken his shoes off but he didn’t remember that either.” </a:t>
            </a:r>
            <a:r>
              <a:rPr lang="en-US" b="1" dirty="0"/>
              <a:t>pg.143</a:t>
            </a:r>
          </a:p>
        </p:txBody>
      </p:sp>
      <p:sp>
        <p:nvSpPr>
          <p:cNvPr id="4" name="TextBox 3">
            <a:extLst>
              <a:ext uri="{FF2B5EF4-FFF2-40B4-BE49-F238E27FC236}">
                <a16:creationId xmlns:a16="http://schemas.microsoft.com/office/drawing/2014/main" id="{68E62193-EE95-4366-867D-B7B358E4628F}"/>
              </a:ext>
            </a:extLst>
          </p:cNvPr>
          <p:cNvSpPr txBox="1"/>
          <p:nvPr/>
        </p:nvSpPr>
        <p:spPr>
          <a:xfrm>
            <a:off x="7032568" y="148530"/>
            <a:ext cx="4522123" cy="954107"/>
          </a:xfrm>
          <a:prstGeom prst="rect">
            <a:avLst/>
          </a:prstGeom>
          <a:noFill/>
        </p:spPr>
        <p:txBody>
          <a:bodyPr wrap="square" rtlCol="0">
            <a:spAutoFit/>
          </a:bodyPr>
          <a:lstStyle/>
          <a:p>
            <a:r>
              <a:rPr lang="en-US" sz="2800" dirty="0">
                <a:latin typeface="Bernard MT Condensed" panose="02050806060905020404" pitchFamily="18" charset="0"/>
              </a:rPr>
              <a:t>The father finally has a chance to survive.</a:t>
            </a:r>
          </a:p>
        </p:txBody>
      </p:sp>
      <p:sp>
        <p:nvSpPr>
          <p:cNvPr id="5" name="TextBox 4">
            <a:extLst>
              <a:ext uri="{FF2B5EF4-FFF2-40B4-BE49-F238E27FC236}">
                <a16:creationId xmlns:a16="http://schemas.microsoft.com/office/drawing/2014/main" id="{EEAD7700-FCA3-4360-8038-0413412F886C}"/>
              </a:ext>
            </a:extLst>
          </p:cNvPr>
          <p:cNvSpPr txBox="1"/>
          <p:nvPr/>
        </p:nvSpPr>
        <p:spPr>
          <a:xfrm>
            <a:off x="6891250" y="1102637"/>
            <a:ext cx="4472248" cy="923330"/>
          </a:xfrm>
          <a:prstGeom prst="rect">
            <a:avLst/>
          </a:prstGeom>
          <a:noFill/>
        </p:spPr>
        <p:txBody>
          <a:bodyPr wrap="square" rtlCol="0">
            <a:spAutoFit/>
          </a:bodyPr>
          <a:lstStyle/>
          <a:p>
            <a:r>
              <a:rPr lang="en-US" dirty="0"/>
              <a:t>“He’d been ready to die and now he wasn’t going to and he has to think about that.” </a:t>
            </a:r>
            <a:r>
              <a:rPr lang="en-US" b="1" dirty="0"/>
              <a:t>pg. 144</a:t>
            </a:r>
          </a:p>
        </p:txBody>
      </p:sp>
      <p:pic>
        <p:nvPicPr>
          <p:cNvPr id="6" name="Picture 5">
            <a:extLst>
              <a:ext uri="{FF2B5EF4-FFF2-40B4-BE49-F238E27FC236}">
                <a16:creationId xmlns:a16="http://schemas.microsoft.com/office/drawing/2014/main" id="{7D03CC1D-8EBF-44CA-9439-427C9233F924}"/>
              </a:ext>
            </a:extLst>
          </p:cNvPr>
          <p:cNvPicPr>
            <a:picLocks noChangeAspect="1"/>
          </p:cNvPicPr>
          <p:nvPr/>
        </p:nvPicPr>
        <p:blipFill>
          <a:blip r:embed="rId2"/>
          <a:stretch>
            <a:fillRect/>
          </a:stretch>
        </p:blipFill>
        <p:spPr>
          <a:xfrm>
            <a:off x="6567831" y="2481287"/>
            <a:ext cx="4986860" cy="4050167"/>
          </a:xfrm>
          <a:prstGeom prst="rect">
            <a:avLst/>
          </a:prstGeom>
        </p:spPr>
      </p:pic>
    </p:spTree>
    <p:extLst>
      <p:ext uri="{BB962C8B-B14F-4D97-AF65-F5344CB8AC3E}">
        <p14:creationId xmlns:p14="http://schemas.microsoft.com/office/powerpoint/2010/main" val="237946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71C49B-9515-490A-BC35-33A2DB90074F}"/>
              </a:ext>
            </a:extLst>
          </p:cNvPr>
          <p:cNvSpPr txBox="1"/>
          <p:nvPr/>
        </p:nvSpPr>
        <p:spPr>
          <a:xfrm>
            <a:off x="6018415" y="199506"/>
            <a:ext cx="5503025" cy="830997"/>
          </a:xfrm>
          <a:prstGeom prst="rect">
            <a:avLst/>
          </a:prstGeom>
          <a:noFill/>
        </p:spPr>
        <p:txBody>
          <a:bodyPr wrap="square" rtlCol="0">
            <a:spAutoFit/>
          </a:bodyPr>
          <a:lstStyle/>
          <a:p>
            <a:r>
              <a:rPr lang="en-US" sz="4800" u="sng" dirty="0">
                <a:latin typeface="Bernard MT Condensed" panose="02050806060905020404" pitchFamily="18" charset="0"/>
              </a:rPr>
              <a:t>Motifs</a:t>
            </a:r>
          </a:p>
        </p:txBody>
      </p:sp>
      <p:sp>
        <p:nvSpPr>
          <p:cNvPr id="5" name="TextBox 4">
            <a:extLst>
              <a:ext uri="{FF2B5EF4-FFF2-40B4-BE49-F238E27FC236}">
                <a16:creationId xmlns:a16="http://schemas.microsoft.com/office/drawing/2014/main" id="{7F6C2690-4951-4F19-9FEF-D7D6925560CF}"/>
              </a:ext>
            </a:extLst>
          </p:cNvPr>
          <p:cNvSpPr txBox="1"/>
          <p:nvPr/>
        </p:nvSpPr>
        <p:spPr>
          <a:xfrm>
            <a:off x="3017521" y="1589239"/>
            <a:ext cx="7813964" cy="2585323"/>
          </a:xfrm>
          <a:prstGeom prst="rect">
            <a:avLst/>
          </a:prstGeom>
          <a:noFill/>
        </p:spPr>
        <p:txBody>
          <a:bodyPr wrap="square" rtlCol="0">
            <a:spAutoFit/>
          </a:bodyPr>
          <a:lstStyle/>
          <a:p>
            <a:r>
              <a:rPr lang="en-US" dirty="0"/>
              <a:t>“What he didn’t find was a gun. He took the battery </a:t>
            </a:r>
            <a:r>
              <a:rPr lang="en-US" dirty="0" err="1"/>
              <a:t>latern</a:t>
            </a:r>
            <a:r>
              <a:rPr lang="en-US" dirty="0"/>
              <a:t> and walked over the floor and he checked the walls for any hidden compartment.  After a while he just sat on the bunk eating a bar of chocolate. There was no gun and there wasn’t going to be one.” </a:t>
            </a:r>
            <a:r>
              <a:rPr lang="en-US" b="1" dirty="0"/>
              <a:t>pg.143</a:t>
            </a:r>
          </a:p>
          <a:p>
            <a:pPr marL="285750" indent="-285750">
              <a:buFont typeface="Arial" panose="020B0604020202020204" pitchFamily="34" charset="0"/>
              <a:buChar char="•"/>
            </a:pPr>
            <a:r>
              <a:rPr lang="en-US" dirty="0"/>
              <a:t>This shows the father’s desperation for an need for protection. In this scene despite the father having all the food and bedding needed to survive he is still searching for weapons by looking for hidden compartments. He already has a pistol at his waist, which he relies on heavily, but wants another gun for added protection. </a:t>
            </a:r>
          </a:p>
        </p:txBody>
      </p:sp>
      <p:sp>
        <p:nvSpPr>
          <p:cNvPr id="6" name="TextBox 5">
            <a:extLst>
              <a:ext uri="{FF2B5EF4-FFF2-40B4-BE49-F238E27FC236}">
                <a16:creationId xmlns:a16="http://schemas.microsoft.com/office/drawing/2014/main" id="{4BF4A034-A349-47A0-9241-3E7000D8335C}"/>
              </a:ext>
            </a:extLst>
          </p:cNvPr>
          <p:cNvSpPr txBox="1"/>
          <p:nvPr/>
        </p:nvSpPr>
        <p:spPr>
          <a:xfrm>
            <a:off x="4106488" y="996977"/>
            <a:ext cx="5503025" cy="584775"/>
          </a:xfrm>
          <a:prstGeom prst="rect">
            <a:avLst/>
          </a:prstGeom>
          <a:noFill/>
        </p:spPr>
        <p:txBody>
          <a:bodyPr wrap="square" rtlCol="0">
            <a:spAutoFit/>
          </a:bodyPr>
          <a:lstStyle/>
          <a:p>
            <a:pPr algn="ctr"/>
            <a:r>
              <a:rPr lang="en-US" sz="3200" dirty="0">
                <a:solidFill>
                  <a:schemeClr val="accent1"/>
                </a:solidFill>
                <a:latin typeface="Bernard MT Condensed" panose="02050806060905020404" pitchFamily="18" charset="0"/>
              </a:rPr>
              <a:t>Need for Protection</a:t>
            </a:r>
          </a:p>
        </p:txBody>
      </p:sp>
    </p:spTree>
    <p:extLst>
      <p:ext uri="{BB962C8B-B14F-4D97-AF65-F5344CB8AC3E}">
        <p14:creationId xmlns:p14="http://schemas.microsoft.com/office/powerpoint/2010/main" val="67225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AD447701-5C61-47D2-A56F-5FDCC5440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1" name="Rectangle 10">
            <a:extLst>
              <a:ext uri="{FF2B5EF4-FFF2-40B4-BE49-F238E27FC236}">
                <a16:creationId xmlns:a16="http://schemas.microsoft.com/office/drawing/2014/main" id="{7D5ECDCF-19AC-4A65-B2EF-088F9B7E1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2B1FB24-B47C-4C95-AC2E-DA3E24A11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024F43D-3C6A-4622-A569-18B7065EC8BF}"/>
              </a:ext>
            </a:extLst>
          </p:cNvPr>
          <p:cNvPicPr>
            <a:picLocks noChangeAspect="1"/>
          </p:cNvPicPr>
          <p:nvPr/>
        </p:nvPicPr>
        <p:blipFill rotWithShape="1">
          <a:blip r:embed="rId2"/>
          <a:srcRect l="64138" r="1804" b="2"/>
          <a:stretch/>
        </p:blipFill>
        <p:spPr>
          <a:xfrm>
            <a:off x="8362943" y="10"/>
            <a:ext cx="3829057" cy="6857990"/>
          </a:xfrm>
          <a:prstGeom prst="rect">
            <a:avLst/>
          </a:prstGeom>
        </p:spPr>
      </p:pic>
      <p:sp>
        <p:nvSpPr>
          <p:cNvPr id="15" name="Freeform 13">
            <a:extLst>
              <a:ext uri="{FF2B5EF4-FFF2-40B4-BE49-F238E27FC236}">
                <a16:creationId xmlns:a16="http://schemas.microsoft.com/office/drawing/2014/main" id="{B8581221-9FAB-4072-A580-D6F96297A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0" y="0"/>
            <a:ext cx="9807836"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07BAAFD1-65D1-4676-9209-A7A00E0DDCA5}"/>
              </a:ext>
            </a:extLst>
          </p:cNvPr>
          <p:cNvSpPr>
            <a:spLocks noGrp="1"/>
          </p:cNvSpPr>
          <p:nvPr>
            <p:ph type="title"/>
          </p:nvPr>
        </p:nvSpPr>
        <p:spPr>
          <a:xfrm>
            <a:off x="283464" y="287044"/>
            <a:ext cx="9807837" cy="1873412"/>
          </a:xfrm>
        </p:spPr>
        <p:txBody>
          <a:bodyPr vert="horz" lIns="91440" tIns="45720" rIns="91440" bIns="45720" rtlCol="0" anchor="ctr">
            <a:noAutofit/>
          </a:bodyPr>
          <a:lstStyle/>
          <a:p>
            <a:r>
              <a:rPr lang="en-US" sz="7200" dirty="0"/>
              <a:t>Discussion questions</a:t>
            </a:r>
          </a:p>
        </p:txBody>
      </p:sp>
      <p:sp>
        <p:nvSpPr>
          <p:cNvPr id="17" name="Rectangle 16">
            <a:extLst>
              <a:ext uri="{FF2B5EF4-FFF2-40B4-BE49-F238E27FC236}">
                <a16:creationId xmlns:a16="http://schemas.microsoft.com/office/drawing/2014/main" id="{F4081010-C028-4ADE-A7EE-86B0C3B10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16">
            <a:extLst>
              <a:ext uri="{FF2B5EF4-FFF2-40B4-BE49-F238E27FC236}">
                <a16:creationId xmlns:a16="http://schemas.microsoft.com/office/drawing/2014/main" id="{5C1D8395-911F-47B1-94E7-E092C8536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33061"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bg2"/>
          </a:solidFill>
          <a:ln w="0">
            <a:noFill/>
            <a:prstDash val="solid"/>
            <a:round/>
            <a:headEnd/>
            <a:tailEnd/>
          </a:ln>
        </p:spPr>
      </p:sp>
      <p:sp>
        <p:nvSpPr>
          <p:cNvPr id="4" name="TextBox 3">
            <a:extLst>
              <a:ext uri="{FF2B5EF4-FFF2-40B4-BE49-F238E27FC236}">
                <a16:creationId xmlns:a16="http://schemas.microsoft.com/office/drawing/2014/main" id="{FD42A37F-8D96-4354-8A74-08D35A738290}"/>
              </a:ext>
            </a:extLst>
          </p:cNvPr>
          <p:cNvSpPr txBox="1"/>
          <p:nvPr/>
        </p:nvSpPr>
        <p:spPr>
          <a:xfrm>
            <a:off x="566056" y="2351314"/>
            <a:ext cx="7968343" cy="3447098"/>
          </a:xfrm>
          <a:prstGeom prst="rect">
            <a:avLst/>
          </a:prstGeom>
          <a:noFill/>
        </p:spPr>
        <p:txBody>
          <a:bodyPr wrap="square" rtlCol="0">
            <a:spAutoFit/>
          </a:bodyPr>
          <a:lstStyle/>
          <a:p>
            <a:pPr marL="342900" indent="-342900">
              <a:buFont typeface="+mj-lt"/>
              <a:buAutoNum type="arabicPeriod"/>
            </a:pPr>
            <a:r>
              <a:rPr lang="en-US" sz="2000" dirty="0">
                <a:solidFill>
                  <a:schemeClr val="bg1"/>
                </a:solidFill>
                <a:latin typeface="Gill Sans MT" panose="020B0502020104020203" pitchFamily="34" charset="0"/>
              </a:rPr>
              <a:t>How does the father’s new chance on life change the direction of the story?</a:t>
            </a:r>
          </a:p>
          <a:p>
            <a:pPr marL="342900" indent="-342900">
              <a:buFont typeface="+mj-lt"/>
              <a:buAutoNum type="arabicPeriod"/>
            </a:pPr>
            <a:r>
              <a:rPr lang="en-US" sz="2000" dirty="0">
                <a:solidFill>
                  <a:schemeClr val="bg1"/>
                </a:solidFill>
                <a:latin typeface="Gill Sans MT" panose="020B0502020104020203" pitchFamily="34" charset="0"/>
              </a:rPr>
              <a:t>Why does the father rely so heavily on the use of weapons throughout the book?</a:t>
            </a:r>
          </a:p>
          <a:p>
            <a:pPr marL="342900" indent="-342900">
              <a:buFont typeface="+mj-lt"/>
              <a:buAutoNum type="arabicPeriod"/>
            </a:pPr>
            <a:r>
              <a:rPr lang="en-US" sz="2000" dirty="0">
                <a:solidFill>
                  <a:schemeClr val="bg1"/>
                </a:solidFill>
                <a:latin typeface="Gill Sans MT" panose="020B0502020104020203" pitchFamily="34" charset="0"/>
              </a:rPr>
              <a:t>How does the selfishness of the dad and the selflessness of the son reflect our actual society?</a:t>
            </a:r>
          </a:p>
          <a:p>
            <a:pPr marL="342900" indent="-342900">
              <a:buFont typeface="+mj-lt"/>
              <a:buAutoNum type="arabicPeriod"/>
            </a:pPr>
            <a:r>
              <a:rPr lang="en-US" sz="2000" dirty="0">
                <a:solidFill>
                  <a:schemeClr val="bg1"/>
                </a:solidFill>
                <a:latin typeface="Gill Sans MT" panose="020B0502020104020203" pitchFamily="34" charset="0"/>
              </a:rPr>
              <a:t>Why is it that even with a place to stay and food to eat the dad chooses to continue moving?</a:t>
            </a:r>
          </a:p>
          <a:p>
            <a:pPr marL="342900" indent="-342900">
              <a:buFont typeface="+mj-lt"/>
              <a:buAutoNum type="arabicPeriod"/>
            </a:pPr>
            <a:r>
              <a:rPr lang="en-US" sz="2000" dirty="0">
                <a:solidFill>
                  <a:schemeClr val="bg1"/>
                </a:solidFill>
                <a:latin typeface="Gill Sans MT" panose="020B0502020104020203" pitchFamily="34" charset="0"/>
              </a:rPr>
              <a:t>Does it look like the son actually have a future in this book?</a:t>
            </a:r>
          </a:p>
          <a:p>
            <a:pPr marL="342900" indent="-342900">
              <a:buFont typeface="+mj-lt"/>
              <a:buAutoNum type="arabicPeriod"/>
            </a:pPr>
            <a:r>
              <a:rPr lang="en-US" sz="2000" dirty="0">
                <a:solidFill>
                  <a:schemeClr val="bg1"/>
                </a:solidFill>
                <a:latin typeface="Gill Sans MT" panose="020B0502020104020203" pitchFamily="34" charset="0"/>
              </a:rPr>
              <a:t>How can love still exist in a world with no hope?</a:t>
            </a:r>
          </a:p>
          <a:p>
            <a:pPr marL="342900" indent="-342900">
              <a:buFont typeface="+mj-lt"/>
              <a:buAutoNum type="arabicPeriod"/>
            </a:pPr>
            <a:endParaRPr lang="en-US" dirty="0"/>
          </a:p>
        </p:txBody>
      </p:sp>
    </p:spTree>
    <p:extLst>
      <p:ext uri="{BB962C8B-B14F-4D97-AF65-F5344CB8AC3E}">
        <p14:creationId xmlns:p14="http://schemas.microsoft.com/office/powerpoint/2010/main" val="120564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203A-704E-4043-84B4-7B1E831E731E}"/>
              </a:ext>
            </a:extLst>
          </p:cNvPr>
          <p:cNvSpPr>
            <a:spLocks noGrp="1"/>
          </p:cNvSpPr>
          <p:nvPr>
            <p:ph type="title"/>
          </p:nvPr>
        </p:nvSpPr>
        <p:spPr>
          <a:xfrm>
            <a:off x="2445665" y="-337668"/>
            <a:ext cx="9375790" cy="1843879"/>
          </a:xfrm>
        </p:spPr>
        <p:txBody>
          <a:bodyPr>
            <a:noAutofit/>
          </a:bodyPr>
          <a:lstStyle/>
          <a:p>
            <a:pPr algn="ctr"/>
            <a:r>
              <a:rPr lang="en-US" sz="7200" u="sng" dirty="0">
                <a:latin typeface="Bernard MT Condensed" panose="02050806060905020404" pitchFamily="18" charset="0"/>
              </a:rPr>
              <a:t>Important subjects</a:t>
            </a:r>
          </a:p>
        </p:txBody>
      </p:sp>
      <p:sp>
        <p:nvSpPr>
          <p:cNvPr id="3" name="Text Placeholder 2">
            <a:extLst>
              <a:ext uri="{FF2B5EF4-FFF2-40B4-BE49-F238E27FC236}">
                <a16:creationId xmlns:a16="http://schemas.microsoft.com/office/drawing/2014/main" id="{E5152790-C7A2-4633-9115-1EE1078AC75C}"/>
              </a:ext>
            </a:extLst>
          </p:cNvPr>
          <p:cNvSpPr>
            <a:spLocks noGrp="1"/>
          </p:cNvSpPr>
          <p:nvPr>
            <p:ph type="body" idx="1"/>
          </p:nvPr>
        </p:nvSpPr>
        <p:spPr>
          <a:xfrm>
            <a:off x="3709957" y="1452893"/>
            <a:ext cx="7017488" cy="616976"/>
          </a:xfrm>
        </p:spPr>
        <p:txBody>
          <a:bodyPr>
            <a:normAutofit fontScale="92500" lnSpcReduction="10000"/>
          </a:bodyPr>
          <a:lstStyle/>
          <a:p>
            <a:pPr algn="ctr"/>
            <a:r>
              <a:rPr lang="en-US" sz="4000" dirty="0">
                <a:latin typeface="Bernard MT Condensed" panose="02050806060905020404" pitchFamily="18" charset="0"/>
              </a:rPr>
              <a:t>Violence:</a:t>
            </a:r>
          </a:p>
        </p:txBody>
      </p:sp>
      <p:sp>
        <p:nvSpPr>
          <p:cNvPr id="4" name="TextBox 3">
            <a:extLst>
              <a:ext uri="{FF2B5EF4-FFF2-40B4-BE49-F238E27FC236}">
                <a16:creationId xmlns:a16="http://schemas.microsoft.com/office/drawing/2014/main" id="{891D87C6-BBCB-4F6D-B946-B4CF18C4C231}"/>
              </a:ext>
            </a:extLst>
          </p:cNvPr>
          <p:cNvSpPr txBox="1"/>
          <p:nvPr/>
        </p:nvSpPr>
        <p:spPr>
          <a:xfrm>
            <a:off x="3709957" y="1899777"/>
            <a:ext cx="7398327" cy="1754326"/>
          </a:xfrm>
          <a:prstGeom prst="rect">
            <a:avLst/>
          </a:prstGeom>
          <a:noFill/>
        </p:spPr>
        <p:txBody>
          <a:bodyPr wrap="square" rtlCol="0">
            <a:spAutoFit/>
          </a:bodyPr>
          <a:lstStyle/>
          <a:p>
            <a:r>
              <a:rPr lang="en-US" b="1" dirty="0"/>
              <a:t>“They came upon themselves in a mirror and he raised the pistol. It’s us, Papa, the boy whispered. It’s us.” pg. 132</a:t>
            </a:r>
          </a:p>
          <a:p>
            <a:pPr marL="285750" indent="-285750">
              <a:buFont typeface="Arial" panose="020B0604020202020204" pitchFamily="34" charset="0"/>
              <a:buChar char="•"/>
            </a:pPr>
            <a:r>
              <a:rPr lang="en-US" dirty="0"/>
              <a:t>The father was so paranoid that upon seeing his own reflection he mistook him and his own son for a threat. His first instinct was to use a weapon (violence) against the so called “threat”.</a:t>
            </a:r>
          </a:p>
          <a:p>
            <a:endParaRPr lang="en-US" dirty="0"/>
          </a:p>
        </p:txBody>
      </p:sp>
      <p:sp>
        <p:nvSpPr>
          <p:cNvPr id="9" name="TextBox 8">
            <a:extLst>
              <a:ext uri="{FF2B5EF4-FFF2-40B4-BE49-F238E27FC236}">
                <a16:creationId xmlns:a16="http://schemas.microsoft.com/office/drawing/2014/main" id="{70A1A436-2352-464D-AFBB-BAC254FE9E4A}"/>
              </a:ext>
            </a:extLst>
          </p:cNvPr>
          <p:cNvSpPr txBox="1"/>
          <p:nvPr/>
        </p:nvSpPr>
        <p:spPr>
          <a:xfrm>
            <a:off x="4799697" y="3784771"/>
            <a:ext cx="4838007" cy="769441"/>
          </a:xfrm>
          <a:prstGeom prst="rect">
            <a:avLst/>
          </a:prstGeom>
          <a:noFill/>
        </p:spPr>
        <p:txBody>
          <a:bodyPr wrap="square" rtlCol="0">
            <a:spAutoFit/>
          </a:bodyPr>
          <a:lstStyle/>
          <a:p>
            <a:pPr algn="ctr"/>
            <a:r>
              <a:rPr lang="en-US" sz="4400" dirty="0">
                <a:solidFill>
                  <a:schemeClr val="accent1"/>
                </a:solidFill>
                <a:latin typeface="Bernard MT Condensed" panose="02050806060905020404" pitchFamily="18" charset="0"/>
              </a:rPr>
              <a:t>Isolation:</a:t>
            </a:r>
          </a:p>
        </p:txBody>
      </p:sp>
      <p:sp>
        <p:nvSpPr>
          <p:cNvPr id="10" name="TextBox 9">
            <a:extLst>
              <a:ext uri="{FF2B5EF4-FFF2-40B4-BE49-F238E27FC236}">
                <a16:creationId xmlns:a16="http://schemas.microsoft.com/office/drawing/2014/main" id="{4DF7469E-2897-4CB4-92BF-11DC6F003F13}"/>
              </a:ext>
            </a:extLst>
          </p:cNvPr>
          <p:cNvSpPr txBox="1"/>
          <p:nvPr/>
        </p:nvSpPr>
        <p:spPr>
          <a:xfrm>
            <a:off x="3709957" y="4441234"/>
            <a:ext cx="6847207" cy="1477328"/>
          </a:xfrm>
          <a:prstGeom prst="rect">
            <a:avLst/>
          </a:prstGeom>
          <a:noFill/>
        </p:spPr>
        <p:txBody>
          <a:bodyPr wrap="square" rtlCol="0">
            <a:spAutoFit/>
          </a:bodyPr>
          <a:lstStyle/>
          <a:p>
            <a:r>
              <a:rPr lang="en-US" b="1" dirty="0"/>
              <a:t>“They weren’t going to be here that long and he wasn’t going to be opening and closing the hatch any more than they had to.”</a:t>
            </a:r>
            <a:r>
              <a:rPr lang="en-US" dirty="0"/>
              <a:t> </a:t>
            </a:r>
            <a:r>
              <a:rPr lang="en-US" b="1" dirty="0"/>
              <a:t>pg. 139-140</a:t>
            </a:r>
          </a:p>
          <a:p>
            <a:pPr marL="285750" indent="-285750">
              <a:buFont typeface="Arial" panose="020B0604020202020204" pitchFamily="34" charset="0"/>
              <a:buChar char="•"/>
            </a:pPr>
            <a:r>
              <a:rPr lang="en-US" dirty="0"/>
              <a:t>The father basically locked them in the bunker in order to keep them safe and separated from any outside possible threats.</a:t>
            </a:r>
          </a:p>
        </p:txBody>
      </p:sp>
    </p:spTree>
    <p:extLst>
      <p:ext uri="{BB962C8B-B14F-4D97-AF65-F5344CB8AC3E}">
        <p14:creationId xmlns:p14="http://schemas.microsoft.com/office/powerpoint/2010/main" val="256961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1C6B-C740-47D4-9E1D-348E9B4F7383}"/>
              </a:ext>
            </a:extLst>
          </p:cNvPr>
          <p:cNvSpPr>
            <a:spLocks noGrp="1"/>
          </p:cNvSpPr>
          <p:nvPr>
            <p:ph type="title"/>
          </p:nvPr>
        </p:nvSpPr>
        <p:spPr>
          <a:xfrm>
            <a:off x="923632" y="232756"/>
            <a:ext cx="3565242" cy="806335"/>
          </a:xfrm>
        </p:spPr>
        <p:txBody>
          <a:bodyPr/>
          <a:lstStyle/>
          <a:p>
            <a:r>
              <a:rPr lang="en-US" dirty="0">
                <a:solidFill>
                  <a:schemeClr val="accent1"/>
                </a:solidFill>
                <a:latin typeface="Bernard MT Condensed" panose="02050806060905020404" pitchFamily="18" charset="0"/>
              </a:rPr>
              <a:t>Mortality:</a:t>
            </a:r>
          </a:p>
        </p:txBody>
      </p:sp>
      <p:sp>
        <p:nvSpPr>
          <p:cNvPr id="3" name="Content Placeholder 2">
            <a:extLst>
              <a:ext uri="{FF2B5EF4-FFF2-40B4-BE49-F238E27FC236}">
                <a16:creationId xmlns:a16="http://schemas.microsoft.com/office/drawing/2014/main" id="{3C31196C-201C-4DA9-B010-8AB446306E1D}"/>
              </a:ext>
            </a:extLst>
          </p:cNvPr>
          <p:cNvSpPr>
            <a:spLocks noGrp="1"/>
          </p:cNvSpPr>
          <p:nvPr>
            <p:ph sz="half" idx="1"/>
          </p:nvPr>
        </p:nvSpPr>
        <p:spPr>
          <a:xfrm>
            <a:off x="1002296" y="1039091"/>
            <a:ext cx="4725173" cy="5100452"/>
          </a:xfrm>
        </p:spPr>
        <p:txBody>
          <a:bodyPr>
            <a:normAutofit fontScale="92500" lnSpcReduction="20000"/>
          </a:bodyPr>
          <a:lstStyle/>
          <a:p>
            <a:pPr marL="0" indent="0">
              <a:buNone/>
            </a:pPr>
            <a:r>
              <a:rPr lang="en-US" sz="1900" b="1" dirty="0">
                <a:solidFill>
                  <a:schemeClr val="tx1"/>
                </a:solidFill>
                <a:latin typeface="Gill Sans MT" panose="020B0502020104020203" pitchFamily="34" charset="0"/>
                <a:cs typeface="Times New Roman" panose="02020603050405020304" pitchFamily="18" charset="0"/>
              </a:rPr>
              <a:t>“ Crossing the grass he felt half faint and he had to stop. He wondered if it was from smelling the gasoline. The boy was watching him. How many days to death? Ten? Not so many more than that.” </a:t>
            </a:r>
          </a:p>
          <a:p>
            <a:pPr marL="0" indent="0">
              <a:buNone/>
            </a:pPr>
            <a:r>
              <a:rPr lang="en-US" sz="1900" b="1" dirty="0">
                <a:solidFill>
                  <a:schemeClr val="tx1"/>
                </a:solidFill>
                <a:latin typeface="Gill Sans MT" panose="020B0502020104020203" pitchFamily="34" charset="0"/>
                <a:cs typeface="Times New Roman" panose="02020603050405020304" pitchFamily="18" charset="0"/>
              </a:rPr>
              <a:t>pg. 133</a:t>
            </a:r>
          </a:p>
          <a:p>
            <a:r>
              <a:rPr lang="en-US" sz="1900" dirty="0">
                <a:solidFill>
                  <a:schemeClr val="tx1"/>
                </a:solidFill>
                <a:latin typeface="Gill Sans MT" panose="020B0502020104020203" pitchFamily="34" charset="0"/>
                <a:cs typeface="Times New Roman" panose="02020603050405020304" pitchFamily="18" charset="0"/>
              </a:rPr>
              <a:t>The dad knew he was getting closer and closer to death and was starting to experience the symptoms for his declining health.</a:t>
            </a:r>
          </a:p>
          <a:p>
            <a:pPr marL="0" indent="0">
              <a:buNone/>
            </a:pPr>
            <a:r>
              <a:rPr lang="en-US" sz="1900" b="1" dirty="0">
                <a:solidFill>
                  <a:schemeClr val="tx1"/>
                </a:solidFill>
                <a:latin typeface="Gill Sans MT" panose="020B0502020104020203" pitchFamily="34" charset="0"/>
                <a:cs typeface="Times New Roman" panose="02020603050405020304" pitchFamily="18" charset="0"/>
              </a:rPr>
              <a:t>“He’d been ready to die and now he wasn’t going to and he had to think about that.” pg.144</a:t>
            </a:r>
          </a:p>
          <a:p>
            <a:r>
              <a:rPr lang="en-US" sz="1900" dirty="0">
                <a:solidFill>
                  <a:schemeClr val="tx1"/>
                </a:solidFill>
                <a:latin typeface="Gill Sans MT" panose="020B0502020104020203" pitchFamily="34" charset="0"/>
                <a:cs typeface="Times New Roman" panose="02020603050405020304" pitchFamily="18" charset="0"/>
              </a:rPr>
              <a:t>Once him and his son had found the bunker full of food and supplies, the father was no longer at fear of death because he was finally surrounded by all the supplies he needed to survive.</a:t>
            </a:r>
          </a:p>
          <a:p>
            <a:pPr marL="0" indent="0">
              <a:buNone/>
            </a:pPr>
            <a:endParaRPr lang="en-US" sz="1600" dirty="0">
              <a:solidFill>
                <a:schemeClr val="tx1"/>
              </a:solidFill>
              <a:latin typeface="Gill Sans MT" panose="020B0502020104020203" pitchFamily="34" charset="0"/>
              <a:cs typeface="Times New Roman" panose="02020603050405020304" pitchFamily="18" charset="0"/>
            </a:endParaRPr>
          </a:p>
        </p:txBody>
      </p:sp>
      <p:sp>
        <p:nvSpPr>
          <p:cNvPr id="12" name="Content Placeholder 11">
            <a:extLst>
              <a:ext uri="{FF2B5EF4-FFF2-40B4-BE49-F238E27FC236}">
                <a16:creationId xmlns:a16="http://schemas.microsoft.com/office/drawing/2014/main" id="{2AC2590D-5166-4ED8-8C09-03400E1AA47E}"/>
              </a:ext>
            </a:extLst>
          </p:cNvPr>
          <p:cNvSpPr>
            <a:spLocks noGrp="1"/>
          </p:cNvSpPr>
          <p:nvPr>
            <p:ph sz="half" idx="2"/>
          </p:nvPr>
        </p:nvSpPr>
        <p:spPr>
          <a:xfrm>
            <a:off x="6165659" y="1039091"/>
            <a:ext cx="4800600" cy="5212080"/>
          </a:xfrm>
        </p:spPr>
        <p:txBody>
          <a:bodyPr>
            <a:normAutofit fontScale="92500" lnSpcReduction="20000"/>
          </a:bodyPr>
          <a:lstStyle/>
          <a:p>
            <a:pPr marL="0" indent="0">
              <a:buNone/>
            </a:pPr>
            <a:r>
              <a:rPr lang="en-US" sz="1900" b="1" dirty="0">
                <a:solidFill>
                  <a:schemeClr val="tx1"/>
                </a:solidFill>
              </a:rPr>
              <a:t>“Its here because someone thought it might be needed. But they didn’t get to use it. No. They didn’t. They died. Yes. Is it okay for us to take it? Yes. It is. They would want us to. Just like we would want them to. They were the good guys? Yes. They were. Like us. Like us. Yes. So its okay. Yes. Its okay.” pg. 139-140</a:t>
            </a:r>
          </a:p>
          <a:p>
            <a:pPr marL="285750" indent="-285750"/>
            <a:r>
              <a:rPr lang="en-US" sz="1900" dirty="0">
                <a:solidFill>
                  <a:schemeClr val="tx1"/>
                </a:solidFill>
              </a:rPr>
              <a:t>The father is twisting the situation for his own good and using this as a biased example to prove that since they are “good guys” whoever stocked the bunker was a “good guy” as well. </a:t>
            </a:r>
          </a:p>
          <a:p>
            <a:pPr marL="0" indent="0">
              <a:buNone/>
            </a:pPr>
            <a:r>
              <a:rPr lang="en-US" sz="1900" b="1" dirty="0">
                <a:solidFill>
                  <a:schemeClr val="tx1"/>
                </a:solidFill>
              </a:rPr>
              <a:t>“Okay this is what the good guys do. They keep trying. They don’t give up.” pg. 137</a:t>
            </a:r>
          </a:p>
          <a:p>
            <a:r>
              <a:rPr lang="en-US" sz="1900" dirty="0">
                <a:solidFill>
                  <a:schemeClr val="tx1"/>
                </a:solidFill>
              </a:rPr>
              <a:t>Anytime the father wanted to convince the son to be on his side or to do something for him he would mention how a good guy would do the same.</a:t>
            </a:r>
          </a:p>
          <a:p>
            <a:endParaRPr lang="en-US" dirty="0"/>
          </a:p>
        </p:txBody>
      </p:sp>
      <p:sp>
        <p:nvSpPr>
          <p:cNvPr id="14" name="TextBox 13">
            <a:extLst>
              <a:ext uri="{FF2B5EF4-FFF2-40B4-BE49-F238E27FC236}">
                <a16:creationId xmlns:a16="http://schemas.microsoft.com/office/drawing/2014/main" id="{70FD4590-5A53-4A7F-8E5E-4D62BBA45512}"/>
              </a:ext>
            </a:extLst>
          </p:cNvPr>
          <p:cNvSpPr txBox="1"/>
          <p:nvPr/>
        </p:nvSpPr>
        <p:spPr>
          <a:xfrm>
            <a:off x="5899651" y="174258"/>
            <a:ext cx="5290053" cy="923330"/>
          </a:xfrm>
          <a:prstGeom prst="rect">
            <a:avLst/>
          </a:prstGeom>
          <a:noFill/>
        </p:spPr>
        <p:txBody>
          <a:bodyPr wrap="square" rtlCol="0">
            <a:spAutoFit/>
          </a:bodyPr>
          <a:lstStyle/>
          <a:p>
            <a:pPr lvl="0" algn="ctr"/>
            <a:r>
              <a:rPr lang="en-US" sz="5400" dirty="0">
                <a:solidFill>
                  <a:srgbClr val="53AE6E"/>
                </a:solidFill>
                <a:latin typeface="Bernard MT Condensed" panose="02050806060905020404" pitchFamily="18" charset="0"/>
              </a:rPr>
              <a:t>Good Vs. Evil:</a:t>
            </a:r>
          </a:p>
        </p:txBody>
      </p:sp>
    </p:spTree>
    <p:extLst>
      <p:ext uri="{BB962C8B-B14F-4D97-AF65-F5344CB8AC3E}">
        <p14:creationId xmlns:p14="http://schemas.microsoft.com/office/powerpoint/2010/main" val="158361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4523-947D-4263-9584-179DCF3EED37}"/>
              </a:ext>
            </a:extLst>
          </p:cNvPr>
          <p:cNvSpPr>
            <a:spLocks noGrp="1"/>
          </p:cNvSpPr>
          <p:nvPr>
            <p:ph type="title"/>
          </p:nvPr>
        </p:nvSpPr>
        <p:spPr>
          <a:xfrm>
            <a:off x="3354668" y="0"/>
            <a:ext cx="8170446" cy="1130531"/>
          </a:xfrm>
        </p:spPr>
        <p:txBody>
          <a:bodyPr>
            <a:noAutofit/>
          </a:bodyPr>
          <a:lstStyle/>
          <a:p>
            <a:pPr algn="ctr"/>
            <a:r>
              <a:rPr lang="en-US" sz="5400" dirty="0">
                <a:latin typeface="Bernard MT Condensed" panose="02050806060905020404" pitchFamily="18" charset="0"/>
              </a:rPr>
              <a:t>Love:</a:t>
            </a:r>
          </a:p>
        </p:txBody>
      </p:sp>
      <p:sp>
        <p:nvSpPr>
          <p:cNvPr id="6" name="TextBox 5">
            <a:extLst>
              <a:ext uri="{FF2B5EF4-FFF2-40B4-BE49-F238E27FC236}">
                <a16:creationId xmlns:a16="http://schemas.microsoft.com/office/drawing/2014/main" id="{D9258231-A45B-4D1E-8EBC-9A4D37644FDA}"/>
              </a:ext>
            </a:extLst>
          </p:cNvPr>
          <p:cNvSpPr txBox="1"/>
          <p:nvPr/>
        </p:nvSpPr>
        <p:spPr>
          <a:xfrm>
            <a:off x="3973484" y="1113905"/>
            <a:ext cx="6932814" cy="1938992"/>
          </a:xfrm>
          <a:prstGeom prst="rect">
            <a:avLst/>
          </a:prstGeom>
          <a:noFill/>
        </p:spPr>
        <p:txBody>
          <a:bodyPr wrap="square" rtlCol="0">
            <a:spAutoFit/>
          </a:bodyPr>
          <a:lstStyle/>
          <a:p>
            <a:r>
              <a:rPr lang="en-US" sz="2000" b="1" dirty="0"/>
              <a:t>“He reached and took the lamp from the boy. He started to descend the stairs but then he turned and leaned and kissed the child on the forehead.” pg. 137</a:t>
            </a:r>
          </a:p>
          <a:p>
            <a:pPr marL="285750" indent="-285750">
              <a:buFont typeface="Arial" panose="020B0604020202020204" pitchFamily="34" charset="0"/>
              <a:buChar char="•"/>
            </a:pPr>
            <a:r>
              <a:rPr lang="en-US" sz="2000" dirty="0"/>
              <a:t>The father wanted to comfort the boy because he knew the boy was afraid and the kiss further proved he loved him and would never let anything happen to him.</a:t>
            </a:r>
          </a:p>
        </p:txBody>
      </p:sp>
      <p:pic>
        <p:nvPicPr>
          <p:cNvPr id="7" name="Picture 6">
            <a:extLst>
              <a:ext uri="{FF2B5EF4-FFF2-40B4-BE49-F238E27FC236}">
                <a16:creationId xmlns:a16="http://schemas.microsoft.com/office/drawing/2014/main" id="{7F8C9753-B6F7-433B-B475-8F9ADDEE67B8}"/>
              </a:ext>
            </a:extLst>
          </p:cNvPr>
          <p:cNvPicPr>
            <a:picLocks noChangeAspect="1"/>
          </p:cNvPicPr>
          <p:nvPr/>
        </p:nvPicPr>
        <p:blipFill>
          <a:blip r:embed="rId2"/>
          <a:stretch>
            <a:fillRect/>
          </a:stretch>
        </p:blipFill>
        <p:spPr>
          <a:xfrm>
            <a:off x="5953385" y="3429000"/>
            <a:ext cx="2973012" cy="2555316"/>
          </a:xfrm>
          <a:prstGeom prst="rect">
            <a:avLst/>
          </a:prstGeom>
        </p:spPr>
      </p:pic>
    </p:spTree>
    <p:extLst>
      <p:ext uri="{BB962C8B-B14F-4D97-AF65-F5344CB8AC3E}">
        <p14:creationId xmlns:p14="http://schemas.microsoft.com/office/powerpoint/2010/main" val="428040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1B8BC0-ECB9-49C3-AF53-3A3F120ED12A}"/>
              </a:ext>
            </a:extLst>
          </p:cNvPr>
          <p:cNvPicPr>
            <a:picLocks noChangeAspect="1"/>
          </p:cNvPicPr>
          <p:nvPr/>
        </p:nvPicPr>
        <p:blipFill rotWithShape="1">
          <a:blip r:embed="rId2"/>
          <a:srcRect l="9902" r="19329"/>
          <a:stretch/>
        </p:blipFill>
        <p:spPr>
          <a:xfrm>
            <a:off x="7338646" y="10"/>
            <a:ext cx="4853354" cy="6857990"/>
          </a:xfrm>
          <a:prstGeom prst="rect">
            <a:avLst/>
          </a:prstGeom>
        </p:spPr>
      </p:pic>
      <p:sp>
        <p:nvSpPr>
          <p:cNvPr id="9" name="Freeform 10">
            <a:extLst>
              <a:ext uri="{FF2B5EF4-FFF2-40B4-BE49-F238E27FC236}">
                <a16:creationId xmlns:a16="http://schemas.microsoft.com/office/drawing/2014/main" id="{5D0CF218-804B-46B7-8D12-741D899E5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E646A33C-8CE1-4CA9-A2D9-29C0BD8E2A12}"/>
              </a:ext>
            </a:extLst>
          </p:cNvPr>
          <p:cNvSpPr>
            <a:spLocks noGrp="1"/>
          </p:cNvSpPr>
          <p:nvPr>
            <p:ph type="title"/>
          </p:nvPr>
        </p:nvSpPr>
        <p:spPr>
          <a:xfrm>
            <a:off x="4559744" y="100742"/>
            <a:ext cx="6015897" cy="1492132"/>
          </a:xfrm>
        </p:spPr>
        <p:txBody>
          <a:bodyPr>
            <a:normAutofit/>
          </a:bodyPr>
          <a:lstStyle/>
          <a:p>
            <a:r>
              <a:rPr lang="en-US" sz="7200" u="sng" dirty="0">
                <a:solidFill>
                  <a:schemeClr val="accent1"/>
                </a:solidFill>
                <a:latin typeface="Bernard MT Condensed" panose="02050806060905020404" pitchFamily="18" charset="0"/>
              </a:rPr>
              <a:t>Symbols:</a:t>
            </a:r>
          </a:p>
        </p:txBody>
      </p:sp>
      <p:sp>
        <p:nvSpPr>
          <p:cNvPr id="11" name="Rectangle 10">
            <a:extLst>
              <a:ext uri="{FF2B5EF4-FFF2-40B4-BE49-F238E27FC236}">
                <a16:creationId xmlns:a16="http://schemas.microsoft.com/office/drawing/2014/main" id="{38FCA438-C13E-4ED2-A4C4-BC1C38A056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90435AC-3BE6-4A97-81E7-D4A9F96EEB9A}"/>
              </a:ext>
            </a:extLst>
          </p:cNvPr>
          <p:cNvSpPr>
            <a:spLocks noGrp="1"/>
          </p:cNvSpPr>
          <p:nvPr>
            <p:ph idx="1"/>
          </p:nvPr>
        </p:nvSpPr>
        <p:spPr>
          <a:xfrm>
            <a:off x="504970" y="921622"/>
            <a:ext cx="7061214" cy="3593591"/>
          </a:xfrm>
        </p:spPr>
        <p:txBody>
          <a:bodyPr>
            <a:normAutofit lnSpcReduction="10000"/>
          </a:bodyPr>
          <a:lstStyle/>
          <a:p>
            <a:pPr marL="0" indent="0">
              <a:lnSpc>
                <a:spcPct val="100000"/>
              </a:lnSpc>
              <a:buNone/>
            </a:pPr>
            <a:r>
              <a:rPr lang="en-US" sz="3600" u="sng" dirty="0">
                <a:solidFill>
                  <a:schemeClr val="tx1"/>
                </a:solidFill>
                <a:latin typeface="Bernard MT Condensed" panose="02050806060905020404" pitchFamily="18" charset="0"/>
              </a:rPr>
              <a:t>The Pistol</a:t>
            </a:r>
          </a:p>
          <a:p>
            <a:pPr marL="0" indent="0">
              <a:lnSpc>
                <a:spcPct val="100000"/>
              </a:lnSpc>
              <a:buNone/>
            </a:pPr>
            <a:r>
              <a:rPr lang="en-US" dirty="0">
                <a:solidFill>
                  <a:schemeClr val="tx1"/>
                </a:solidFill>
                <a:latin typeface="Gill Sans MT" panose="020B0502020104020203" pitchFamily="34" charset="0"/>
              </a:rPr>
              <a:t>“He held the </a:t>
            </a:r>
            <a:r>
              <a:rPr lang="en-US" b="1" dirty="0">
                <a:solidFill>
                  <a:schemeClr val="tx1"/>
                </a:solidFill>
                <a:latin typeface="Gill Sans MT" panose="020B0502020104020203" pitchFamily="34" charset="0"/>
              </a:rPr>
              <a:t>pistol</a:t>
            </a:r>
            <a:r>
              <a:rPr lang="en-US" dirty="0">
                <a:solidFill>
                  <a:schemeClr val="tx1"/>
                </a:solidFill>
                <a:latin typeface="Gill Sans MT" panose="020B0502020104020203" pitchFamily="34" charset="0"/>
              </a:rPr>
              <a:t> at his waist and held the boy by the hand.” pg.131</a:t>
            </a:r>
          </a:p>
          <a:p>
            <a:pPr marL="0" indent="0">
              <a:lnSpc>
                <a:spcPct val="100000"/>
              </a:lnSpc>
              <a:buNone/>
            </a:pPr>
            <a:r>
              <a:rPr lang="en-US" dirty="0">
                <a:solidFill>
                  <a:schemeClr val="tx1"/>
                </a:solidFill>
                <a:latin typeface="Gill Sans MT" panose="020B0502020104020203" pitchFamily="34" charset="0"/>
              </a:rPr>
              <a:t>“They came upon themselves in a mirror and he almost raised the </a:t>
            </a:r>
            <a:r>
              <a:rPr lang="en-US" b="1" dirty="0">
                <a:solidFill>
                  <a:schemeClr val="tx1"/>
                </a:solidFill>
                <a:latin typeface="Gill Sans MT" panose="020B0502020104020203" pitchFamily="34" charset="0"/>
              </a:rPr>
              <a:t>pistol</a:t>
            </a:r>
            <a:r>
              <a:rPr lang="en-US" dirty="0">
                <a:solidFill>
                  <a:schemeClr val="tx1"/>
                </a:solidFill>
                <a:latin typeface="Gill Sans MT" panose="020B0502020104020203" pitchFamily="34" charset="0"/>
              </a:rPr>
              <a:t>.” pg. 132</a:t>
            </a:r>
          </a:p>
          <a:p>
            <a:pPr marL="0" indent="0">
              <a:lnSpc>
                <a:spcPct val="100000"/>
              </a:lnSpc>
              <a:buNone/>
            </a:pPr>
            <a:r>
              <a:rPr lang="en-US" dirty="0">
                <a:solidFill>
                  <a:schemeClr val="tx1"/>
                </a:solidFill>
                <a:latin typeface="Gill Sans MT" panose="020B0502020104020203" pitchFamily="34" charset="0"/>
              </a:rPr>
              <a:t>“On the top shelf were two cans of motor oil and he put the </a:t>
            </a:r>
            <a:r>
              <a:rPr lang="en-US" b="1" dirty="0">
                <a:solidFill>
                  <a:schemeClr val="tx1"/>
                </a:solidFill>
                <a:latin typeface="Gill Sans MT" panose="020B0502020104020203" pitchFamily="34" charset="0"/>
              </a:rPr>
              <a:t>pistol</a:t>
            </a:r>
            <a:r>
              <a:rPr lang="en-US" dirty="0">
                <a:solidFill>
                  <a:schemeClr val="tx1"/>
                </a:solidFill>
                <a:latin typeface="Gill Sans MT" panose="020B0502020104020203" pitchFamily="34" charset="0"/>
              </a:rPr>
              <a:t> in his belt and reached and got them and set them on the bench.” pg.133</a:t>
            </a:r>
          </a:p>
          <a:p>
            <a:pPr marL="0" indent="0">
              <a:lnSpc>
                <a:spcPct val="100000"/>
              </a:lnSpc>
              <a:buNone/>
            </a:pPr>
            <a:r>
              <a:rPr lang="en-US" dirty="0">
                <a:solidFill>
                  <a:schemeClr val="tx1"/>
                </a:solidFill>
                <a:latin typeface="Gill Sans MT" panose="020B0502020104020203" pitchFamily="34" charset="0"/>
              </a:rPr>
              <a:t>“Hold your hand in front of the flame. Don’t let it go out. He rose and took the </a:t>
            </a:r>
            <a:r>
              <a:rPr lang="en-US" b="1" dirty="0">
                <a:solidFill>
                  <a:schemeClr val="tx1"/>
                </a:solidFill>
                <a:latin typeface="Gill Sans MT" panose="020B0502020104020203" pitchFamily="34" charset="0"/>
              </a:rPr>
              <a:t>pistol</a:t>
            </a:r>
            <a:r>
              <a:rPr lang="en-US" dirty="0">
                <a:solidFill>
                  <a:schemeClr val="tx1"/>
                </a:solidFill>
                <a:latin typeface="Gill Sans MT" panose="020B0502020104020203" pitchFamily="34" charset="0"/>
              </a:rPr>
              <a:t> from his belt.” pg.137</a:t>
            </a:r>
          </a:p>
        </p:txBody>
      </p:sp>
      <p:sp>
        <p:nvSpPr>
          <p:cNvPr id="5" name="TextBox 4">
            <a:extLst>
              <a:ext uri="{FF2B5EF4-FFF2-40B4-BE49-F238E27FC236}">
                <a16:creationId xmlns:a16="http://schemas.microsoft.com/office/drawing/2014/main" id="{A357EF58-64CB-446D-857A-717EDCE26450}"/>
              </a:ext>
            </a:extLst>
          </p:cNvPr>
          <p:cNvSpPr txBox="1"/>
          <p:nvPr/>
        </p:nvSpPr>
        <p:spPr>
          <a:xfrm>
            <a:off x="653143" y="4515213"/>
            <a:ext cx="5442857" cy="1938992"/>
          </a:xfrm>
          <a:prstGeom prst="rect">
            <a:avLst/>
          </a:prstGeom>
          <a:noFill/>
        </p:spPr>
        <p:txBody>
          <a:bodyPr wrap="square" rtlCol="0">
            <a:spAutoFit/>
          </a:bodyPr>
          <a:lstStyle/>
          <a:p>
            <a:pPr algn="ctr"/>
            <a:r>
              <a:rPr lang="en-US" sz="2400" dirty="0"/>
              <a:t>I think the pistol always having the pistol in his belt represents his anxious nature and having it always at his side shows his distrust towards people as he’s always ready to use it if he has to. </a:t>
            </a:r>
          </a:p>
        </p:txBody>
      </p:sp>
    </p:spTree>
    <p:extLst>
      <p:ext uri="{BB962C8B-B14F-4D97-AF65-F5344CB8AC3E}">
        <p14:creationId xmlns:p14="http://schemas.microsoft.com/office/powerpoint/2010/main" val="324731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D6751-AA0C-4F1B-98AC-7DBC3E824E0E}"/>
              </a:ext>
            </a:extLst>
          </p:cNvPr>
          <p:cNvSpPr>
            <a:spLocks noGrp="1"/>
          </p:cNvSpPr>
          <p:nvPr>
            <p:ph type="title"/>
          </p:nvPr>
        </p:nvSpPr>
        <p:spPr>
          <a:xfrm>
            <a:off x="3233651" y="0"/>
            <a:ext cx="7498080" cy="1295239"/>
          </a:xfrm>
        </p:spPr>
        <p:txBody>
          <a:bodyPr>
            <a:normAutofit fontScale="90000"/>
          </a:bodyPr>
          <a:lstStyle/>
          <a:p>
            <a:pPr algn="ctr"/>
            <a:r>
              <a:rPr lang="en-US" sz="4400" dirty="0">
                <a:latin typeface="Bernard MT Condensed" panose="02050806060905020404" pitchFamily="18" charset="0"/>
              </a:rPr>
              <a:t>The boy always watching:</a:t>
            </a:r>
          </a:p>
        </p:txBody>
      </p:sp>
      <p:sp>
        <p:nvSpPr>
          <p:cNvPr id="4" name="TextBox 3">
            <a:extLst>
              <a:ext uri="{FF2B5EF4-FFF2-40B4-BE49-F238E27FC236}">
                <a16:creationId xmlns:a16="http://schemas.microsoft.com/office/drawing/2014/main" id="{2D7328E2-5F1D-4734-87AC-DE5AA34E1F3C}"/>
              </a:ext>
            </a:extLst>
          </p:cNvPr>
          <p:cNvSpPr txBox="1"/>
          <p:nvPr/>
        </p:nvSpPr>
        <p:spPr>
          <a:xfrm>
            <a:off x="2596342" y="1271971"/>
            <a:ext cx="6999316" cy="1477328"/>
          </a:xfrm>
          <a:prstGeom prst="rect">
            <a:avLst/>
          </a:prstGeom>
          <a:noFill/>
        </p:spPr>
        <p:txBody>
          <a:bodyPr wrap="square" rtlCol="0">
            <a:spAutoFit/>
          </a:bodyPr>
          <a:lstStyle/>
          <a:p>
            <a:r>
              <a:rPr lang="en-US" dirty="0"/>
              <a:t>“He stepped back and looked out the door. The boy was sitting on the back steps of the house wrapped in the blankets watching him.” </a:t>
            </a:r>
            <a:r>
              <a:rPr lang="en-US" b="1" dirty="0"/>
              <a:t>pg. 133</a:t>
            </a:r>
          </a:p>
          <a:p>
            <a:endParaRPr lang="en-US" dirty="0"/>
          </a:p>
          <a:p>
            <a:r>
              <a:rPr lang="en-US" dirty="0"/>
              <a:t>“Crossing the grass he felt faint and he had to stop. He wondered if it was from smelling the gasoline. The boy was watching him.” </a:t>
            </a:r>
            <a:r>
              <a:rPr lang="en-US" b="1" dirty="0"/>
              <a:t>pg. 133</a:t>
            </a:r>
          </a:p>
        </p:txBody>
      </p:sp>
      <p:sp>
        <p:nvSpPr>
          <p:cNvPr id="5" name="TextBox 4">
            <a:extLst>
              <a:ext uri="{FF2B5EF4-FFF2-40B4-BE49-F238E27FC236}">
                <a16:creationId xmlns:a16="http://schemas.microsoft.com/office/drawing/2014/main" id="{E7393343-27F2-4827-9682-C7D93BB1889F}"/>
              </a:ext>
            </a:extLst>
          </p:cNvPr>
          <p:cNvSpPr txBox="1"/>
          <p:nvPr/>
        </p:nvSpPr>
        <p:spPr>
          <a:xfrm>
            <a:off x="2685012" y="2833850"/>
            <a:ext cx="566928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I think the boy watching represents the father’s constant eyes on him and the father constantly has someone looking up to him and watching his every move so he has an important job to do to show that everything is okay.</a:t>
            </a:r>
          </a:p>
          <a:p>
            <a:pPr marL="285750" indent="-285750">
              <a:buFont typeface="Arial" panose="020B0604020202020204" pitchFamily="34" charset="0"/>
              <a:buChar char="•"/>
            </a:pPr>
            <a:r>
              <a:rPr lang="en-US" dirty="0"/>
              <a:t>The man is constantly looking at his son only to find his son staring blankly back at him. </a:t>
            </a:r>
          </a:p>
          <a:p>
            <a:pPr marL="285750" indent="-285750">
              <a:buFont typeface="Arial" panose="020B0604020202020204" pitchFamily="34" charset="0"/>
              <a:buChar char="•"/>
            </a:pPr>
            <a:r>
              <a:rPr lang="en-US" dirty="0"/>
              <a:t>The son could also represent the watchful eyes of a child and the boy having to constantly watch his father struggle for him.</a:t>
            </a:r>
          </a:p>
        </p:txBody>
      </p:sp>
      <p:pic>
        <p:nvPicPr>
          <p:cNvPr id="6" name="Picture 5">
            <a:extLst>
              <a:ext uri="{FF2B5EF4-FFF2-40B4-BE49-F238E27FC236}">
                <a16:creationId xmlns:a16="http://schemas.microsoft.com/office/drawing/2014/main" id="{4681C9CE-25A8-4009-AAB7-3B8A28DE5389}"/>
              </a:ext>
            </a:extLst>
          </p:cNvPr>
          <p:cNvPicPr>
            <a:picLocks noChangeAspect="1"/>
          </p:cNvPicPr>
          <p:nvPr/>
        </p:nvPicPr>
        <p:blipFill>
          <a:blip r:embed="rId2"/>
          <a:stretch>
            <a:fillRect/>
          </a:stretch>
        </p:blipFill>
        <p:spPr>
          <a:xfrm>
            <a:off x="8354292" y="2833850"/>
            <a:ext cx="3740728" cy="2782024"/>
          </a:xfrm>
          <a:prstGeom prst="rect">
            <a:avLst/>
          </a:prstGeom>
        </p:spPr>
      </p:pic>
    </p:spTree>
    <p:extLst>
      <p:ext uri="{BB962C8B-B14F-4D97-AF65-F5344CB8AC3E}">
        <p14:creationId xmlns:p14="http://schemas.microsoft.com/office/powerpoint/2010/main" val="164176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A8810A89-0FFE-4C4E-904F-4E01F025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4" name="Rectangle 17">
            <a:extLst>
              <a:ext uri="{FF2B5EF4-FFF2-40B4-BE49-F238E27FC236}">
                <a16:creationId xmlns:a16="http://schemas.microsoft.com/office/drawing/2014/main" id="{5420D737-9CCD-4CC9-9822-1BBA77341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B19B4D9B-F242-4AB5-8131-A210A54E0925}"/>
              </a:ext>
            </a:extLst>
          </p:cNvPr>
          <p:cNvPicPr>
            <a:picLocks noChangeAspect="1"/>
          </p:cNvPicPr>
          <p:nvPr/>
        </p:nvPicPr>
        <p:blipFill rotWithShape="1">
          <a:blip r:embed="rId2"/>
          <a:srcRect l="22257" r="17397"/>
          <a:stretch/>
        </p:blipFill>
        <p:spPr>
          <a:xfrm>
            <a:off x="7373816" y="2145636"/>
            <a:ext cx="4261588" cy="3954707"/>
          </a:xfrm>
          <a:prstGeom prst="rect">
            <a:avLst/>
          </a:prstGeom>
        </p:spPr>
      </p:pic>
      <p:sp>
        <p:nvSpPr>
          <p:cNvPr id="15" name="Freeform 8">
            <a:extLst>
              <a:ext uri="{FF2B5EF4-FFF2-40B4-BE49-F238E27FC236}">
                <a16:creationId xmlns:a16="http://schemas.microsoft.com/office/drawing/2014/main" id="{F2AF447E-E08D-4A51-ABEE-3A2D71E1E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9" name="TextBox 8">
            <a:extLst>
              <a:ext uri="{FF2B5EF4-FFF2-40B4-BE49-F238E27FC236}">
                <a16:creationId xmlns:a16="http://schemas.microsoft.com/office/drawing/2014/main" id="{93479362-A128-48FB-B8C1-9391A21DF9CE}"/>
              </a:ext>
            </a:extLst>
          </p:cNvPr>
          <p:cNvSpPr txBox="1"/>
          <p:nvPr/>
        </p:nvSpPr>
        <p:spPr>
          <a:xfrm>
            <a:off x="1251678" y="382385"/>
            <a:ext cx="10178322" cy="1492132"/>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5100" u="sng" cap="all" spc="200" dirty="0">
                <a:solidFill>
                  <a:schemeClr val="tx2"/>
                </a:solidFill>
                <a:latin typeface="Bernard MT Condensed" panose="02050806060905020404" pitchFamily="18" charset="0"/>
                <a:ea typeface="+mj-ea"/>
                <a:cs typeface="+mj-cs"/>
              </a:rPr>
              <a:t>The Food and Supplies</a:t>
            </a:r>
          </a:p>
        </p:txBody>
      </p:sp>
      <p:sp>
        <p:nvSpPr>
          <p:cNvPr id="17" name="Freeform 6">
            <a:extLst>
              <a:ext uri="{FF2B5EF4-FFF2-40B4-BE49-F238E27FC236}">
                <a16:creationId xmlns:a16="http://schemas.microsoft.com/office/drawing/2014/main" id="{59146B5A-0BC2-431D-8B26-141ADDE36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0" name="TextBox 9">
            <a:extLst>
              <a:ext uri="{FF2B5EF4-FFF2-40B4-BE49-F238E27FC236}">
                <a16:creationId xmlns:a16="http://schemas.microsoft.com/office/drawing/2014/main" id="{D70E0393-363B-416A-ADB0-3E493F57079E}"/>
              </a:ext>
            </a:extLst>
          </p:cNvPr>
          <p:cNvSpPr txBox="1"/>
          <p:nvPr/>
        </p:nvSpPr>
        <p:spPr>
          <a:xfrm>
            <a:off x="1299303" y="1574075"/>
            <a:ext cx="6015897" cy="3593591"/>
          </a:xfrm>
          <a:prstGeom prst="rect">
            <a:avLst/>
          </a:prstGeom>
        </p:spPr>
        <p:txBody>
          <a:bodyPr vert="horz" lIns="91440" tIns="45720" rIns="91440" bIns="45720" rtlCol="0">
            <a:normAutofit/>
          </a:bodyPr>
          <a:lstStyle/>
          <a:p>
            <a:pPr indent="-228600" defTabSz="914400">
              <a:lnSpc>
                <a:spcPct val="110000"/>
              </a:lnSpc>
              <a:spcBef>
                <a:spcPts val="700"/>
              </a:spcBef>
              <a:buClr>
                <a:schemeClr val="tx2"/>
              </a:buClr>
            </a:pPr>
            <a:r>
              <a:rPr lang="en-US" dirty="0">
                <a:solidFill>
                  <a:schemeClr val="tx1">
                    <a:lumMod val="65000"/>
                    <a:lumOff val="35000"/>
                  </a:schemeClr>
                </a:solidFill>
              </a:rPr>
              <a:t>“What did you find? I found everything. Everything.” </a:t>
            </a:r>
            <a:r>
              <a:rPr lang="en-US" b="1" dirty="0">
                <a:solidFill>
                  <a:schemeClr val="tx1">
                    <a:lumMod val="65000"/>
                    <a:lumOff val="35000"/>
                  </a:schemeClr>
                </a:solidFill>
              </a:rPr>
              <a:t>pg. 139</a:t>
            </a:r>
          </a:p>
          <a:p>
            <a:pPr marL="285750" indent="-228600" defTabSz="914400">
              <a:lnSpc>
                <a:spcPct val="110000"/>
              </a:lnSpc>
              <a:spcBef>
                <a:spcPts val="700"/>
              </a:spcBef>
              <a:buClr>
                <a:schemeClr val="tx2"/>
              </a:buClr>
              <a:buFont typeface="Arial" panose="020B0604020202020204" pitchFamily="34" charset="0"/>
              <a:buChar char="•"/>
            </a:pPr>
            <a:r>
              <a:rPr lang="en-US" dirty="0">
                <a:solidFill>
                  <a:schemeClr val="tx1">
                    <a:lumMod val="65000"/>
                    <a:lumOff val="35000"/>
                  </a:schemeClr>
                </a:solidFill>
              </a:rPr>
              <a:t>The discovery of the bunker with everything in it represents their new found hope. They finally have a means of survival when throughout the whole book they had to scavenge for their food. </a:t>
            </a:r>
          </a:p>
          <a:p>
            <a:pPr marL="285750" indent="-228600" defTabSz="914400">
              <a:lnSpc>
                <a:spcPct val="110000"/>
              </a:lnSpc>
              <a:spcBef>
                <a:spcPts val="700"/>
              </a:spcBef>
              <a:buClr>
                <a:schemeClr val="tx2"/>
              </a:buClr>
              <a:buFont typeface="Arial" panose="020B0604020202020204" pitchFamily="34" charset="0"/>
              <a:buChar char="•"/>
            </a:pPr>
            <a:endParaRPr lang="en-US" dirty="0">
              <a:solidFill>
                <a:schemeClr val="tx1">
                  <a:lumMod val="65000"/>
                  <a:lumOff val="35000"/>
                </a:schemeClr>
              </a:solidFill>
            </a:endParaRPr>
          </a:p>
          <a:p>
            <a:pPr indent="-228600" defTabSz="914400">
              <a:lnSpc>
                <a:spcPct val="110000"/>
              </a:lnSpc>
              <a:spcBef>
                <a:spcPts val="700"/>
              </a:spcBef>
              <a:buClr>
                <a:schemeClr val="tx2"/>
              </a:buClr>
            </a:pPr>
            <a:r>
              <a:rPr lang="en-US" dirty="0">
                <a:solidFill>
                  <a:schemeClr val="tx1">
                    <a:lumMod val="65000"/>
                    <a:lumOff val="35000"/>
                  </a:schemeClr>
                </a:solidFill>
              </a:rPr>
              <a:t>“Chile, corn, stew, soup, spaghetti sauce. The richness of the vanished world.” </a:t>
            </a:r>
            <a:r>
              <a:rPr lang="en-US" b="1" dirty="0">
                <a:solidFill>
                  <a:schemeClr val="tx1">
                    <a:lumMod val="65000"/>
                    <a:lumOff val="35000"/>
                  </a:schemeClr>
                </a:solidFill>
              </a:rPr>
              <a:t>pg. 139</a:t>
            </a:r>
          </a:p>
          <a:p>
            <a:pPr marL="285750" indent="-228600" defTabSz="914400">
              <a:lnSpc>
                <a:spcPct val="110000"/>
              </a:lnSpc>
              <a:spcBef>
                <a:spcPts val="700"/>
              </a:spcBef>
              <a:buClr>
                <a:schemeClr val="tx2"/>
              </a:buClr>
              <a:buFont typeface="Arial" panose="020B0604020202020204" pitchFamily="34" charset="0"/>
              <a:buChar char="•"/>
            </a:pPr>
            <a:r>
              <a:rPr lang="en-US" dirty="0">
                <a:solidFill>
                  <a:schemeClr val="tx1">
                    <a:lumMod val="65000"/>
                    <a:lumOff val="35000"/>
                  </a:schemeClr>
                </a:solidFill>
              </a:rPr>
              <a:t>The cans of corn, stew, soup, spaghetti, etc. represent them finally finding a glimpse of the old world.</a:t>
            </a:r>
          </a:p>
          <a:p>
            <a:pPr indent="-228600" defTabSz="914400">
              <a:lnSpc>
                <a:spcPct val="110000"/>
              </a:lnSpc>
              <a:spcBef>
                <a:spcPts val="700"/>
              </a:spcBef>
              <a:buClr>
                <a:schemeClr val="tx2"/>
              </a:buClr>
            </a:pPr>
            <a:endParaRPr lang="en-US" dirty="0">
              <a:solidFill>
                <a:schemeClr val="tx1">
                  <a:lumMod val="65000"/>
                  <a:lumOff val="35000"/>
                </a:schemeClr>
              </a:solidFill>
            </a:endParaRPr>
          </a:p>
          <a:p>
            <a:pPr indent="-228600" defTabSz="914400">
              <a:lnSpc>
                <a:spcPct val="110000"/>
              </a:lnSpc>
              <a:spcBef>
                <a:spcPts val="700"/>
              </a:spcBef>
              <a:buClr>
                <a:schemeClr val="tx2"/>
              </a:buClr>
            </a:pPr>
            <a:endParaRPr lang="en-US" dirty="0">
              <a:solidFill>
                <a:schemeClr val="tx1">
                  <a:lumMod val="65000"/>
                  <a:lumOff val="35000"/>
                </a:schemeClr>
              </a:solidFill>
            </a:endParaRPr>
          </a:p>
        </p:txBody>
      </p:sp>
      <p:sp>
        <p:nvSpPr>
          <p:cNvPr id="19" name="Rectangle 23">
            <a:extLst>
              <a:ext uri="{FF2B5EF4-FFF2-40B4-BE49-F238E27FC236}">
                <a16:creationId xmlns:a16="http://schemas.microsoft.com/office/drawing/2014/main" id="{28A7DA0B-D1CC-428A-941E-C31E8E7BD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843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DB9A-808F-4275-85C9-60EEE91AE8A9}"/>
              </a:ext>
            </a:extLst>
          </p:cNvPr>
          <p:cNvSpPr>
            <a:spLocks noGrp="1"/>
          </p:cNvSpPr>
          <p:nvPr>
            <p:ph type="title"/>
          </p:nvPr>
        </p:nvSpPr>
        <p:spPr>
          <a:xfrm>
            <a:off x="1219200" y="225715"/>
            <a:ext cx="10178322" cy="856211"/>
          </a:xfrm>
        </p:spPr>
        <p:txBody>
          <a:bodyPr/>
          <a:lstStyle/>
          <a:p>
            <a:pPr algn="ctr"/>
            <a:r>
              <a:rPr lang="en-US" u="sng" dirty="0">
                <a:latin typeface="Bernard MT Condensed" panose="02050806060905020404" pitchFamily="18" charset="0"/>
              </a:rPr>
              <a:t>Literary devices</a:t>
            </a:r>
          </a:p>
        </p:txBody>
      </p:sp>
      <p:pic>
        <p:nvPicPr>
          <p:cNvPr id="7" name="Content Placeholder 6">
            <a:extLst>
              <a:ext uri="{FF2B5EF4-FFF2-40B4-BE49-F238E27FC236}">
                <a16:creationId xmlns:a16="http://schemas.microsoft.com/office/drawing/2014/main" id="{533B4AC2-EF7B-4B33-9A1C-49538FABCEEA}"/>
              </a:ext>
            </a:extLst>
          </p:cNvPr>
          <p:cNvPicPr>
            <a:picLocks noGrp="1" noChangeAspect="1"/>
          </p:cNvPicPr>
          <p:nvPr>
            <p:ph sz="half" idx="2"/>
          </p:nvPr>
        </p:nvPicPr>
        <p:blipFill>
          <a:blip r:embed="rId2"/>
          <a:stretch>
            <a:fillRect/>
          </a:stretch>
        </p:blipFill>
        <p:spPr>
          <a:xfrm>
            <a:off x="6647324" y="1612668"/>
            <a:ext cx="3915381" cy="3881211"/>
          </a:xfrm>
          <a:prstGeom prst="rect">
            <a:avLst/>
          </a:prstGeom>
        </p:spPr>
      </p:pic>
      <p:sp>
        <p:nvSpPr>
          <p:cNvPr id="5" name="TextBox 4">
            <a:extLst>
              <a:ext uri="{FF2B5EF4-FFF2-40B4-BE49-F238E27FC236}">
                <a16:creationId xmlns:a16="http://schemas.microsoft.com/office/drawing/2014/main" id="{B90B40B2-31ED-48E6-9E38-7E320779D9C0}"/>
              </a:ext>
            </a:extLst>
          </p:cNvPr>
          <p:cNvSpPr txBox="1"/>
          <p:nvPr/>
        </p:nvSpPr>
        <p:spPr>
          <a:xfrm>
            <a:off x="2515986" y="887213"/>
            <a:ext cx="1731818" cy="584775"/>
          </a:xfrm>
          <a:prstGeom prst="rect">
            <a:avLst/>
          </a:prstGeom>
          <a:noFill/>
        </p:spPr>
        <p:txBody>
          <a:bodyPr wrap="square" rtlCol="0">
            <a:spAutoFit/>
          </a:bodyPr>
          <a:lstStyle/>
          <a:p>
            <a:r>
              <a:rPr lang="en-US" sz="3200" dirty="0">
                <a:latin typeface="Bernard MT Condensed" panose="02050806060905020404" pitchFamily="18" charset="0"/>
              </a:rPr>
              <a:t>Imagery:</a:t>
            </a:r>
          </a:p>
        </p:txBody>
      </p:sp>
      <p:sp>
        <p:nvSpPr>
          <p:cNvPr id="6" name="TextBox 5">
            <a:extLst>
              <a:ext uri="{FF2B5EF4-FFF2-40B4-BE49-F238E27FC236}">
                <a16:creationId xmlns:a16="http://schemas.microsoft.com/office/drawing/2014/main" id="{B8E17EEB-3BAC-415B-B240-D54C75728A78}"/>
              </a:ext>
            </a:extLst>
          </p:cNvPr>
          <p:cNvSpPr txBox="1"/>
          <p:nvPr/>
        </p:nvSpPr>
        <p:spPr>
          <a:xfrm>
            <a:off x="1147156" y="1471988"/>
            <a:ext cx="4663440" cy="4801314"/>
          </a:xfrm>
          <a:prstGeom prst="rect">
            <a:avLst/>
          </a:prstGeom>
          <a:noFill/>
        </p:spPr>
        <p:txBody>
          <a:bodyPr wrap="square" rtlCol="0">
            <a:spAutoFit/>
          </a:bodyPr>
          <a:lstStyle/>
          <a:p>
            <a:r>
              <a:rPr lang="en-US" dirty="0"/>
              <a:t>“On the patio was a barbeque pit made from a fifty-five gallon drum slit endways with a torch and set in a welded iron frame.” </a:t>
            </a:r>
            <a:r>
              <a:rPr lang="en-US" b="1" dirty="0"/>
              <a:t>pg. 132</a:t>
            </a:r>
          </a:p>
          <a:p>
            <a:endParaRPr lang="en-US" dirty="0"/>
          </a:p>
          <a:p>
            <a:r>
              <a:rPr lang="en-US" dirty="0"/>
              <a:t>“The bunker was walled with concrete block.  A poured concrete floor laid over with kitchen tile. There were a couple of iron cots with bare springs, one against either wall, the mattress pads rolled up at the foot of them in army fashion.” </a:t>
            </a:r>
            <a:r>
              <a:rPr lang="en-US" b="1" dirty="0"/>
              <a:t>pg.138</a:t>
            </a:r>
          </a:p>
          <a:p>
            <a:endParaRPr lang="en-US" dirty="0"/>
          </a:p>
          <a:p>
            <a:r>
              <a:rPr lang="en-US" dirty="0"/>
              <a:t>“Crate upon crate of canned goods. Tomatoes, peaches, beans, apricots. Canned hams. Corned beef. Hundreds of gallons of water in ten gallon plastic jerry jugs. Paper towels, toilet paper, paper plates. Plastic </a:t>
            </a:r>
            <a:r>
              <a:rPr lang="en-US" dirty="0" err="1"/>
              <a:t>trashbags</a:t>
            </a:r>
            <a:r>
              <a:rPr lang="en-US" dirty="0"/>
              <a:t> stuffed with blankets.” </a:t>
            </a:r>
            <a:r>
              <a:rPr lang="en-US" b="1" dirty="0"/>
              <a:t>pg. 138 </a:t>
            </a:r>
          </a:p>
        </p:txBody>
      </p:sp>
    </p:spTree>
    <p:extLst>
      <p:ext uri="{BB962C8B-B14F-4D97-AF65-F5344CB8AC3E}">
        <p14:creationId xmlns:p14="http://schemas.microsoft.com/office/powerpoint/2010/main" val="298433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BCFC-8A32-4141-8593-973F3F79F443}"/>
              </a:ext>
            </a:extLst>
          </p:cNvPr>
          <p:cNvSpPr>
            <a:spLocks noGrp="1"/>
          </p:cNvSpPr>
          <p:nvPr>
            <p:ph type="title"/>
          </p:nvPr>
        </p:nvSpPr>
        <p:spPr>
          <a:xfrm>
            <a:off x="2874398" y="523701"/>
            <a:ext cx="9317602" cy="1339599"/>
          </a:xfrm>
        </p:spPr>
        <p:txBody>
          <a:bodyPr>
            <a:normAutofit/>
          </a:bodyPr>
          <a:lstStyle/>
          <a:p>
            <a:r>
              <a:rPr lang="en-US" sz="6600" dirty="0">
                <a:latin typeface="Bernard MT Condensed" panose="02050806060905020404" pitchFamily="18" charset="0"/>
              </a:rPr>
              <a:t>Thematic concepts</a:t>
            </a:r>
          </a:p>
        </p:txBody>
      </p:sp>
      <p:sp>
        <p:nvSpPr>
          <p:cNvPr id="4" name="TextBox 3">
            <a:extLst>
              <a:ext uri="{FF2B5EF4-FFF2-40B4-BE49-F238E27FC236}">
                <a16:creationId xmlns:a16="http://schemas.microsoft.com/office/drawing/2014/main" id="{1115ADCA-CF9B-48DF-A198-F04C9C22CDA9}"/>
              </a:ext>
            </a:extLst>
          </p:cNvPr>
          <p:cNvSpPr txBox="1"/>
          <p:nvPr/>
        </p:nvSpPr>
        <p:spPr>
          <a:xfrm>
            <a:off x="4655128" y="2302625"/>
            <a:ext cx="5552902" cy="2800767"/>
          </a:xfrm>
          <a:prstGeom prst="rect">
            <a:avLst/>
          </a:prstGeom>
          <a:noFill/>
        </p:spPr>
        <p:txBody>
          <a:bodyPr wrap="square" rtlCol="0">
            <a:spAutoFit/>
          </a:bodyPr>
          <a:lstStyle/>
          <a:p>
            <a:pPr marL="285750" indent="-285750">
              <a:buFont typeface="Arial" panose="020B0604020202020204" pitchFamily="34" charset="0"/>
              <a:buChar char="•"/>
            </a:pPr>
            <a:r>
              <a:rPr lang="en-US" sz="4400" dirty="0">
                <a:latin typeface="Bernard MT Condensed" panose="02050806060905020404" pitchFamily="18" charset="0"/>
              </a:rPr>
              <a:t>Motivation</a:t>
            </a:r>
          </a:p>
          <a:p>
            <a:pPr marL="285750" indent="-285750">
              <a:buFont typeface="Arial" panose="020B0604020202020204" pitchFamily="34" charset="0"/>
              <a:buChar char="•"/>
            </a:pPr>
            <a:r>
              <a:rPr lang="en-US" sz="4400" dirty="0">
                <a:latin typeface="Bernard MT Condensed" panose="02050806060905020404" pitchFamily="18" charset="0"/>
              </a:rPr>
              <a:t>Beauty of the old world</a:t>
            </a:r>
          </a:p>
          <a:p>
            <a:pPr marL="285750" indent="-285750">
              <a:buFont typeface="Arial" panose="020B0604020202020204" pitchFamily="34" charset="0"/>
              <a:buChar char="•"/>
            </a:pPr>
            <a:r>
              <a:rPr lang="en-US" sz="4400" dirty="0">
                <a:latin typeface="Bernard MT Condensed" panose="02050806060905020404" pitchFamily="18" charset="0"/>
              </a:rPr>
              <a:t>Declining Health</a:t>
            </a:r>
          </a:p>
          <a:p>
            <a:pPr marL="285750" indent="-285750">
              <a:buFont typeface="Arial" panose="020B0604020202020204" pitchFamily="34" charset="0"/>
              <a:buChar char="•"/>
            </a:pPr>
            <a:r>
              <a:rPr lang="en-US" sz="4400" dirty="0">
                <a:latin typeface="Bernard MT Condensed" panose="02050806060905020404" pitchFamily="18" charset="0"/>
              </a:rPr>
              <a:t>Life</a:t>
            </a:r>
          </a:p>
        </p:txBody>
      </p:sp>
    </p:spTree>
    <p:extLst>
      <p:ext uri="{BB962C8B-B14F-4D97-AF65-F5344CB8AC3E}">
        <p14:creationId xmlns:p14="http://schemas.microsoft.com/office/powerpoint/2010/main" val="186990159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DC0308BFC8C142BDDD90CAAB299914" ma:contentTypeVersion="10" ma:contentTypeDescription="Create a new document." ma:contentTypeScope="" ma:versionID="0348872de6d4a8b2f397473327ce2408">
  <xsd:schema xmlns:xsd="http://www.w3.org/2001/XMLSchema" xmlns:xs="http://www.w3.org/2001/XMLSchema" xmlns:p="http://schemas.microsoft.com/office/2006/metadata/properties" xmlns:ns3="c51aac37-43b8-409b-b9a8-921a31f16052" targetNamespace="http://schemas.microsoft.com/office/2006/metadata/properties" ma:root="true" ma:fieldsID="7e361ee11a514db2413ee2266ed5f654" ns3:_="">
    <xsd:import namespace="c51aac37-43b8-409b-b9a8-921a31f1605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1aac37-43b8-409b-b9a8-921a31f160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390E16-4F6B-4E5B-AD3D-49283D6C91D1}">
  <ds:schemaRefs>
    <ds:schemaRef ds:uri="http://purl.org/dc/dcmitype/"/>
    <ds:schemaRef ds:uri="http://purl.org/dc/elements/1.1/"/>
    <ds:schemaRef ds:uri="c51aac37-43b8-409b-b9a8-921a31f16052"/>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C57F80C-C844-4CE1-8A60-F4AAF91D580A}">
  <ds:schemaRefs>
    <ds:schemaRef ds:uri="http://schemas.microsoft.com/sharepoint/v3/contenttype/forms"/>
  </ds:schemaRefs>
</ds:datastoreItem>
</file>

<file path=customXml/itemProps3.xml><?xml version="1.0" encoding="utf-8"?>
<ds:datastoreItem xmlns:ds="http://schemas.openxmlformats.org/officeDocument/2006/customXml" ds:itemID="{1D964E6C-0E04-4DFE-9243-9E6998F77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1aac37-43b8-409b-b9a8-921a31f16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TotalTime>
  <Words>1650</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Bernard MT Condensed</vt:lpstr>
      <vt:lpstr>Gill Sans MT</vt:lpstr>
      <vt:lpstr>Impact</vt:lpstr>
      <vt:lpstr>Badge</vt:lpstr>
      <vt:lpstr>The road Pages 132-143</vt:lpstr>
      <vt:lpstr>Important subjects</vt:lpstr>
      <vt:lpstr>Mortality:</vt:lpstr>
      <vt:lpstr>Love:</vt:lpstr>
      <vt:lpstr>Symbols:</vt:lpstr>
      <vt:lpstr>The boy always watching:</vt:lpstr>
      <vt:lpstr>PowerPoint Presentation</vt:lpstr>
      <vt:lpstr>Literary devices</vt:lpstr>
      <vt:lpstr>Thematic concepts</vt:lpstr>
      <vt:lpstr>PowerPoint Presentation</vt:lpstr>
      <vt:lpstr>PowerPoint Presentation</vt:lpstr>
      <vt:lpstr>PowerPoint Presentation</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Pages 132-143</dc:title>
  <dc:creator>Mayfield, Cameron M</dc:creator>
  <cp:lastModifiedBy>Thorne, Elizabeth C</cp:lastModifiedBy>
  <cp:revision>2</cp:revision>
  <dcterms:created xsi:type="dcterms:W3CDTF">2019-11-14T15:45:41Z</dcterms:created>
  <dcterms:modified xsi:type="dcterms:W3CDTF">2019-11-14T16:00:56Z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0x01010087DC0308BFC8C142BDDD90CAAB299914</vt:lpwstr>
  </property>
  <property fmtid="{D5CDD505-2E9C-101B-9397-08002B2CF9AE}" pid="3" name="MSIP_Label_0ee3c538-ec52-435f-ae58-017644bd9513_Enabled">
    <vt:lpwstr>True</vt:lpwstr>
  </property>
  <property fmtid="{D5CDD505-2E9C-101B-9397-08002B2CF9AE}" pid="4" name="MSIP_Label_0ee3c538-ec52-435f-ae58-017644bd9513_SiteId">
    <vt:lpwstr>0cdcb198-8169-4b70-ba9f-da7e3ba700c2</vt:lpwstr>
  </property>
  <property fmtid="{D5CDD505-2E9C-101B-9397-08002B2CF9AE}" pid="5" name="MSIP_Label_0ee3c538-ec52-435f-ae58-017644bd9513_Owner">
    <vt:lpwstr>thornee@fultonschools.org</vt:lpwstr>
  </property>
  <property fmtid="{D5CDD505-2E9C-101B-9397-08002B2CF9AE}" pid="6" name="MSIP_Label_0ee3c538-ec52-435f-ae58-017644bd9513_SetDate">
    <vt:lpwstr>2019-11-14T16:00:18.7019421Z</vt:lpwstr>
  </property>
  <property fmtid="{D5CDD505-2E9C-101B-9397-08002B2CF9AE}" pid="7" name="MSIP_Label_0ee3c538-ec52-435f-ae58-017644bd9513_Name">
    <vt:lpwstr>General</vt:lpwstr>
  </property>
  <property fmtid="{D5CDD505-2E9C-101B-9397-08002B2CF9AE}" pid="8" name="MSIP_Label_0ee3c538-ec52-435f-ae58-017644bd9513_Application">
    <vt:lpwstr>Microsoft Azure Information Protection</vt:lpwstr>
  </property>
  <property fmtid="{D5CDD505-2E9C-101B-9397-08002B2CF9AE}" pid="9" name="MSIP_Label_0ee3c538-ec52-435f-ae58-017644bd9513_Extended_MSFT_Method">
    <vt:lpwstr>Automatic</vt:lpwstr>
  </property>
  <property fmtid="{D5CDD505-2E9C-101B-9397-08002B2CF9AE}" pid="10" name="Sensitivity">
    <vt:lpwstr>General</vt:lpwstr>
  </property>
</Properties>
</file>