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sldIdLst>
    <p:sldId id="256" r:id="rId2"/>
    <p:sldId id="257" r:id="rId3"/>
    <p:sldId id="262" r:id="rId4"/>
    <p:sldId id="259" r:id="rId5"/>
    <p:sldId id="260" r:id="rId6"/>
    <p:sldId id="261" r:id="rId7"/>
    <p:sldId id="267" r:id="rId8"/>
    <p:sldId id="263" r:id="rId9"/>
    <p:sldId id="258" r:id="rId10"/>
    <p:sldId id="269" r:id="rId11"/>
    <p:sldId id="270" r:id="rId12"/>
    <p:sldId id="266"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70"/>
    <p:restoredTop sz="95884"/>
  </p:normalViewPr>
  <p:slideViewPr>
    <p:cSldViewPr snapToGrid="0" snapToObjects="1">
      <p:cViewPr varScale="1">
        <p:scale>
          <a:sx n="114" d="100"/>
          <a:sy n="114" d="100"/>
        </p:scale>
        <p:origin x="1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5/25/2022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919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5/25/2022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673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5/25/2022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0212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5/25/2022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6840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5/25/2022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7830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5/25/2022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156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5/25/2022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3321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5/25/2022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6341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5/25/2022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4949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5/25/2022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6635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5/25/2022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7690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5/25/2022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816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43" r:id="rId6"/>
    <p:sldLayoutId id="2147483738" r:id="rId7"/>
    <p:sldLayoutId id="2147483739" r:id="rId8"/>
    <p:sldLayoutId id="2147483740" r:id="rId9"/>
    <p:sldLayoutId id="2147483742" r:id="rId10"/>
    <p:sldLayoutId id="2147483741"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2jFsEur509Y" TargetMode="External"/><Relationship Id="rId2" Type="http://schemas.openxmlformats.org/officeDocument/2006/relationships/image" Target="../media/image11.tiff"/><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3536F8-8D1E-194E-8EBA-BFBBE5C3DE29}"/>
              </a:ext>
            </a:extLst>
          </p:cNvPr>
          <p:cNvSpPr>
            <a:spLocks noGrp="1"/>
          </p:cNvSpPr>
          <p:nvPr>
            <p:ph type="ctrTitle"/>
          </p:nvPr>
        </p:nvSpPr>
        <p:spPr>
          <a:xfrm>
            <a:off x="6730000" y="639097"/>
            <a:ext cx="4813072" cy="3494791"/>
          </a:xfrm>
        </p:spPr>
        <p:txBody>
          <a:bodyPr>
            <a:normAutofit fontScale="90000"/>
          </a:bodyPr>
          <a:lstStyle/>
          <a:p>
            <a:r>
              <a:rPr lang="en-US" dirty="0">
                <a:latin typeface="Braggadocio" pitchFamily="82" charset="77"/>
                <a:cs typeface="Apple Chancery" panose="03020702040506060504" pitchFamily="66" charset="-79"/>
              </a:rPr>
              <a:t>The Taming of the Shrew</a:t>
            </a:r>
          </a:p>
        </p:txBody>
      </p:sp>
      <p:sp>
        <p:nvSpPr>
          <p:cNvPr id="3" name="Subtitle 2">
            <a:extLst>
              <a:ext uri="{FF2B5EF4-FFF2-40B4-BE49-F238E27FC236}">
                <a16:creationId xmlns:a16="http://schemas.microsoft.com/office/drawing/2014/main" id="{82CDAAC5-AB03-A741-8AE0-BF95ECD41C01}"/>
              </a:ext>
            </a:extLst>
          </p:cNvPr>
          <p:cNvSpPr>
            <a:spLocks noGrp="1"/>
          </p:cNvSpPr>
          <p:nvPr>
            <p:ph type="subTitle" idx="1"/>
          </p:nvPr>
        </p:nvSpPr>
        <p:spPr>
          <a:xfrm>
            <a:off x="6729999" y="4455621"/>
            <a:ext cx="4829101" cy="1238616"/>
          </a:xfrm>
        </p:spPr>
        <p:txBody>
          <a:bodyPr>
            <a:normAutofit/>
          </a:bodyPr>
          <a:lstStyle/>
          <a:p>
            <a:r>
              <a:rPr lang="en-US" dirty="0"/>
              <a:t>By William </a:t>
            </a:r>
            <a:r>
              <a:rPr lang="en-US" dirty="0" err="1"/>
              <a:t>shakespeare</a:t>
            </a:r>
            <a:endParaRPr lang="en-US" dirty="0"/>
          </a:p>
        </p:txBody>
      </p:sp>
      <p:pic>
        <p:nvPicPr>
          <p:cNvPr id="4" name="Picture 3">
            <a:extLst>
              <a:ext uri="{FF2B5EF4-FFF2-40B4-BE49-F238E27FC236}">
                <a16:creationId xmlns:a16="http://schemas.microsoft.com/office/drawing/2014/main" id="{FEE5BCED-B75C-4E2D-A55E-2657431EC92E}"/>
              </a:ext>
            </a:extLst>
          </p:cNvPr>
          <p:cNvPicPr>
            <a:picLocks noChangeAspect="1"/>
          </p:cNvPicPr>
          <p:nvPr/>
        </p:nvPicPr>
        <p:blipFill rotWithShape="1">
          <a:blip r:embed="rId2"/>
          <a:srcRect l="15329" r="22672" b="2"/>
          <a:stretch/>
        </p:blipFill>
        <p:spPr>
          <a:xfrm>
            <a:off x="1" y="10"/>
            <a:ext cx="6096000" cy="6857990"/>
          </a:xfrm>
          <a:prstGeom prst="rect">
            <a:avLst/>
          </a:prstGeom>
        </p:spPr>
      </p:pic>
      <p:cxnSp>
        <p:nvCxnSpPr>
          <p:cNvPr id="11" name="Straight Connector 10">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2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9FE68-C6DF-9B4E-8D5E-81FEBDAB41BC}"/>
              </a:ext>
            </a:extLst>
          </p:cNvPr>
          <p:cNvSpPr>
            <a:spLocks noGrp="1"/>
          </p:cNvSpPr>
          <p:nvPr>
            <p:ph type="title"/>
          </p:nvPr>
        </p:nvSpPr>
        <p:spPr>
          <a:xfrm>
            <a:off x="6411685" y="634946"/>
            <a:ext cx="5127171" cy="1450757"/>
          </a:xfrm>
        </p:spPr>
        <p:txBody>
          <a:bodyPr>
            <a:normAutofit fontScale="90000"/>
          </a:bodyPr>
          <a:lstStyle/>
          <a:p>
            <a:r>
              <a:rPr lang="en-US" sz="5400" dirty="0">
                <a:latin typeface="Braggadocio" pitchFamily="82" charset="77"/>
              </a:rPr>
              <a:t>MARRIAGE</a:t>
            </a:r>
          </a:p>
        </p:txBody>
      </p:sp>
      <p:pic>
        <p:nvPicPr>
          <p:cNvPr id="4" name="Picture 3">
            <a:extLst>
              <a:ext uri="{FF2B5EF4-FFF2-40B4-BE49-F238E27FC236}">
                <a16:creationId xmlns:a16="http://schemas.microsoft.com/office/drawing/2014/main" id="{76F64B0C-92B1-BB44-90C1-7D438FD327E4}"/>
              </a:ext>
            </a:extLst>
          </p:cNvPr>
          <p:cNvPicPr>
            <a:picLocks noChangeAspect="1"/>
          </p:cNvPicPr>
          <p:nvPr/>
        </p:nvPicPr>
        <p:blipFill>
          <a:blip r:embed="rId2"/>
          <a:stretch>
            <a:fillRect/>
          </a:stretch>
        </p:blipFill>
        <p:spPr>
          <a:xfrm>
            <a:off x="643192" y="711306"/>
            <a:ext cx="5115347" cy="5115347"/>
          </a:xfrm>
          <a:prstGeom prst="rect">
            <a:avLst/>
          </a:prstGeom>
        </p:spPr>
      </p:pic>
      <p:cxnSp>
        <p:nvCxnSpPr>
          <p:cNvPr id="16" name="Straight Connector 10">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8317FED-81ED-4148-AA89-5AD126D99053}"/>
              </a:ext>
            </a:extLst>
          </p:cNvPr>
          <p:cNvSpPr>
            <a:spLocks noGrp="1"/>
          </p:cNvSpPr>
          <p:nvPr>
            <p:ph idx="1"/>
          </p:nvPr>
        </p:nvSpPr>
        <p:spPr>
          <a:xfrm>
            <a:off x="6411684" y="2407436"/>
            <a:ext cx="5127172" cy="3461658"/>
          </a:xfrm>
        </p:spPr>
        <p:txBody>
          <a:bodyPr>
            <a:normAutofit fontScale="92500" lnSpcReduction="10000"/>
          </a:bodyPr>
          <a:lstStyle/>
          <a:p>
            <a:pPr>
              <a:lnSpc>
                <a:spcPct val="90000"/>
              </a:lnSpc>
            </a:pPr>
            <a:r>
              <a:rPr lang="en-US" sz="2000" dirty="0"/>
              <a:t>- Play focuses heavily on how characters go from interested in one another to actually married.</a:t>
            </a:r>
          </a:p>
          <a:p>
            <a:pPr>
              <a:lnSpc>
                <a:spcPct val="90000"/>
              </a:lnSpc>
            </a:pPr>
            <a:r>
              <a:rPr lang="en-US" sz="2000" dirty="0"/>
              <a:t>- Explores how marriage effects everyone who is involved. </a:t>
            </a:r>
          </a:p>
          <a:p>
            <a:pPr lvl="1">
              <a:lnSpc>
                <a:spcPct val="90000"/>
              </a:lnSpc>
            </a:pPr>
            <a:r>
              <a:rPr lang="en-US" sz="2000" dirty="0"/>
              <a:t>Lucentio is allowed to marry Bianca after her father finds out how wealthy he is. </a:t>
            </a:r>
          </a:p>
          <a:p>
            <a:pPr>
              <a:lnSpc>
                <a:spcPct val="90000"/>
              </a:lnSpc>
            </a:pPr>
            <a:r>
              <a:rPr lang="en-US" sz="2000" dirty="0"/>
              <a:t>- Explores the idea that marriage changes love. </a:t>
            </a:r>
          </a:p>
          <a:p>
            <a:pPr lvl="1">
              <a:lnSpc>
                <a:spcPct val="90000"/>
              </a:lnSpc>
            </a:pPr>
            <a:r>
              <a:rPr lang="en-US" sz="2000" dirty="0"/>
              <a:t>Katherine and Petruchio aren’t happy on their wedding day but end up being happier than Bianca and Lucentio. </a:t>
            </a:r>
          </a:p>
        </p:txBody>
      </p:sp>
      <p:sp>
        <p:nvSpPr>
          <p:cNvPr id="17" name="Rectangle 12">
            <a:extLst>
              <a:ext uri="{FF2B5EF4-FFF2-40B4-BE49-F238E27FC236}">
                <a16:creationId xmlns:a16="http://schemas.microsoft.com/office/drawing/2014/main" id="{5712F7E8-BFD5-4B85-A173-57790DA12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3069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A75C6-E627-2C4D-8929-4D11C1646890}"/>
              </a:ext>
            </a:extLst>
          </p:cNvPr>
          <p:cNvSpPr>
            <a:spLocks noGrp="1"/>
          </p:cNvSpPr>
          <p:nvPr>
            <p:ph type="title"/>
          </p:nvPr>
        </p:nvSpPr>
        <p:spPr>
          <a:xfrm>
            <a:off x="445771" y="797291"/>
            <a:ext cx="4207676" cy="1674180"/>
          </a:xfrm>
        </p:spPr>
        <p:txBody>
          <a:bodyPr>
            <a:normAutofit/>
          </a:bodyPr>
          <a:lstStyle/>
          <a:p>
            <a:r>
              <a:rPr lang="en-US" sz="4000" dirty="0">
                <a:latin typeface="Braggadocio" pitchFamily="82" charset="77"/>
              </a:rPr>
              <a:t>THEMES TO TRACK: </a:t>
            </a:r>
          </a:p>
        </p:txBody>
      </p:sp>
      <p:cxnSp>
        <p:nvCxnSpPr>
          <p:cNvPr id="12" name="Straight Connector 11">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36557E-CC3D-304D-A76E-CDE6D6971B52}"/>
              </a:ext>
            </a:extLst>
          </p:cNvPr>
          <p:cNvSpPr>
            <a:spLocks noGrp="1"/>
          </p:cNvSpPr>
          <p:nvPr>
            <p:ph idx="1"/>
          </p:nvPr>
        </p:nvSpPr>
        <p:spPr>
          <a:xfrm>
            <a:off x="445772" y="2639379"/>
            <a:ext cx="4103368" cy="3761419"/>
          </a:xfrm>
        </p:spPr>
        <p:txBody>
          <a:bodyPr>
            <a:normAutofit/>
          </a:bodyPr>
          <a:lstStyle/>
          <a:p>
            <a:pPr>
              <a:lnSpc>
                <a:spcPct val="110000"/>
              </a:lnSpc>
            </a:pPr>
            <a:r>
              <a:rPr lang="en-US" sz="2000" dirty="0"/>
              <a:t>- Transformation 	- Family</a:t>
            </a:r>
          </a:p>
          <a:p>
            <a:pPr>
              <a:lnSpc>
                <a:spcPct val="110000"/>
              </a:lnSpc>
            </a:pPr>
            <a:r>
              <a:rPr lang="en-US" sz="2000" dirty="0"/>
              <a:t>- Art &amp; culture		- Power</a:t>
            </a:r>
          </a:p>
          <a:p>
            <a:pPr>
              <a:lnSpc>
                <a:spcPct val="110000"/>
              </a:lnSpc>
            </a:pPr>
            <a:r>
              <a:rPr lang="en-US" sz="2000" dirty="0"/>
              <a:t>- Gender		- Madness</a:t>
            </a:r>
          </a:p>
          <a:p>
            <a:pPr>
              <a:lnSpc>
                <a:spcPct val="110000"/>
              </a:lnSpc>
            </a:pPr>
            <a:r>
              <a:rPr lang="en-US" sz="2000" dirty="0"/>
              <a:t>- Education 		- Marriage</a:t>
            </a:r>
          </a:p>
          <a:p>
            <a:pPr>
              <a:lnSpc>
                <a:spcPct val="110000"/>
              </a:lnSpc>
            </a:pPr>
            <a:r>
              <a:rPr lang="en-US" sz="2000" dirty="0"/>
              <a:t>- Society &amp; class</a:t>
            </a:r>
            <a:endParaRPr lang="en-US" sz="1400" dirty="0"/>
          </a:p>
        </p:txBody>
      </p:sp>
      <p:pic>
        <p:nvPicPr>
          <p:cNvPr id="5" name="Picture 4">
            <a:extLst>
              <a:ext uri="{FF2B5EF4-FFF2-40B4-BE49-F238E27FC236}">
                <a16:creationId xmlns:a16="http://schemas.microsoft.com/office/drawing/2014/main" id="{B8940144-2CCA-FF41-81C1-1BB92B88D0AB}"/>
              </a:ext>
            </a:extLst>
          </p:cNvPr>
          <p:cNvPicPr>
            <a:picLocks noChangeAspect="1"/>
          </p:cNvPicPr>
          <p:nvPr/>
        </p:nvPicPr>
        <p:blipFill>
          <a:blip r:embed="rId2"/>
          <a:stretch>
            <a:fillRect/>
          </a:stretch>
        </p:blipFill>
        <p:spPr>
          <a:xfrm>
            <a:off x="4831187" y="1128608"/>
            <a:ext cx="6892560" cy="4600783"/>
          </a:xfrm>
          <a:prstGeom prst="rect">
            <a:avLst/>
          </a:prstGeom>
        </p:spPr>
      </p:pic>
      <p:sp>
        <p:nvSpPr>
          <p:cNvPr id="14" name="Rectangle 13">
            <a:extLst>
              <a:ext uri="{FF2B5EF4-FFF2-40B4-BE49-F238E27FC236}">
                <a16:creationId xmlns:a16="http://schemas.microsoft.com/office/drawing/2014/main" id="{75CF30C0-9394-4459-976E-2AA223FB1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Line Callout 1 6">
            <a:extLst>
              <a:ext uri="{FF2B5EF4-FFF2-40B4-BE49-F238E27FC236}">
                <a16:creationId xmlns:a16="http://schemas.microsoft.com/office/drawing/2014/main" id="{09728E2F-4B7C-2645-A0CD-0328F50E5773}"/>
              </a:ext>
            </a:extLst>
          </p:cNvPr>
          <p:cNvSpPr/>
          <p:nvPr/>
        </p:nvSpPr>
        <p:spPr>
          <a:xfrm>
            <a:off x="5744957" y="130292"/>
            <a:ext cx="3139162" cy="1988819"/>
          </a:xfrm>
          <a:prstGeom prst="borderCallout1">
            <a:avLst>
              <a:gd name="adj1" fmla="val 30139"/>
              <a:gd name="adj2" fmla="val -49"/>
              <a:gd name="adj3" fmla="val 165226"/>
              <a:gd name="adj4" fmla="val -535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highlight>
                  <a:srgbClr val="FFFF00"/>
                </a:highlight>
              </a:rPr>
              <a:t>Important to note that the early mentions of power and wealth shows that Shakespeare is hinting at the revelation that power determines the way one acts, dresses, and is treated. </a:t>
            </a:r>
          </a:p>
        </p:txBody>
      </p:sp>
    </p:spTree>
    <p:extLst>
      <p:ext uri="{BB962C8B-B14F-4D97-AF65-F5344CB8AC3E}">
        <p14:creationId xmlns:p14="http://schemas.microsoft.com/office/powerpoint/2010/main" val="1542755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4E17-A90A-C540-BC1C-CFBD5F30DA8F}"/>
              </a:ext>
            </a:extLst>
          </p:cNvPr>
          <p:cNvSpPr>
            <a:spLocks noGrp="1"/>
          </p:cNvSpPr>
          <p:nvPr>
            <p:ph type="title"/>
          </p:nvPr>
        </p:nvSpPr>
        <p:spPr/>
        <p:txBody>
          <a:bodyPr/>
          <a:lstStyle/>
          <a:p>
            <a:r>
              <a:rPr lang="en-US" sz="6600" dirty="0">
                <a:solidFill>
                  <a:srgbClr val="000000">
                    <a:lumMod val="75000"/>
                    <a:lumOff val="25000"/>
                  </a:srgbClr>
                </a:solidFill>
                <a:latin typeface="Braggadocio" pitchFamily="82" charset="77"/>
              </a:rPr>
              <a:t>THE INDUCTION: </a:t>
            </a:r>
            <a:endParaRPr lang="en-US" dirty="0"/>
          </a:p>
        </p:txBody>
      </p:sp>
      <p:sp>
        <p:nvSpPr>
          <p:cNvPr id="3" name="Content Placeholder 2">
            <a:extLst>
              <a:ext uri="{FF2B5EF4-FFF2-40B4-BE49-F238E27FC236}">
                <a16:creationId xmlns:a16="http://schemas.microsoft.com/office/drawing/2014/main" id="{F74C099C-FC66-0849-9E16-E082C63D3AA8}"/>
              </a:ext>
            </a:extLst>
          </p:cNvPr>
          <p:cNvSpPr>
            <a:spLocks noGrp="1"/>
          </p:cNvSpPr>
          <p:nvPr>
            <p:ph sz="half" idx="1"/>
          </p:nvPr>
        </p:nvSpPr>
        <p:spPr>
          <a:xfrm>
            <a:off x="293371" y="2026284"/>
            <a:ext cx="5382686" cy="3748193"/>
          </a:xfrm>
        </p:spPr>
        <p:txBody>
          <a:bodyPr>
            <a:normAutofit fontScale="92500" lnSpcReduction="20000"/>
          </a:bodyPr>
          <a:lstStyle/>
          <a:p>
            <a:r>
              <a:rPr lang="en-US" sz="2600" dirty="0"/>
              <a:t>- Provides context</a:t>
            </a:r>
          </a:p>
          <a:p>
            <a:pPr lvl="1"/>
            <a:r>
              <a:rPr lang="en-US" sz="2200" dirty="0"/>
              <a:t>Elizabethan Era [</a:t>
            </a:r>
            <a:r>
              <a:rPr lang="en-US" sz="2200" i="1" dirty="0"/>
              <a:t>1558-1603</a:t>
            </a:r>
            <a:r>
              <a:rPr lang="en-US" sz="2200" dirty="0"/>
              <a:t>]</a:t>
            </a:r>
          </a:p>
          <a:p>
            <a:pPr lvl="1"/>
            <a:r>
              <a:rPr lang="en-US" sz="2200" dirty="0"/>
              <a:t>Hierarchy [</a:t>
            </a:r>
            <a:r>
              <a:rPr lang="en-US" sz="2200" i="1" dirty="0"/>
              <a:t>4 classes; determined how one could dress, act, marry, etc.]</a:t>
            </a:r>
          </a:p>
          <a:p>
            <a:pPr lvl="1"/>
            <a:r>
              <a:rPr lang="en-US" sz="2200" dirty="0"/>
              <a:t>Gender norms [</a:t>
            </a:r>
            <a:r>
              <a:rPr lang="en-US" sz="2200" i="1" dirty="0"/>
              <a:t>men superior; women inferior</a:t>
            </a:r>
            <a:r>
              <a:rPr lang="en-US" sz="2200" dirty="0"/>
              <a:t>]</a:t>
            </a:r>
          </a:p>
          <a:p>
            <a:r>
              <a:rPr lang="en-US" sz="2600" dirty="0"/>
              <a:t>- Foreshadowing what is to come in the play</a:t>
            </a:r>
          </a:p>
          <a:p>
            <a:r>
              <a:rPr lang="en-US" sz="2600" dirty="0"/>
              <a:t>- A play within a play </a:t>
            </a:r>
          </a:p>
          <a:p>
            <a:pPr lvl="1"/>
            <a:r>
              <a:rPr lang="en-US" sz="2200" dirty="0"/>
              <a:t>The induction is about to watch the play The </a:t>
            </a:r>
            <a:r>
              <a:rPr lang="en-US" sz="2200" i="1" dirty="0"/>
              <a:t>Taming of the Shrew</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2552DED1-73F3-C24B-B929-001EA9A500AB}"/>
              </a:ext>
            </a:extLst>
          </p:cNvPr>
          <p:cNvSpPr>
            <a:spLocks noGrp="1"/>
          </p:cNvSpPr>
          <p:nvPr>
            <p:ph sz="half" idx="2"/>
          </p:nvPr>
        </p:nvSpPr>
        <p:spPr>
          <a:xfrm>
            <a:off x="6515944" y="2026284"/>
            <a:ext cx="5676056" cy="3937423"/>
          </a:xfrm>
        </p:spPr>
        <p:txBody>
          <a:bodyPr>
            <a:normAutofit fontScale="92500" lnSpcReduction="20000"/>
          </a:bodyPr>
          <a:lstStyle/>
          <a:p>
            <a:r>
              <a:rPr lang="en-US" sz="2000" dirty="0"/>
              <a:t>- Establishes themes: we will be tracking these themes throughout the play</a:t>
            </a:r>
          </a:p>
          <a:p>
            <a:pPr lvl="1"/>
            <a:r>
              <a:rPr lang="en-US" sz="1800" dirty="0"/>
              <a:t>Transformation</a:t>
            </a:r>
          </a:p>
          <a:p>
            <a:pPr lvl="1"/>
            <a:r>
              <a:rPr lang="en-US" sz="1800" dirty="0"/>
              <a:t>Art &amp; culture</a:t>
            </a:r>
          </a:p>
          <a:p>
            <a:pPr lvl="1"/>
            <a:r>
              <a:rPr lang="en-US" sz="1800" dirty="0"/>
              <a:t>Gender</a:t>
            </a:r>
          </a:p>
          <a:p>
            <a:pPr lvl="1"/>
            <a:r>
              <a:rPr lang="en-US" sz="1800" dirty="0"/>
              <a:t>Marriage</a:t>
            </a:r>
          </a:p>
          <a:p>
            <a:pPr lvl="1"/>
            <a:r>
              <a:rPr lang="en-US" sz="1800" dirty="0"/>
              <a:t>Education</a:t>
            </a:r>
          </a:p>
          <a:p>
            <a:pPr lvl="1"/>
            <a:r>
              <a:rPr lang="en-US" sz="1800" dirty="0"/>
              <a:t>Society &amp; class</a:t>
            </a:r>
          </a:p>
          <a:p>
            <a:pPr lvl="1"/>
            <a:r>
              <a:rPr lang="en-US" sz="1800" dirty="0"/>
              <a:t>Family</a:t>
            </a:r>
          </a:p>
          <a:p>
            <a:pPr lvl="1"/>
            <a:r>
              <a:rPr lang="en-US" sz="1800" dirty="0"/>
              <a:t>Language &amp; communication</a:t>
            </a:r>
          </a:p>
          <a:p>
            <a:pPr lvl="1"/>
            <a:r>
              <a:rPr lang="en-US" sz="1800" dirty="0"/>
              <a:t>Power</a:t>
            </a:r>
          </a:p>
        </p:txBody>
      </p:sp>
    </p:spTree>
    <p:extLst>
      <p:ext uri="{BB962C8B-B14F-4D97-AF65-F5344CB8AC3E}">
        <p14:creationId xmlns:p14="http://schemas.microsoft.com/office/powerpoint/2010/main" val="3565736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1A408-D17F-B54E-852D-36114F7B834D}"/>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sz="4800" dirty="0">
                <a:latin typeface="Braggadocio" pitchFamily="82" charset="77"/>
              </a:rPr>
              <a:t>THE INDUCTION: </a:t>
            </a:r>
          </a:p>
        </p:txBody>
      </p:sp>
      <p:pic>
        <p:nvPicPr>
          <p:cNvPr id="7" name="Picture 6">
            <a:extLst>
              <a:ext uri="{FF2B5EF4-FFF2-40B4-BE49-F238E27FC236}">
                <a16:creationId xmlns:a16="http://schemas.microsoft.com/office/drawing/2014/main" id="{F3840DAB-4804-E043-9FDC-DCB5C8D50485}"/>
              </a:ext>
            </a:extLst>
          </p:cNvPr>
          <p:cNvPicPr>
            <a:picLocks noChangeAspect="1"/>
          </p:cNvPicPr>
          <p:nvPr/>
        </p:nvPicPr>
        <p:blipFill rotWithShape="1">
          <a:blip r:embed="rId2"/>
          <a:srcRect r="1" b="6790"/>
          <a:stretch/>
        </p:blipFill>
        <p:spPr>
          <a:xfrm>
            <a:off x="20" y="10"/>
            <a:ext cx="4580077" cy="6857990"/>
          </a:xfrm>
          <a:prstGeom prst="rect">
            <a:avLst/>
          </a:prstGeom>
        </p:spPr>
      </p:pic>
      <p:cxnSp>
        <p:nvCxnSpPr>
          <p:cNvPr id="18" name="Straight Connector 17">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EFFB09B-D615-D545-84A5-9AF7EBCAF86D}"/>
              </a:ext>
            </a:extLst>
          </p:cNvPr>
          <p:cNvSpPr>
            <a:spLocks noGrp="1"/>
          </p:cNvSpPr>
          <p:nvPr>
            <p:ph sz="half" idx="2"/>
          </p:nvPr>
        </p:nvSpPr>
        <p:spPr>
          <a:xfrm>
            <a:off x="5172073" y="2023962"/>
            <a:ext cx="6014429" cy="4701805"/>
          </a:xfrm>
        </p:spPr>
        <p:txBody>
          <a:bodyPr vert="horz" lIns="0" tIns="45720" rIns="0" bIns="45720" rtlCol="0">
            <a:normAutofit fontScale="92500" lnSpcReduction="10000"/>
          </a:bodyPr>
          <a:lstStyle/>
          <a:p>
            <a:pPr>
              <a:lnSpc>
                <a:spcPct val="100000"/>
              </a:lnSpc>
            </a:pPr>
            <a:r>
              <a:rPr lang="en-US" sz="2800" dirty="0"/>
              <a:t>- </a:t>
            </a:r>
            <a:r>
              <a:rPr lang="en-US" sz="2800" dirty="0" err="1"/>
              <a:t>Sly’s</a:t>
            </a:r>
            <a:r>
              <a:rPr lang="en-US" sz="2800" dirty="0"/>
              <a:t> identity is eventually altered because of the clothes he is given. </a:t>
            </a:r>
          </a:p>
          <a:p>
            <a:pPr lvl="1"/>
            <a:r>
              <a:rPr lang="en-US" sz="2400" i="1" dirty="0"/>
              <a:t>Clothes=power. We will see this again with Lucentio and </a:t>
            </a:r>
            <a:r>
              <a:rPr lang="en-US" sz="2400" i="1" dirty="0" err="1"/>
              <a:t>Tranio</a:t>
            </a:r>
            <a:r>
              <a:rPr lang="en-US" sz="2400" i="1" dirty="0"/>
              <a:t> in the play. </a:t>
            </a:r>
          </a:p>
          <a:p>
            <a:pPr>
              <a:lnSpc>
                <a:spcPct val="100000"/>
              </a:lnSpc>
            </a:pPr>
            <a:r>
              <a:rPr lang="en-US" sz="2800" dirty="0"/>
              <a:t>- Sly is super gullible. </a:t>
            </a:r>
          </a:p>
          <a:p>
            <a:pPr lvl="1"/>
            <a:r>
              <a:rPr lang="en-US" sz="2400" i="1" dirty="0"/>
              <a:t>Lord can easily trick him. </a:t>
            </a:r>
          </a:p>
          <a:p>
            <a:pPr lvl="1"/>
            <a:r>
              <a:rPr lang="en-US" sz="2400" i="1" dirty="0"/>
              <a:t>Similar to what we will see with Baptista. </a:t>
            </a:r>
          </a:p>
          <a:p>
            <a:pPr>
              <a:lnSpc>
                <a:spcPct val="100000"/>
              </a:lnSpc>
            </a:pPr>
            <a:r>
              <a:rPr lang="en-US" sz="2800" dirty="0"/>
              <a:t>- Sly is in a position of essentially no control over what is happening to him. </a:t>
            </a:r>
          </a:p>
          <a:p>
            <a:pPr lvl="1"/>
            <a:r>
              <a:rPr lang="en-US" sz="2400" i="1" dirty="0"/>
              <a:t>Parallel to Kate’s role of wife [traditional female role]</a:t>
            </a:r>
          </a:p>
        </p:txBody>
      </p:sp>
      <p:pic>
        <p:nvPicPr>
          <p:cNvPr id="8" name="Picture 7">
            <a:hlinkClick r:id="rId3"/>
            <a:extLst>
              <a:ext uri="{FF2B5EF4-FFF2-40B4-BE49-F238E27FC236}">
                <a16:creationId xmlns:a16="http://schemas.microsoft.com/office/drawing/2014/main" id="{83511681-AE37-904A-9822-960F0DF39F20}"/>
              </a:ext>
            </a:extLst>
          </p:cNvPr>
          <p:cNvPicPr>
            <a:picLocks noChangeAspect="1"/>
          </p:cNvPicPr>
          <p:nvPr/>
        </p:nvPicPr>
        <p:blipFill>
          <a:blip r:embed="rId4"/>
          <a:stretch>
            <a:fillRect/>
          </a:stretch>
        </p:blipFill>
        <p:spPr>
          <a:xfrm>
            <a:off x="10953751" y="6034888"/>
            <a:ext cx="1036319" cy="690879"/>
          </a:xfrm>
          <a:prstGeom prst="rect">
            <a:avLst/>
          </a:prstGeom>
        </p:spPr>
      </p:pic>
    </p:spTree>
    <p:extLst>
      <p:ext uri="{BB962C8B-B14F-4D97-AF65-F5344CB8AC3E}">
        <p14:creationId xmlns:p14="http://schemas.microsoft.com/office/powerpoint/2010/main" val="44431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3646-EAA9-904F-8333-0C9F856F2CF9}"/>
              </a:ext>
            </a:extLst>
          </p:cNvPr>
          <p:cNvSpPr>
            <a:spLocks noGrp="1"/>
          </p:cNvSpPr>
          <p:nvPr>
            <p:ph type="title"/>
          </p:nvPr>
        </p:nvSpPr>
        <p:spPr/>
        <p:txBody>
          <a:bodyPr>
            <a:normAutofit/>
          </a:bodyPr>
          <a:lstStyle/>
          <a:p>
            <a:r>
              <a:rPr lang="en-US" sz="5400" dirty="0">
                <a:latin typeface="Braggadocio" pitchFamily="82" charset="77"/>
              </a:rPr>
              <a:t>GUIDED CONCEPTUAL QUESTIONS</a:t>
            </a:r>
          </a:p>
        </p:txBody>
      </p:sp>
      <p:sp>
        <p:nvSpPr>
          <p:cNvPr id="3" name="Content Placeholder 2">
            <a:extLst>
              <a:ext uri="{FF2B5EF4-FFF2-40B4-BE49-F238E27FC236}">
                <a16:creationId xmlns:a16="http://schemas.microsoft.com/office/drawing/2014/main" id="{BFF2B4E0-4F07-AE47-BFAE-DEEBC256F3C4}"/>
              </a:ext>
            </a:extLst>
          </p:cNvPr>
          <p:cNvSpPr>
            <a:spLocks noGrp="1"/>
          </p:cNvSpPr>
          <p:nvPr>
            <p:ph idx="1"/>
          </p:nvPr>
        </p:nvSpPr>
        <p:spPr>
          <a:xfrm>
            <a:off x="1097280" y="1900239"/>
            <a:ext cx="10058400" cy="4500562"/>
          </a:xfrm>
        </p:spPr>
        <p:txBody>
          <a:bodyPr>
            <a:normAutofit fontScale="92500"/>
          </a:bodyPr>
          <a:lstStyle/>
          <a:p>
            <a:r>
              <a:rPr lang="en-US" sz="2800" b="0" i="0" dirty="0">
                <a:solidFill>
                  <a:srgbClr val="626262"/>
                </a:solidFill>
                <a:effectLst/>
                <a:latin typeface="Droid Sans"/>
              </a:rPr>
              <a:t> 1. How important is cultural or historical context to the production and reception of a text?</a:t>
            </a:r>
            <a:br>
              <a:rPr lang="en-US" sz="2800" dirty="0"/>
            </a:br>
            <a:r>
              <a:rPr lang="en-US" sz="2800" b="0" i="0" dirty="0">
                <a:solidFill>
                  <a:srgbClr val="626262"/>
                </a:solidFill>
                <a:effectLst/>
                <a:latin typeface="Droid Sans"/>
              </a:rPr>
              <a:t> 2. How do we approach texts from different times and cultures to our own?</a:t>
            </a:r>
            <a:br>
              <a:rPr lang="en-US" sz="2800" dirty="0"/>
            </a:br>
            <a:r>
              <a:rPr lang="en-US" sz="2800" b="0" i="0" dirty="0">
                <a:solidFill>
                  <a:srgbClr val="626262"/>
                </a:solidFill>
                <a:effectLst/>
                <a:latin typeface="Droid Sans"/>
              </a:rPr>
              <a:t> 3. To what extent do texts offer insight into another culture?</a:t>
            </a:r>
            <a:br>
              <a:rPr lang="en-US" sz="2800" dirty="0"/>
            </a:br>
            <a:r>
              <a:rPr lang="en-US" sz="2800" b="0" i="0" dirty="0">
                <a:solidFill>
                  <a:srgbClr val="626262"/>
                </a:solidFill>
                <a:effectLst/>
                <a:latin typeface="Droid Sans"/>
              </a:rPr>
              <a:t> 4. How does the meaning and impact of a text change over time?</a:t>
            </a:r>
            <a:br>
              <a:rPr lang="en-US" sz="2800" dirty="0"/>
            </a:br>
            <a:r>
              <a:rPr lang="en-US" sz="2800" b="0" i="0" dirty="0">
                <a:solidFill>
                  <a:srgbClr val="626262"/>
                </a:solidFill>
                <a:effectLst/>
                <a:latin typeface="Droid Sans"/>
              </a:rPr>
              <a:t> 5. How do texts reflect, represent or form a part of cultural practices?</a:t>
            </a:r>
            <a:br>
              <a:rPr lang="en-US" sz="2800" dirty="0"/>
            </a:br>
            <a:r>
              <a:rPr lang="en-US" sz="2800" b="0" i="0" dirty="0">
                <a:solidFill>
                  <a:srgbClr val="626262"/>
                </a:solidFill>
                <a:effectLst/>
                <a:latin typeface="Droid Sans"/>
              </a:rPr>
              <a:t> 6. How does language represent social distinctions and identities?</a:t>
            </a:r>
            <a:endParaRPr lang="en-US" sz="3200" dirty="0"/>
          </a:p>
        </p:txBody>
      </p:sp>
    </p:spTree>
    <p:extLst>
      <p:ext uri="{BB962C8B-B14F-4D97-AF65-F5344CB8AC3E}">
        <p14:creationId xmlns:p14="http://schemas.microsoft.com/office/powerpoint/2010/main" val="1768931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B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7330A4-5764-6A4E-AC3C-108A25E83BBA}"/>
              </a:ext>
            </a:extLst>
          </p:cNvPr>
          <p:cNvPicPr>
            <a:picLocks noChangeAspect="1"/>
          </p:cNvPicPr>
          <p:nvPr/>
        </p:nvPicPr>
        <p:blipFill>
          <a:blip r:embed="rId2"/>
          <a:stretch>
            <a:fillRect/>
          </a:stretch>
        </p:blipFill>
        <p:spPr>
          <a:xfrm>
            <a:off x="798745" y="1676984"/>
            <a:ext cx="10594510" cy="3522674"/>
          </a:xfrm>
          <a:prstGeom prst="rect">
            <a:avLst/>
          </a:prstGeom>
        </p:spPr>
      </p:pic>
    </p:spTree>
    <p:extLst>
      <p:ext uri="{BB962C8B-B14F-4D97-AF65-F5344CB8AC3E}">
        <p14:creationId xmlns:p14="http://schemas.microsoft.com/office/powerpoint/2010/main" val="79574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A78443-4C7A-2049-9F9C-7154FA7BBEA5}"/>
              </a:ext>
            </a:extLst>
          </p:cNvPr>
          <p:cNvSpPr>
            <a:spLocks noGrp="1"/>
          </p:cNvSpPr>
          <p:nvPr>
            <p:ph type="title"/>
          </p:nvPr>
        </p:nvSpPr>
        <p:spPr>
          <a:xfrm>
            <a:off x="5172074" y="286603"/>
            <a:ext cx="5983605" cy="1450757"/>
          </a:xfrm>
        </p:spPr>
        <p:txBody>
          <a:bodyPr>
            <a:normAutofit/>
          </a:bodyPr>
          <a:lstStyle/>
          <a:p>
            <a:r>
              <a:rPr lang="en-US" sz="6600" dirty="0">
                <a:latin typeface="Braggadocio" pitchFamily="82" charset="77"/>
              </a:rPr>
              <a:t>CONTEXT: </a:t>
            </a:r>
          </a:p>
        </p:txBody>
      </p:sp>
      <p:pic>
        <p:nvPicPr>
          <p:cNvPr id="7" name="Picture 6">
            <a:extLst>
              <a:ext uri="{FF2B5EF4-FFF2-40B4-BE49-F238E27FC236}">
                <a16:creationId xmlns:a16="http://schemas.microsoft.com/office/drawing/2014/main" id="{C37341E2-BAEA-BD47-99D8-E825E472585A}"/>
              </a:ext>
            </a:extLst>
          </p:cNvPr>
          <p:cNvPicPr>
            <a:picLocks noChangeAspect="1"/>
          </p:cNvPicPr>
          <p:nvPr/>
        </p:nvPicPr>
        <p:blipFill rotWithShape="1">
          <a:blip r:embed="rId2"/>
          <a:srcRect l="35304" r="27129"/>
          <a:stretch/>
        </p:blipFill>
        <p:spPr>
          <a:xfrm>
            <a:off x="20" y="10"/>
            <a:ext cx="4580077" cy="6857990"/>
          </a:xfrm>
          <a:prstGeom prst="rect">
            <a:avLst/>
          </a:prstGeom>
        </p:spPr>
      </p:pic>
      <p:cxnSp>
        <p:nvCxnSpPr>
          <p:cNvPr id="41" name="Straight Connector 4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0A506A-85C1-984E-B2C6-6804CA2BA2CB}"/>
              </a:ext>
            </a:extLst>
          </p:cNvPr>
          <p:cNvSpPr>
            <a:spLocks noGrp="1"/>
          </p:cNvSpPr>
          <p:nvPr>
            <p:ph idx="1"/>
          </p:nvPr>
        </p:nvSpPr>
        <p:spPr>
          <a:xfrm>
            <a:off x="5040630" y="1961412"/>
            <a:ext cx="6755130" cy="4544054"/>
          </a:xfrm>
        </p:spPr>
        <p:txBody>
          <a:bodyPr>
            <a:normAutofit fontScale="92500"/>
          </a:bodyPr>
          <a:lstStyle/>
          <a:p>
            <a:pPr>
              <a:lnSpc>
                <a:spcPct val="110000"/>
              </a:lnSpc>
            </a:pPr>
            <a:r>
              <a:rPr lang="en-US" sz="1800" dirty="0"/>
              <a:t>- Elizabethan era </a:t>
            </a:r>
          </a:p>
          <a:p>
            <a:pPr>
              <a:lnSpc>
                <a:spcPct val="110000"/>
              </a:lnSpc>
            </a:pPr>
            <a:r>
              <a:rPr lang="en-US" sz="1800" dirty="0"/>
              <a:t>- Set in Padua, Italy (IMPT B/C: location would have been chosen because the Elizabethan audiences associated cities in Italy with certain attributes or characteristics: Florence was thought to be a center of old-fashioned courts and manners; Rome was a false paradise; Venice (where Petruchio goes to buy his wedding clothes) was the center of fashion. Padua, in the north of Italy near Venice, was known as a great center of learning. Its university was among the oldest in Europe)</a:t>
            </a:r>
          </a:p>
          <a:p>
            <a:pPr>
              <a:lnSpc>
                <a:spcPct val="110000"/>
              </a:lnSpc>
            </a:pPr>
            <a:r>
              <a:rPr lang="en-US" sz="1800" dirty="0"/>
              <a:t>- The idea of “taming” one’s wife was a popular idea during this time period in Elizabethan England</a:t>
            </a:r>
          </a:p>
          <a:p>
            <a:pPr>
              <a:lnSpc>
                <a:spcPct val="110000"/>
              </a:lnSpc>
            </a:pPr>
            <a:r>
              <a:rPr lang="en-US" sz="1800" dirty="0"/>
              <a:t>- Marriage was seen between two people of the same social class (didn’t want to mess up the social order of things- hierarchy) </a:t>
            </a:r>
          </a:p>
        </p:txBody>
      </p:sp>
    </p:spTree>
    <p:extLst>
      <p:ext uri="{BB962C8B-B14F-4D97-AF65-F5344CB8AC3E}">
        <p14:creationId xmlns:p14="http://schemas.microsoft.com/office/powerpoint/2010/main" val="283489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A7DD3-E0F2-3641-91AB-3A966D065AF8}"/>
              </a:ext>
            </a:extLst>
          </p:cNvPr>
          <p:cNvSpPr>
            <a:spLocks noGrp="1"/>
          </p:cNvSpPr>
          <p:nvPr>
            <p:ph type="title"/>
          </p:nvPr>
        </p:nvSpPr>
        <p:spPr>
          <a:xfrm>
            <a:off x="5172074" y="286603"/>
            <a:ext cx="5983605" cy="1450757"/>
          </a:xfrm>
        </p:spPr>
        <p:txBody>
          <a:bodyPr>
            <a:normAutofit fontScale="90000"/>
          </a:bodyPr>
          <a:lstStyle/>
          <a:p>
            <a:r>
              <a:rPr lang="en-US" sz="7200" dirty="0">
                <a:latin typeface="Braggadocio" pitchFamily="82" charset="77"/>
              </a:rPr>
              <a:t>CONTEXT: </a:t>
            </a:r>
          </a:p>
        </p:txBody>
      </p:sp>
      <p:pic>
        <p:nvPicPr>
          <p:cNvPr id="4" name="Picture 3">
            <a:extLst>
              <a:ext uri="{FF2B5EF4-FFF2-40B4-BE49-F238E27FC236}">
                <a16:creationId xmlns:a16="http://schemas.microsoft.com/office/drawing/2014/main" id="{1CB84942-D8DB-754E-8029-1267817AF0AD}"/>
              </a:ext>
            </a:extLst>
          </p:cNvPr>
          <p:cNvPicPr>
            <a:picLocks noChangeAspect="1"/>
          </p:cNvPicPr>
          <p:nvPr/>
        </p:nvPicPr>
        <p:blipFill rotWithShape="1">
          <a:blip r:embed="rId2"/>
          <a:srcRect r="1" b="15400"/>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D6A424-6593-9941-B079-71ABFEE8801A}"/>
              </a:ext>
            </a:extLst>
          </p:cNvPr>
          <p:cNvSpPr>
            <a:spLocks noGrp="1"/>
          </p:cNvSpPr>
          <p:nvPr>
            <p:ph idx="1"/>
          </p:nvPr>
        </p:nvSpPr>
        <p:spPr>
          <a:xfrm>
            <a:off x="5130272" y="1917852"/>
            <a:ext cx="6168861" cy="4648857"/>
          </a:xfrm>
        </p:spPr>
        <p:txBody>
          <a:bodyPr>
            <a:normAutofit fontScale="92500" lnSpcReduction="20000"/>
          </a:bodyPr>
          <a:lstStyle/>
          <a:p>
            <a:pPr>
              <a:lnSpc>
                <a:spcPct val="110000"/>
              </a:lnSpc>
            </a:pPr>
            <a:r>
              <a:rPr lang="en-US" sz="1600" dirty="0"/>
              <a:t>- $$$=HAPPINESS</a:t>
            </a:r>
          </a:p>
          <a:p>
            <a:pPr>
              <a:lnSpc>
                <a:spcPct val="110000"/>
              </a:lnSpc>
            </a:pPr>
            <a:r>
              <a:rPr lang="en-US" sz="1600" dirty="0"/>
              <a:t>- “Shrew” is a derogatory term for a woman with a sharp tongue and a bad temper. A shrew was a common character in commedia and in literature of Shakespeare’s day. Elizabethans distinguished between a “shrew” and a “scold”—a scold was much worse than a shrew. A scold was a woman who offended public order through her speech. Unlike the shrew, who utters angry, nagging, mean-spirited words, a scold committed more slanderous acts, punishable under the law, such as gossiping, insulting, and deliberately attempting to stir up trouble between neighbors.</a:t>
            </a:r>
          </a:p>
          <a:p>
            <a:pPr>
              <a:lnSpc>
                <a:spcPct val="110000"/>
              </a:lnSpc>
            </a:pPr>
            <a:r>
              <a:rPr lang="en-US" sz="1600" dirty="0"/>
              <a:t>- In this period, willful women were beaten until bloody and broken, then wrapped in the salted skin of their husbands’ old plow horse until they agreed to be submissive and obedient.</a:t>
            </a:r>
          </a:p>
          <a:p>
            <a:pPr>
              <a:lnSpc>
                <a:spcPct val="110000"/>
              </a:lnSpc>
            </a:pPr>
            <a:r>
              <a:rPr lang="en-US" sz="1600" dirty="0"/>
              <a:t>- There were also interesting but cruel punishments for non-obedient wives in the Elizabethan Era. One such punishment was to force a shrew to wear something called a scold’s bridle. Attached to the bridle was a metal pronged that, and when inserted into the mouth of the shrew it depressed her tongue and made it impossible for her talk.</a:t>
            </a:r>
          </a:p>
          <a:p>
            <a:pPr>
              <a:lnSpc>
                <a:spcPct val="110000"/>
              </a:lnSpc>
            </a:pPr>
            <a:endParaRPr lang="en-US" sz="1000" dirty="0"/>
          </a:p>
        </p:txBody>
      </p:sp>
    </p:spTree>
    <p:extLst>
      <p:ext uri="{BB962C8B-B14F-4D97-AF65-F5344CB8AC3E}">
        <p14:creationId xmlns:p14="http://schemas.microsoft.com/office/powerpoint/2010/main" val="107102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38B42-F149-F24B-BCD6-5BECEBBCA456}"/>
              </a:ext>
            </a:extLst>
          </p:cNvPr>
          <p:cNvSpPr>
            <a:spLocks noGrp="1"/>
          </p:cNvSpPr>
          <p:nvPr>
            <p:ph type="title"/>
          </p:nvPr>
        </p:nvSpPr>
        <p:spPr>
          <a:xfrm>
            <a:off x="5202898" y="467095"/>
            <a:ext cx="5983605" cy="1450757"/>
          </a:xfrm>
        </p:spPr>
        <p:txBody>
          <a:bodyPr>
            <a:normAutofit fontScale="90000"/>
          </a:bodyPr>
          <a:lstStyle/>
          <a:p>
            <a:r>
              <a:rPr lang="en-US" sz="3100" dirty="0">
                <a:latin typeface="Braggadocio" pitchFamily="82" charset="77"/>
              </a:rPr>
              <a:t>CONTEXT- WOMEN SUBMISSIVS DURING THE TIME OF A POWERFUL QUEEN</a:t>
            </a:r>
          </a:p>
        </p:txBody>
      </p:sp>
      <p:pic>
        <p:nvPicPr>
          <p:cNvPr id="4" name="Picture 3">
            <a:extLst>
              <a:ext uri="{FF2B5EF4-FFF2-40B4-BE49-F238E27FC236}">
                <a16:creationId xmlns:a16="http://schemas.microsoft.com/office/drawing/2014/main" id="{B6401120-A87C-A24A-83BA-314722D54C0E}"/>
              </a:ext>
            </a:extLst>
          </p:cNvPr>
          <p:cNvPicPr>
            <a:picLocks noChangeAspect="1"/>
          </p:cNvPicPr>
          <p:nvPr/>
        </p:nvPicPr>
        <p:blipFill rotWithShape="1">
          <a:blip r:embed="rId2"/>
          <a:srcRect l="26137" r="41306" b="-1"/>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E5BC240-0D20-524A-B279-FAE5FFAF2D06}"/>
              </a:ext>
            </a:extLst>
          </p:cNvPr>
          <p:cNvSpPr>
            <a:spLocks noGrp="1"/>
          </p:cNvSpPr>
          <p:nvPr>
            <p:ph idx="1"/>
          </p:nvPr>
        </p:nvSpPr>
        <p:spPr>
          <a:xfrm>
            <a:off x="5134062" y="1917852"/>
            <a:ext cx="6711193" cy="4940148"/>
          </a:xfrm>
        </p:spPr>
        <p:txBody>
          <a:bodyPr>
            <a:normAutofit/>
          </a:bodyPr>
          <a:lstStyle/>
          <a:p>
            <a:pPr fontAlgn="base">
              <a:lnSpc>
                <a:spcPct val="110000"/>
              </a:lnSpc>
            </a:pPr>
            <a:r>
              <a:rPr lang="en-US" sz="1200" dirty="0"/>
              <a:t>Female submissiveness may seem like an odd theme for a play written during the reign of a powerful queen. Elizabeth I, however, was regarded as an exception to the normal or "natural" gender restrictions of her time. Few dared to openly question the queen's right to rule, but the notion of a woman in charge was seldom accepted in other areas of life.</a:t>
            </a:r>
          </a:p>
          <a:p>
            <a:pPr fontAlgn="base">
              <a:lnSpc>
                <a:spcPct val="110000"/>
              </a:lnSpc>
            </a:pPr>
            <a:r>
              <a:rPr lang="en-US" sz="1200" dirty="0"/>
              <a:t>Elizabeth herself was well aware of her subjects' prejudices and sometimes sought to cultivate a martial, masculine public image. In one famous 1588 speech, Elizabeth urged her subjects to overlook her feminine frailty: "I know I have the body but of a weak and feeble woman," she said to a group of soldiers assembled at </a:t>
            </a:r>
            <a:r>
              <a:rPr lang="en-US" sz="1200" dirty="0" err="1"/>
              <a:t>Tilbury</a:t>
            </a:r>
            <a:r>
              <a:rPr lang="en-US" sz="1200" dirty="0"/>
              <a:t> to defend against a Spanish invasion, "but I have the heart and stomach of a king." Her speech, which came on the eve of a great victory for the English Armada, was widely celebrated. Those in attendance copied it down for posterity.</a:t>
            </a:r>
          </a:p>
          <a:p>
            <a:pPr fontAlgn="base">
              <a:lnSpc>
                <a:spcPct val="110000"/>
              </a:lnSpc>
            </a:pPr>
            <a:r>
              <a:rPr lang="en-US" sz="1200" dirty="0"/>
              <a:t>Still, other writers admonished their readers not to misinterpret Elizabeth's example: although a queen might rule England, they suggested, a wife should not be allowed to rule her household. Dozens of misogynistic books and pamphlets were published during Elizabeth's reign, warning of the disasters that would befall if women overstepped their bounds. One such treatise, entitled </a:t>
            </a:r>
            <a:r>
              <a:rPr lang="en-US" sz="1200" i="1" dirty="0"/>
              <a:t>A Godly Form of Household Government</a:t>
            </a:r>
            <a:r>
              <a:rPr lang="en-US" sz="1200" dirty="0"/>
              <a:t>, was published in 1598, five years before Elizabeth's death. Its author, Robert Cleaver, issued a grim prediction for households in which the wife "will make her head" against her husband "and seek to have her own ways." "Things will go backward," Cleaver warned, and "the house will come to ruin."</a:t>
            </a:r>
          </a:p>
          <a:p>
            <a:pPr>
              <a:lnSpc>
                <a:spcPct val="110000"/>
              </a:lnSpc>
            </a:pPr>
            <a:endParaRPr lang="en-US" sz="1000" dirty="0"/>
          </a:p>
        </p:txBody>
      </p:sp>
    </p:spTree>
    <p:extLst>
      <p:ext uri="{BB962C8B-B14F-4D97-AF65-F5344CB8AC3E}">
        <p14:creationId xmlns:p14="http://schemas.microsoft.com/office/powerpoint/2010/main" val="3650943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D8413-B9CB-B946-A85D-79349294A6DE}"/>
              </a:ext>
            </a:extLst>
          </p:cNvPr>
          <p:cNvSpPr>
            <a:spLocks noGrp="1"/>
          </p:cNvSpPr>
          <p:nvPr>
            <p:ph type="title"/>
          </p:nvPr>
        </p:nvSpPr>
        <p:spPr>
          <a:xfrm>
            <a:off x="5172074" y="286603"/>
            <a:ext cx="6520816" cy="1450757"/>
          </a:xfrm>
        </p:spPr>
        <p:txBody>
          <a:bodyPr>
            <a:normAutofit/>
          </a:bodyPr>
          <a:lstStyle/>
          <a:p>
            <a:r>
              <a:rPr lang="en-US" sz="4800" dirty="0">
                <a:latin typeface="Braggadocio" pitchFamily="82" charset="77"/>
              </a:rPr>
              <a:t>CONTEXT: THE HIERARCHY </a:t>
            </a:r>
          </a:p>
        </p:txBody>
      </p:sp>
      <p:pic>
        <p:nvPicPr>
          <p:cNvPr id="4" name="Picture 3">
            <a:extLst>
              <a:ext uri="{FF2B5EF4-FFF2-40B4-BE49-F238E27FC236}">
                <a16:creationId xmlns:a16="http://schemas.microsoft.com/office/drawing/2014/main" id="{963462E3-E45F-984A-9CE0-5E997A4F7D0B}"/>
              </a:ext>
            </a:extLst>
          </p:cNvPr>
          <p:cNvPicPr>
            <a:picLocks noChangeAspect="1"/>
          </p:cNvPicPr>
          <p:nvPr/>
        </p:nvPicPr>
        <p:blipFill rotWithShape="1">
          <a:blip r:embed="rId2"/>
          <a:srcRect l="20974" r="35449" b="1"/>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994D62-71EE-244B-BD3E-EDA03ED2AF6E}"/>
              </a:ext>
            </a:extLst>
          </p:cNvPr>
          <p:cNvSpPr>
            <a:spLocks noGrp="1"/>
          </p:cNvSpPr>
          <p:nvPr>
            <p:ph idx="1"/>
          </p:nvPr>
        </p:nvSpPr>
        <p:spPr>
          <a:xfrm>
            <a:off x="4983061" y="1917853"/>
            <a:ext cx="6837027" cy="4940148"/>
          </a:xfrm>
        </p:spPr>
        <p:txBody>
          <a:bodyPr>
            <a:normAutofit fontScale="92500" lnSpcReduction="20000"/>
          </a:bodyPr>
          <a:lstStyle/>
          <a:p>
            <a:pPr>
              <a:lnSpc>
                <a:spcPct val="110000"/>
              </a:lnSpc>
            </a:pPr>
            <a:r>
              <a:rPr lang="en-US" sz="1400" b="1" dirty="0"/>
              <a:t>Elizabethan England had four main classes: the Nobility, the Gentry, the Yeomanry, and the Poor</a:t>
            </a:r>
            <a:r>
              <a:rPr lang="en-US" sz="1400" dirty="0"/>
              <a:t>. A person's class determined how they could dress, where they could live, and the kinds of jobs people and their children could get.</a:t>
            </a:r>
          </a:p>
          <a:p>
            <a:pPr>
              <a:lnSpc>
                <a:spcPct val="110000"/>
              </a:lnSpc>
            </a:pPr>
            <a:r>
              <a:rPr lang="en-US" sz="1400" b="1" dirty="0"/>
              <a:t>A nobleman was rich and powerful</a:t>
            </a:r>
            <a:r>
              <a:rPr lang="en-US" sz="1400" dirty="0"/>
              <a:t> and therefore during the reign of Elizabeth as well as the reigns of her father and grandfather Henry VIII and Henry VII, the monarch rarely appointed new nobles. They viewed the noble class as a threat to their power and liked to keep their numbers small. A person could become a noble either by birthright or by grant from the king or queen. Nobility could lose their fortune, but it took a high crime like treason to lose their title. </a:t>
            </a:r>
          </a:p>
          <a:p>
            <a:pPr>
              <a:lnSpc>
                <a:spcPct val="110000"/>
              </a:lnSpc>
            </a:pPr>
            <a:r>
              <a:rPr lang="en-US" sz="1400" b="1" dirty="0"/>
              <a:t>The gentry were knights, squires, gentlemen and gentlewomen</a:t>
            </a:r>
            <a:r>
              <a:rPr lang="en-US" sz="1400" dirty="0"/>
              <a:t> </a:t>
            </a:r>
            <a:r>
              <a:rPr lang="en-US" sz="1400" b="1" dirty="0"/>
              <a:t>whose fortunes were great enough</a:t>
            </a:r>
            <a:r>
              <a:rPr lang="en-US" sz="1400" dirty="0"/>
              <a:t> that they did not have to work with their hands for a living. Their numbers grew rapidly, and became the most important class during Elizabethan time. They could start as a knight and through generations and marriages they could gradually build a wealth and title. Most of the important people of this time came from this class.</a:t>
            </a:r>
          </a:p>
          <a:p>
            <a:pPr>
              <a:lnSpc>
                <a:spcPct val="110000"/>
              </a:lnSpc>
            </a:pPr>
            <a:r>
              <a:rPr lang="en-US" sz="1400" b="1" dirty="0"/>
              <a:t>The Yeomanry were the ‘middleclass'</a:t>
            </a:r>
            <a:r>
              <a:rPr lang="en-US" sz="1400" dirty="0"/>
              <a:t>. They could live comfortably with the little savings they built up, but at any moment, be it illness or famine, could lose everything. While the gentry spent their wealth building large homes, the yeomen used their wealth more simply and instead worked to expand their land and improve it.</a:t>
            </a:r>
          </a:p>
          <a:p>
            <a:pPr>
              <a:lnSpc>
                <a:spcPct val="110000"/>
              </a:lnSpc>
            </a:pPr>
            <a:r>
              <a:rPr lang="en-US" sz="1400" b="1" dirty="0"/>
              <a:t>At the bottom were the Poor</a:t>
            </a:r>
            <a:r>
              <a:rPr lang="en-US" sz="1400" dirty="0"/>
              <a:t> who for some reason or another found themselves without money, food, or shelter. Because their numbers were increasing, the Poor Laws were passed to assist them. Any Poor person found guilty of being able to do an honest day's work but who chose not to, could be sentenced to death.</a:t>
            </a:r>
          </a:p>
        </p:txBody>
      </p:sp>
    </p:spTree>
    <p:extLst>
      <p:ext uri="{BB962C8B-B14F-4D97-AF65-F5344CB8AC3E}">
        <p14:creationId xmlns:p14="http://schemas.microsoft.com/office/powerpoint/2010/main" val="307737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DD85225-4221-4672-B1DE-C34BFFF5F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B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EB7AAC6-D0A5-9B4C-B5B6-F3B1489A45CC}"/>
              </a:ext>
            </a:extLst>
          </p:cNvPr>
          <p:cNvPicPr>
            <a:picLocks noChangeAspect="1"/>
          </p:cNvPicPr>
          <p:nvPr/>
        </p:nvPicPr>
        <p:blipFill rotWithShape="1">
          <a:blip r:embed="rId2"/>
          <a:srcRect r="1" b="23466"/>
          <a:stretch/>
        </p:blipFill>
        <p:spPr>
          <a:xfrm>
            <a:off x="643467" y="643467"/>
            <a:ext cx="10905066" cy="5571066"/>
          </a:xfrm>
          <a:prstGeom prst="rect">
            <a:avLst/>
          </a:prstGeom>
        </p:spPr>
      </p:pic>
      <p:sp>
        <p:nvSpPr>
          <p:cNvPr id="22" name="Rectangle 21">
            <a:extLst>
              <a:ext uri="{FF2B5EF4-FFF2-40B4-BE49-F238E27FC236}">
                <a16:creationId xmlns:a16="http://schemas.microsoft.com/office/drawing/2014/main" id="{6FB55C46-EDB8-4EC2-AD52-94B111D3A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2AF98E3-F4E0-764D-A498-3281ED626774}"/>
              </a:ext>
            </a:extLst>
          </p:cNvPr>
          <p:cNvSpPr txBox="1"/>
          <p:nvPr/>
        </p:nvSpPr>
        <p:spPr>
          <a:xfrm>
            <a:off x="477012" y="294333"/>
            <a:ext cx="5070249" cy="1862048"/>
          </a:xfrm>
          <a:prstGeom prst="rect">
            <a:avLst/>
          </a:prstGeom>
          <a:noFill/>
        </p:spPr>
        <p:txBody>
          <a:bodyPr wrap="square" rtlCol="0">
            <a:spAutoFit/>
          </a:bodyPr>
          <a:lstStyle/>
          <a:p>
            <a:r>
              <a:rPr lang="en-US" sz="11500" dirty="0">
                <a:latin typeface="Braggadocio" pitchFamily="82" charset="77"/>
              </a:rPr>
              <a:t>The</a:t>
            </a:r>
          </a:p>
        </p:txBody>
      </p:sp>
    </p:spTree>
    <p:extLst>
      <p:ext uri="{BB962C8B-B14F-4D97-AF65-F5344CB8AC3E}">
        <p14:creationId xmlns:p14="http://schemas.microsoft.com/office/powerpoint/2010/main" val="1485526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61BED-A46E-DA48-A0FE-472B20461061}"/>
              </a:ext>
            </a:extLst>
          </p:cNvPr>
          <p:cNvSpPr>
            <a:spLocks noGrp="1"/>
          </p:cNvSpPr>
          <p:nvPr>
            <p:ph type="title"/>
          </p:nvPr>
        </p:nvSpPr>
        <p:spPr>
          <a:xfrm>
            <a:off x="3175" y="705675"/>
            <a:ext cx="7686674" cy="3686015"/>
          </a:xfrm>
        </p:spPr>
        <p:txBody>
          <a:bodyPr vert="horz" lIns="91440" tIns="45720" rIns="91440" bIns="45720" rtlCol="0" anchor="b">
            <a:normAutofit/>
          </a:bodyPr>
          <a:lstStyle/>
          <a:p>
            <a:r>
              <a:rPr lang="en-US" sz="5400" dirty="0">
                <a:latin typeface="Braggadocio" pitchFamily="82" charset="77"/>
              </a:rPr>
              <a:t>THE CHARACTERS: </a:t>
            </a:r>
          </a:p>
        </p:txBody>
      </p:sp>
      <p:cxnSp>
        <p:nvCxnSpPr>
          <p:cNvPr id="41" name="Straight Connector 4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9C616A6-A93B-8F48-814E-81B98A6AA2D0}"/>
              </a:ext>
            </a:extLst>
          </p:cNvPr>
          <p:cNvPicPr>
            <a:picLocks noChangeAspect="1"/>
          </p:cNvPicPr>
          <p:nvPr/>
        </p:nvPicPr>
        <p:blipFill rotWithShape="1">
          <a:blip r:embed="rId2"/>
          <a:srcRect t="133" r="1" b="1"/>
          <a:stretch/>
        </p:blipFill>
        <p:spPr>
          <a:xfrm>
            <a:off x="6804562" y="1"/>
            <a:ext cx="5390614" cy="6857999"/>
          </a:xfrm>
          <a:prstGeom prst="rect">
            <a:avLst/>
          </a:prstGeom>
        </p:spPr>
      </p:pic>
    </p:spTree>
    <p:extLst>
      <p:ext uri="{BB962C8B-B14F-4D97-AF65-F5344CB8AC3E}">
        <p14:creationId xmlns:p14="http://schemas.microsoft.com/office/powerpoint/2010/main" val="4225407862"/>
      </p:ext>
    </p:extLst>
  </p:cSld>
  <p:clrMapOvr>
    <a:masterClrMapping/>
  </p:clrMapOvr>
</p:sld>
</file>

<file path=ppt/theme/theme1.xml><?xml version="1.0" encoding="utf-8"?>
<a:theme xmlns:a="http://schemas.openxmlformats.org/drawingml/2006/main" name="RetrospectVTI">
  <a:themeElements>
    <a:clrScheme name="AnalogousFromRegularSeedLeftStep">
      <a:dk1>
        <a:srgbClr val="000000"/>
      </a:dk1>
      <a:lt1>
        <a:srgbClr val="FFFFFF"/>
      </a:lt1>
      <a:dk2>
        <a:srgbClr val="412E24"/>
      </a:dk2>
      <a:lt2>
        <a:srgbClr val="E8E2E4"/>
      </a:lt2>
      <a:accent1>
        <a:srgbClr val="43B38F"/>
      </a:accent1>
      <a:accent2>
        <a:srgbClr val="38B458"/>
      </a:accent2>
      <a:accent3>
        <a:srgbClr val="55B543"/>
      </a:accent3>
      <a:accent4>
        <a:srgbClr val="7BAF36"/>
      </a:accent4>
      <a:accent5>
        <a:srgbClr val="A4A53E"/>
      </a:accent5>
      <a:accent6>
        <a:srgbClr val="B48238"/>
      </a:accent6>
      <a:hlink>
        <a:srgbClr val="C65579"/>
      </a:hlink>
      <a:folHlink>
        <a:srgbClr val="7F7F7F"/>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13</TotalTime>
  <Words>1459</Words>
  <Application>Microsoft Office PowerPoint</Application>
  <PresentationFormat>Widescreen</PresentationFormat>
  <Paragraphs>66</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Braggadocio</vt:lpstr>
      <vt:lpstr>Calibri</vt:lpstr>
      <vt:lpstr>Droid Sans</vt:lpstr>
      <vt:lpstr>Sagona Book</vt:lpstr>
      <vt:lpstr>Sagona ExtraLight</vt:lpstr>
      <vt:lpstr>RetrospectVTI</vt:lpstr>
      <vt:lpstr>The Taming of the Shrew</vt:lpstr>
      <vt:lpstr>GUIDED CONCEPTUAL QUESTIONS</vt:lpstr>
      <vt:lpstr>PowerPoint Presentation</vt:lpstr>
      <vt:lpstr>CONTEXT: </vt:lpstr>
      <vt:lpstr>CONTEXT: </vt:lpstr>
      <vt:lpstr>CONTEXT- WOMEN SUBMISSIVS DURING THE TIME OF A POWERFUL QUEEN</vt:lpstr>
      <vt:lpstr>CONTEXT: THE HIERARCHY </vt:lpstr>
      <vt:lpstr>PowerPoint Presentation</vt:lpstr>
      <vt:lpstr>THE CHARACTERS: </vt:lpstr>
      <vt:lpstr>MARRIAGE</vt:lpstr>
      <vt:lpstr>THEMES TO TRACK: </vt:lpstr>
      <vt:lpstr>THE INDUCTION: </vt:lpstr>
      <vt:lpstr>THE INDUCTION: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Taming of the Shrew</dc:title>
  <dc:creator>Thorne, Elizabeth C</dc:creator>
  <cp:lastModifiedBy>Boss, Elizabeth</cp:lastModifiedBy>
  <cp:revision>5</cp:revision>
  <dcterms:created xsi:type="dcterms:W3CDTF">2020-01-21T14:02:58Z</dcterms:created>
  <dcterms:modified xsi:type="dcterms:W3CDTF">2022-05-25T16:00:39Z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etDate">
    <vt:lpwstr>2022-05-25T15:56:07Z</vt:lpwstr>
  </property>
  <property fmtid="{D5CDD505-2E9C-101B-9397-08002B2CF9AE}" pid="4" name="MSIP_Label_0ee3c538-ec52-435f-ae58-017644bd9513_Method">
    <vt:lpwstr>Standard</vt:lpwstr>
  </property>
  <property fmtid="{D5CDD505-2E9C-101B-9397-08002B2CF9AE}" pid="5" name="MSIP_Label_0ee3c538-ec52-435f-ae58-017644bd9513_Name">
    <vt:lpwstr>0ee3c538-ec52-435f-ae58-017644bd9513</vt:lpwstr>
  </property>
  <property fmtid="{D5CDD505-2E9C-101B-9397-08002B2CF9AE}" pid="6" name="MSIP_Label_0ee3c538-ec52-435f-ae58-017644bd9513_SiteId">
    <vt:lpwstr>0cdcb198-8169-4b70-ba9f-da7e3ba700c2</vt:lpwstr>
  </property>
  <property fmtid="{D5CDD505-2E9C-101B-9397-08002B2CF9AE}" pid="7" name="MSIP_Label_0ee3c538-ec52-435f-ae58-017644bd9513_ActionId">
    <vt:lpwstr>8f204ccd-cdd7-4a86-bc75-90adde510423</vt:lpwstr>
  </property>
  <property fmtid="{D5CDD505-2E9C-101B-9397-08002B2CF9AE}" pid="8" name="MSIP_Label_0ee3c538-ec52-435f-ae58-017644bd9513_ContentBits">
    <vt:lpwstr>0</vt:lpwstr>
  </property>
</Properties>
</file>