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85" r:id="rId4"/>
    <p:sldId id="258" r:id="rId5"/>
    <p:sldId id="261" r:id="rId6"/>
    <p:sldId id="269" r:id="rId7"/>
    <p:sldId id="262" r:id="rId8"/>
    <p:sldId id="263" r:id="rId9"/>
    <p:sldId id="260" r:id="rId10"/>
    <p:sldId id="264" r:id="rId11"/>
    <p:sldId id="270" r:id="rId12"/>
    <p:sldId id="265" r:id="rId13"/>
    <p:sldId id="266" r:id="rId14"/>
    <p:sldId id="267" r:id="rId15"/>
    <p:sldId id="268" r:id="rId16"/>
    <p:sldId id="271" r:id="rId17"/>
    <p:sldId id="259" r:id="rId18"/>
    <p:sldId id="272" r:id="rId19"/>
    <p:sldId id="273" r:id="rId20"/>
    <p:sldId id="274" r:id="rId21"/>
    <p:sldId id="275" r:id="rId22"/>
    <p:sldId id="276" r:id="rId23"/>
    <p:sldId id="277" r:id="rId24"/>
    <p:sldId id="278" r:id="rId25"/>
    <p:sldId id="279" r:id="rId26"/>
    <p:sldId id="280" r:id="rId27"/>
    <p:sldId id="282" r:id="rId28"/>
    <p:sldId id="281" r:id="rId29"/>
    <p:sldId id="284" r:id="rId30"/>
    <p:sldId id="28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840"/>
  </p:normalViewPr>
  <p:slideViewPr>
    <p:cSldViewPr snapToGrid="0" snapToObjects="1">
      <p:cViewPr varScale="1">
        <p:scale>
          <a:sx n="90" d="100"/>
          <a:sy n="90" d="100"/>
        </p:scale>
        <p:origin x="232"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2/25/20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2/25/20</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2/25/20</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2/25/20</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2/25/20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hyperlink" Target="http://www.findagrave.com/cgi-bin/fg.cgi?page=pis&amp;GRid=6837668&amp;PIgrid=6837668&amp;PIcrid=66311&amp;PIpi=12425337&amp;"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en.wikipedia.org/wiki/Image:The_Headless_Horseman_Pursuing_Ichabod_Crane.jpg" TargetMode="External"/><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moviesonline.ca/movie_posters.php?id=12228" TargetMode="External"/><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www.city-data.com/picfilesc/picc45840.php" TargetMode="External"/><Relationship Id="rId7" Type="http://schemas.openxmlformats.org/officeDocument/2006/relationships/hyperlink" Target="http://www.city-data.com/picfilesv/picv24401.php" TargetMode="Externa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hyperlink" Target="http://www.city-data.com/picfilesc/picc7580.php" TargetMode="External"/><Relationship Id="rId10" Type="http://schemas.openxmlformats.org/officeDocument/2006/relationships/image" Target="../media/image37.jpeg"/><Relationship Id="rId4" Type="http://schemas.openxmlformats.org/officeDocument/2006/relationships/image" Target="../media/image34.jpeg"/><Relationship Id="rId9" Type="http://schemas.openxmlformats.org/officeDocument/2006/relationships/hyperlink" Target="http://www.city-data.com/picfilesv/picv22637.php"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hyperlink" Target="https://sites.google.com/view/thelegendofsleepyhollowescape/hom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s://www.youtube.com/watch?v=jt1GWHS7zZE"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hyperlink" Target="https://www.youtube.com/watch?v=WoYrpA3v-38"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Image:Irving-Washington-LOC.jpg" TargetMode="External"/><Relationship Id="rId2" Type="http://schemas.openxmlformats.org/officeDocument/2006/relationships/image" Target="../media/image4.jpeg"/><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hyperlink" Target="http://en.wikipedia.org/wiki/Image:Sunnyside,_Tarrytown,_New_York.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www.disneyshorts.org/years/1949/graphics/legendofsleepyhollow/legendofsleepyhollow1.html" TargetMode="External"/><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35DAA1-B7FB-41AB-BA45-ECFC99D82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D225CEC-19E5-40D0-B1CE-4E884C9C1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EF873D1-568B-4D8E-AF50-0382A7114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E51D150-D0BE-47A3-AA5B-3F71488E5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A3EC344B-E4D2-4F05-86FF-A2109058C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3038F3E-F922-A245-8C02-0468292F2FD1}"/>
              </a:ext>
            </a:extLst>
          </p:cNvPr>
          <p:cNvSpPr>
            <a:spLocks noGrp="1"/>
          </p:cNvSpPr>
          <p:nvPr>
            <p:ph type="ctrTitle"/>
          </p:nvPr>
        </p:nvSpPr>
        <p:spPr>
          <a:xfrm>
            <a:off x="581191" y="4000698"/>
            <a:ext cx="10993549" cy="1475013"/>
          </a:xfrm>
        </p:spPr>
        <p:txBody>
          <a:bodyPr>
            <a:normAutofit/>
          </a:bodyPr>
          <a:lstStyle/>
          <a:p>
            <a:r>
              <a:rPr lang="en-US">
                <a:solidFill>
                  <a:srgbClr val="FFFFFF"/>
                </a:solidFill>
              </a:rPr>
              <a:t>How does fear manipulate people? </a:t>
            </a:r>
          </a:p>
        </p:txBody>
      </p:sp>
      <p:sp>
        <p:nvSpPr>
          <p:cNvPr id="3" name="Subtitle 2">
            <a:extLst>
              <a:ext uri="{FF2B5EF4-FFF2-40B4-BE49-F238E27FC236}">
                <a16:creationId xmlns:a16="http://schemas.microsoft.com/office/drawing/2014/main" id="{F9AB4B10-6ABA-A94F-A4FA-7717D2A533A0}"/>
              </a:ext>
            </a:extLst>
          </p:cNvPr>
          <p:cNvSpPr>
            <a:spLocks noGrp="1"/>
          </p:cNvSpPr>
          <p:nvPr>
            <p:ph type="subTitle" idx="1"/>
          </p:nvPr>
        </p:nvSpPr>
        <p:spPr>
          <a:xfrm>
            <a:off x="581194" y="5475712"/>
            <a:ext cx="10993546" cy="476099"/>
          </a:xfrm>
        </p:spPr>
        <p:txBody>
          <a:bodyPr>
            <a:normAutofit/>
          </a:bodyPr>
          <a:lstStyle/>
          <a:p>
            <a:r>
              <a:rPr lang="en-US" i="1">
                <a:solidFill>
                  <a:srgbClr val="EBEBEB"/>
                </a:solidFill>
              </a:rPr>
              <a:t>Comparing  “The masque of the red death” &amp; “The legend of sleepy hollow” </a:t>
            </a:r>
          </a:p>
        </p:txBody>
      </p:sp>
      <p:pic>
        <p:nvPicPr>
          <p:cNvPr id="4" name="Picture 3">
            <a:extLst>
              <a:ext uri="{FF2B5EF4-FFF2-40B4-BE49-F238E27FC236}">
                <a16:creationId xmlns:a16="http://schemas.microsoft.com/office/drawing/2014/main" id="{1F8D401B-C5E0-3149-94B8-8343C44B15A5}"/>
              </a:ext>
            </a:extLst>
          </p:cNvPr>
          <p:cNvPicPr>
            <a:picLocks noChangeAspect="1"/>
          </p:cNvPicPr>
          <p:nvPr/>
        </p:nvPicPr>
        <p:blipFill rotWithShape="1">
          <a:blip r:embed="rId2"/>
          <a:srcRect t="14108" r="-1" b="38697"/>
          <a:stretch/>
        </p:blipFill>
        <p:spPr>
          <a:xfrm>
            <a:off x="446532" y="599725"/>
            <a:ext cx="11292143" cy="3557252"/>
          </a:xfrm>
          <a:prstGeom prst="rect">
            <a:avLst/>
          </a:prstGeom>
        </p:spPr>
      </p:pic>
    </p:spTree>
    <p:extLst>
      <p:ext uri="{BB962C8B-B14F-4D97-AF65-F5344CB8AC3E}">
        <p14:creationId xmlns:p14="http://schemas.microsoft.com/office/powerpoint/2010/main" val="4047150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a:extLst>
              <a:ext uri="{FF2B5EF4-FFF2-40B4-BE49-F238E27FC236}">
                <a16:creationId xmlns:a16="http://schemas.microsoft.com/office/drawing/2014/main" id="{678CF241-DA54-864E-B32F-77E299B572F4}"/>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581" name="Rectangle 5">
            <a:extLst>
              <a:ext uri="{FF2B5EF4-FFF2-40B4-BE49-F238E27FC236}">
                <a16:creationId xmlns:a16="http://schemas.microsoft.com/office/drawing/2014/main" id="{388048E8-C9EC-2E47-BB03-1EBF80923997}"/>
              </a:ext>
            </a:extLst>
          </p:cNvPr>
          <p:cNvSpPr>
            <a:spLocks noGrp="1" noChangeArrowheads="1"/>
          </p:cNvSpPr>
          <p:nvPr>
            <p:ph type="title"/>
          </p:nvPr>
        </p:nvSpPr>
        <p:spPr>
          <a:xfrm>
            <a:off x="857250" y="274638"/>
            <a:ext cx="6815138" cy="5973762"/>
          </a:xfrm>
        </p:spPr>
        <p:txBody>
          <a:bodyPr>
            <a:normAutofit/>
          </a:bodyPr>
          <a:lstStyle/>
          <a:p>
            <a:r>
              <a:rPr lang="en-US" altLang="en-US" sz="3200" dirty="0">
                <a:solidFill>
                  <a:schemeClr val="tx1"/>
                </a:solidFill>
                <a:latin typeface="Chiller" panose="020F0502020204030204" pitchFamily="34" charset="0"/>
              </a:rPr>
              <a:t>Katrina Van Tassel is the beautiful 18-year-old girl that both Brom Bones and Ichabod love.</a:t>
            </a:r>
            <a:r>
              <a:rPr lang="en-US" altLang="en-US" sz="3200" dirty="0">
                <a:solidFill>
                  <a:schemeClr val="tx1"/>
                </a:solidFill>
              </a:rPr>
              <a:t>  </a:t>
            </a:r>
            <a:br>
              <a:rPr lang="en-US" altLang="en-US" sz="3200" dirty="0">
                <a:solidFill>
                  <a:schemeClr val="tx1"/>
                </a:solidFill>
              </a:rPr>
            </a:br>
            <a:r>
              <a:rPr lang="en-US" altLang="en-US" sz="3200" dirty="0">
                <a:solidFill>
                  <a:schemeClr val="tx1"/>
                </a:solidFill>
                <a:latin typeface="Chiller" panose="020F0502020204030204" pitchFamily="34" charset="0"/>
              </a:rPr>
              <a:t>Katrina is the daughter and sole heir of a wealthy farmer.</a:t>
            </a:r>
            <a:br>
              <a:rPr lang="en-US" altLang="en-US" sz="3200" dirty="0">
                <a:solidFill>
                  <a:schemeClr val="tx1"/>
                </a:solidFill>
                <a:latin typeface="Chiller" panose="020F0502020204030204" pitchFamily="34" charset="0"/>
              </a:rPr>
            </a:br>
            <a:r>
              <a:rPr lang="en-US" altLang="en-US" sz="3200" dirty="0">
                <a:solidFill>
                  <a:schemeClr val="tx1"/>
                </a:solidFill>
                <a:latin typeface="Chiller" panose="020F0502020204030204" pitchFamily="34" charset="0"/>
              </a:rPr>
              <a:t>The name was drawn from a deceased resident of Sleepy Hollow, </a:t>
            </a:r>
            <a:r>
              <a:rPr lang="en-US" altLang="en-US" sz="3200" dirty="0" err="1">
                <a:solidFill>
                  <a:schemeClr val="tx1"/>
                </a:solidFill>
                <a:latin typeface="Chiller" panose="020F0502020204030204" pitchFamily="34" charset="0"/>
              </a:rPr>
              <a:t>Catriena</a:t>
            </a:r>
            <a:r>
              <a:rPr lang="en-US" altLang="en-US" sz="3200" dirty="0">
                <a:solidFill>
                  <a:schemeClr val="tx1"/>
                </a:solidFill>
                <a:latin typeface="Chiller" panose="020F0502020204030204" pitchFamily="34" charset="0"/>
              </a:rPr>
              <a:t> Ecker Van </a:t>
            </a:r>
            <a:r>
              <a:rPr lang="en-US" altLang="en-US" sz="3200" dirty="0" err="1">
                <a:solidFill>
                  <a:schemeClr val="tx1"/>
                </a:solidFill>
                <a:latin typeface="Chiller" panose="020F0502020204030204" pitchFamily="34" charset="0"/>
              </a:rPr>
              <a:t>Tessel</a:t>
            </a:r>
            <a:r>
              <a:rPr lang="en-US" altLang="en-US" sz="3200" dirty="0">
                <a:solidFill>
                  <a:schemeClr val="tx1"/>
                </a:solidFill>
                <a:latin typeface="Chiller" panose="020F0502020204030204" pitchFamily="34" charset="0"/>
              </a:rPr>
              <a:t>.  The description of Katrina was taken from </a:t>
            </a:r>
            <a:r>
              <a:rPr lang="en-US" altLang="en-US" sz="3200" dirty="0" err="1">
                <a:solidFill>
                  <a:schemeClr val="tx1"/>
                </a:solidFill>
                <a:latin typeface="Chiller" panose="020F0502020204030204" pitchFamily="34" charset="0"/>
              </a:rPr>
              <a:t>Catriena’s</a:t>
            </a:r>
            <a:r>
              <a:rPr lang="en-US" altLang="en-US" sz="3200" dirty="0">
                <a:solidFill>
                  <a:schemeClr val="tx1"/>
                </a:solidFill>
                <a:latin typeface="Chiller" panose="020F0502020204030204" pitchFamily="34" charset="0"/>
              </a:rPr>
              <a:t> niece, Eleanor Van Tassel Brush.</a:t>
            </a:r>
            <a:br>
              <a:rPr lang="en-US" altLang="en-US" sz="3200" dirty="0">
                <a:solidFill>
                  <a:schemeClr val="tx1"/>
                </a:solidFill>
                <a:latin typeface="Chiller" panose="020F0502020204030204" pitchFamily="34" charset="0"/>
              </a:rPr>
            </a:br>
            <a:r>
              <a:rPr lang="en-US" altLang="en-US" sz="3200" dirty="0">
                <a:solidFill>
                  <a:schemeClr val="tx1"/>
                </a:solidFill>
                <a:latin typeface="Chiller" panose="020F0502020204030204" pitchFamily="34" charset="0"/>
              </a:rPr>
              <a:t>Prior to Ichabod’s arrival in town, Katrina had been Brom’s girlfriend.</a:t>
            </a:r>
          </a:p>
        </p:txBody>
      </p:sp>
      <p:pic>
        <p:nvPicPr>
          <p:cNvPr id="24583" name="Picture 7">
            <a:extLst>
              <a:ext uri="{FF2B5EF4-FFF2-40B4-BE49-F238E27FC236}">
                <a16:creationId xmlns:a16="http://schemas.microsoft.com/office/drawing/2014/main" id="{47F2D75F-34E8-4F4F-B4A4-F5F3EAF51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346" b="711"/>
          <a:stretch>
            <a:fillRect/>
          </a:stretch>
        </p:blipFill>
        <p:spPr bwMode="auto">
          <a:xfrm>
            <a:off x="8415337" y="978784"/>
            <a:ext cx="2130425" cy="3657600"/>
          </a:xfrm>
          <a:prstGeom prst="rect">
            <a:avLst/>
          </a:prstGeom>
          <a:noFill/>
          <a:extLst>
            <a:ext uri="{909E8E84-426E-40DD-AFC4-6F175D3DCCD1}">
              <a14:hiddenFill xmlns:a14="http://schemas.microsoft.com/office/drawing/2010/main">
                <a:solidFill>
                  <a:srgbClr val="FFFFFF"/>
                </a:solidFill>
              </a14:hiddenFill>
            </a:ext>
          </a:extLst>
        </p:spPr>
      </p:pic>
      <p:sp>
        <p:nvSpPr>
          <p:cNvPr id="24584" name="Text Box 8">
            <a:extLst>
              <a:ext uri="{FF2B5EF4-FFF2-40B4-BE49-F238E27FC236}">
                <a16:creationId xmlns:a16="http://schemas.microsoft.com/office/drawing/2014/main" id="{49629C19-EA27-5A45-9D6A-5D3607D0DCFD}"/>
              </a:ext>
            </a:extLst>
          </p:cNvPr>
          <p:cNvSpPr txBox="1">
            <a:spLocks noChangeArrowheads="1"/>
          </p:cNvSpPr>
          <p:nvPr/>
        </p:nvSpPr>
        <p:spPr bwMode="auto">
          <a:xfrm>
            <a:off x="8185150" y="4872038"/>
            <a:ext cx="2590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latin typeface="Chiller" panose="020F0502020204030204" pitchFamily="34" charset="0"/>
              </a:rPr>
              <a:t>Katrina was played by Christina Ricci  in the 1999 version of the story.</a:t>
            </a:r>
          </a:p>
        </p:txBody>
      </p:sp>
    </p:spTree>
    <p:extLst>
      <p:ext uri="{BB962C8B-B14F-4D97-AF65-F5344CB8AC3E}">
        <p14:creationId xmlns:p14="http://schemas.microsoft.com/office/powerpoint/2010/main" val="1387780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83B87F91-3341-B44E-852B-93C0ECB62C4C}"/>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a:extLst>
              <a:ext uri="{FF2B5EF4-FFF2-40B4-BE49-F238E27FC236}">
                <a16:creationId xmlns:a16="http://schemas.microsoft.com/office/drawing/2014/main" id="{8BEDEA92-5853-BA43-8CEA-2EF0AF9CC451}"/>
              </a:ext>
            </a:extLst>
          </p:cNvPr>
          <p:cNvSpPr>
            <a:spLocks noGrp="1" noChangeArrowheads="1"/>
          </p:cNvSpPr>
          <p:nvPr>
            <p:ph type="ctrTitle"/>
          </p:nvPr>
        </p:nvSpPr>
        <p:spPr>
          <a:xfrm>
            <a:off x="633412" y="198438"/>
            <a:ext cx="5467350" cy="5410200"/>
          </a:xfrm>
        </p:spPr>
        <p:txBody>
          <a:bodyPr>
            <a:normAutofit fontScale="90000"/>
          </a:bodyPr>
          <a:lstStyle/>
          <a:p>
            <a:r>
              <a:rPr lang="en-US" altLang="en-US" sz="4400" dirty="0">
                <a:solidFill>
                  <a:schemeClr val="tx1"/>
                </a:solidFill>
                <a:latin typeface="Chiller" panose="020F0502020204030204" pitchFamily="34" charset="0"/>
              </a:rPr>
              <a:t>The denouement (conclusion) of the story occurs at a bridge that crosses the </a:t>
            </a:r>
            <a:r>
              <a:rPr lang="en-US" altLang="en-US" sz="4400" dirty="0" err="1">
                <a:solidFill>
                  <a:schemeClr val="tx1"/>
                </a:solidFill>
                <a:latin typeface="Chiller" panose="020F0502020204030204" pitchFamily="34" charset="0"/>
              </a:rPr>
              <a:t>Pocantico</a:t>
            </a:r>
            <a:r>
              <a:rPr lang="en-US" altLang="en-US" sz="4400" dirty="0">
                <a:solidFill>
                  <a:schemeClr val="tx1"/>
                </a:solidFill>
                <a:latin typeface="Chiller" panose="020F0502020204030204" pitchFamily="34" charset="0"/>
              </a:rPr>
              <a:t> River.  It is near the Old Dutch Church and Burying Ground in Sleepy Hollow.</a:t>
            </a:r>
          </a:p>
        </p:txBody>
      </p:sp>
      <p:pic>
        <p:nvPicPr>
          <p:cNvPr id="12295" name="Picture 7">
            <a:extLst>
              <a:ext uri="{FF2B5EF4-FFF2-40B4-BE49-F238E27FC236}">
                <a16:creationId xmlns:a16="http://schemas.microsoft.com/office/drawing/2014/main" id="{11766F0D-BA73-D94C-974B-1727D91F8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6012" y="1387476"/>
            <a:ext cx="4648200" cy="237013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B35C1F15-082D-AB4B-B180-A7B980C28D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7912" y="3905251"/>
            <a:ext cx="4724400" cy="1901825"/>
          </a:xfrm>
          <a:prstGeom prst="rect">
            <a:avLst/>
          </a:prstGeom>
          <a:noFill/>
          <a:extLst>
            <a:ext uri="{909E8E84-426E-40DD-AFC4-6F175D3DCCD1}">
              <a14:hiddenFill xmlns:a14="http://schemas.microsoft.com/office/drawing/2010/main">
                <a:solidFill>
                  <a:srgbClr val="FFFFFF"/>
                </a:solidFill>
              </a14:hiddenFill>
            </a:ext>
          </a:extLst>
        </p:spPr>
      </p:pic>
      <p:sp>
        <p:nvSpPr>
          <p:cNvPr id="12299" name="Text Box 11">
            <a:extLst>
              <a:ext uri="{FF2B5EF4-FFF2-40B4-BE49-F238E27FC236}">
                <a16:creationId xmlns:a16="http://schemas.microsoft.com/office/drawing/2014/main" id="{36771569-6088-4D45-A049-F6A621930B6F}"/>
              </a:ext>
            </a:extLst>
          </p:cNvPr>
          <p:cNvSpPr txBox="1">
            <a:spLocks noChangeArrowheads="1"/>
          </p:cNvSpPr>
          <p:nvPr/>
        </p:nvSpPr>
        <p:spPr bwMode="auto">
          <a:xfrm>
            <a:off x="6386512" y="1477963"/>
            <a:ext cx="2133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solidFill>
                  <a:schemeClr val="bg1"/>
                </a:solidFill>
                <a:latin typeface="Chiller" panose="020F0502020204030204" pitchFamily="34" charset="0"/>
              </a:rPr>
              <a:t>Old Dutch Church and Burying Grounds</a:t>
            </a:r>
          </a:p>
        </p:txBody>
      </p:sp>
      <p:sp>
        <p:nvSpPr>
          <p:cNvPr id="12301" name="Text Box 13">
            <a:extLst>
              <a:ext uri="{FF2B5EF4-FFF2-40B4-BE49-F238E27FC236}">
                <a16:creationId xmlns:a16="http://schemas.microsoft.com/office/drawing/2014/main" id="{D3949544-0B2A-B049-88B8-55E831BEB5D1}"/>
              </a:ext>
            </a:extLst>
          </p:cNvPr>
          <p:cNvSpPr txBox="1">
            <a:spLocks noChangeArrowheads="1"/>
          </p:cNvSpPr>
          <p:nvPr/>
        </p:nvSpPr>
        <p:spPr bwMode="auto">
          <a:xfrm>
            <a:off x="8229600" y="5410201"/>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solidFill>
                  <a:schemeClr val="bg1"/>
                </a:solidFill>
                <a:latin typeface="Chiller" panose="020F0502020204030204" pitchFamily="34" charset="0"/>
              </a:rPr>
              <a:t>Headless Horseman Bridge</a:t>
            </a:r>
          </a:p>
        </p:txBody>
      </p:sp>
    </p:spTree>
    <p:extLst>
      <p:ext uri="{BB962C8B-B14F-4D97-AF65-F5344CB8AC3E}">
        <p14:creationId xmlns:p14="http://schemas.microsoft.com/office/powerpoint/2010/main" val="1698246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a:extLst>
              <a:ext uri="{FF2B5EF4-FFF2-40B4-BE49-F238E27FC236}">
                <a16:creationId xmlns:a16="http://schemas.microsoft.com/office/drawing/2014/main" id="{D5CE87EC-DD31-0043-A8F8-E2643ABE9183}"/>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629" name="Rectangle 5">
            <a:extLst>
              <a:ext uri="{FF2B5EF4-FFF2-40B4-BE49-F238E27FC236}">
                <a16:creationId xmlns:a16="http://schemas.microsoft.com/office/drawing/2014/main" id="{ECC1B8AF-B01E-674A-9D98-16F1C1F2910B}"/>
              </a:ext>
            </a:extLst>
          </p:cNvPr>
          <p:cNvSpPr>
            <a:spLocks noGrp="1" noChangeArrowheads="1"/>
          </p:cNvSpPr>
          <p:nvPr>
            <p:ph type="title"/>
          </p:nvPr>
        </p:nvSpPr>
        <p:spPr>
          <a:xfrm>
            <a:off x="300038" y="0"/>
            <a:ext cx="6743700" cy="6354762"/>
          </a:xfrm>
        </p:spPr>
        <p:txBody>
          <a:bodyPr>
            <a:normAutofit/>
          </a:bodyPr>
          <a:lstStyle/>
          <a:p>
            <a:r>
              <a:rPr lang="en-US" altLang="en-US" sz="3200" dirty="0">
                <a:solidFill>
                  <a:schemeClr val="tx1"/>
                </a:solidFill>
                <a:latin typeface="Chiller" panose="020F0502020204030204" pitchFamily="34" charset="0"/>
              </a:rPr>
              <a:t>Sleepy Hollow Cemetery is the resting place of people made famous because of the story. </a:t>
            </a:r>
            <a:br>
              <a:rPr lang="en-US" altLang="en-US" sz="3200" dirty="0">
                <a:solidFill>
                  <a:schemeClr val="tx1"/>
                </a:solidFill>
                <a:latin typeface="Chiller" panose="020F0502020204030204" pitchFamily="34" charset="0"/>
              </a:rPr>
            </a:br>
            <a:r>
              <a:rPr lang="en-US" altLang="en-US" sz="3200" dirty="0">
                <a:solidFill>
                  <a:schemeClr val="tx1"/>
                </a:solidFill>
                <a:latin typeface="Chiller" panose="020F0502020204030204" pitchFamily="34" charset="0"/>
              </a:rPr>
              <a:t>The inspiration for Katrina, Eleanor Van Tassel Brush (1763-1861), lies next to the inspiration for Brom Bones, Abraham </a:t>
            </a:r>
            <a:r>
              <a:rPr lang="en-US" altLang="en-US" sz="3200" dirty="0" err="1">
                <a:solidFill>
                  <a:schemeClr val="tx1"/>
                </a:solidFill>
                <a:latin typeface="Chiller" panose="020F0502020204030204" pitchFamily="34" charset="0"/>
              </a:rPr>
              <a:t>Martling</a:t>
            </a:r>
            <a:r>
              <a:rPr lang="en-US" altLang="en-US" sz="3200" dirty="0">
                <a:solidFill>
                  <a:schemeClr val="tx1"/>
                </a:solidFill>
                <a:latin typeface="Chiller" panose="020F0502020204030204" pitchFamily="34" charset="0"/>
              </a:rPr>
              <a:t>(1741-1779).</a:t>
            </a:r>
            <a:br>
              <a:rPr lang="en-US" altLang="en-US" sz="3200" dirty="0">
                <a:solidFill>
                  <a:schemeClr val="tx1"/>
                </a:solidFill>
                <a:latin typeface="Chiller" panose="020F0502020204030204" pitchFamily="34" charset="0"/>
              </a:rPr>
            </a:br>
            <a:r>
              <a:rPr lang="en-US" altLang="en-US" sz="3200" dirty="0">
                <a:solidFill>
                  <a:schemeClr val="tx1"/>
                </a:solidFill>
                <a:latin typeface="Chiller" panose="020F0502020204030204" pitchFamily="34" charset="0"/>
              </a:rPr>
              <a:t>Washington Irving(1783-1859) rests in the south corner of the cemetery overlooking the setting of his best known story.</a:t>
            </a:r>
          </a:p>
        </p:txBody>
      </p:sp>
      <p:pic>
        <p:nvPicPr>
          <p:cNvPr id="26631" name="Picture 7" descr="Washington Irving's Grave by NatalieMaynor.">
            <a:extLst>
              <a:ext uri="{FF2B5EF4-FFF2-40B4-BE49-F238E27FC236}">
                <a16:creationId xmlns:a16="http://schemas.microsoft.com/office/drawing/2014/main" id="{EA5727AD-F3EB-E742-9910-325B4B01E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3900" y="3929062"/>
            <a:ext cx="3600450" cy="2700338"/>
          </a:xfrm>
          <a:prstGeom prst="rect">
            <a:avLst/>
          </a:prstGeom>
          <a:noFill/>
          <a:extLst>
            <a:ext uri="{909E8E84-426E-40DD-AFC4-6F175D3DCCD1}">
              <a14:hiddenFill xmlns:a14="http://schemas.microsoft.com/office/drawing/2010/main">
                <a:solidFill>
                  <a:srgbClr val="FFFFFF"/>
                </a:solidFill>
              </a14:hiddenFill>
            </a:ext>
          </a:extLst>
        </p:spPr>
      </p:pic>
      <p:pic>
        <p:nvPicPr>
          <p:cNvPr id="26633" name="Picture 9" descr="Eleanor Van Tassel Brush">
            <a:hlinkClick r:id="rId4"/>
            <a:extLst>
              <a:ext uri="{FF2B5EF4-FFF2-40B4-BE49-F238E27FC236}">
                <a16:creationId xmlns:a16="http://schemas.microsoft.com/office/drawing/2014/main" id="{C9AA7E47-0FF6-5543-81D1-0730E9E3F7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1350" y="423863"/>
            <a:ext cx="2381250" cy="3467100"/>
          </a:xfrm>
          <a:prstGeom prst="rect">
            <a:avLst/>
          </a:prstGeom>
          <a:noFill/>
          <a:extLst>
            <a:ext uri="{909E8E84-426E-40DD-AFC4-6F175D3DCCD1}">
              <a14:hiddenFill xmlns:a14="http://schemas.microsoft.com/office/drawing/2010/main">
                <a:solidFill>
                  <a:srgbClr val="FFFFFF"/>
                </a:solidFill>
              </a14:hiddenFill>
            </a:ext>
          </a:extLst>
        </p:spPr>
      </p:pic>
      <p:sp>
        <p:nvSpPr>
          <p:cNvPr id="26634" name="Text Box 10">
            <a:extLst>
              <a:ext uri="{FF2B5EF4-FFF2-40B4-BE49-F238E27FC236}">
                <a16:creationId xmlns:a16="http://schemas.microsoft.com/office/drawing/2014/main" id="{0E9077AB-4EEC-B74C-8202-92FD2A069781}"/>
              </a:ext>
            </a:extLst>
          </p:cNvPr>
          <p:cNvSpPr txBox="1">
            <a:spLocks noChangeArrowheads="1"/>
          </p:cNvSpPr>
          <p:nvPr/>
        </p:nvSpPr>
        <p:spPr bwMode="auto">
          <a:xfrm>
            <a:off x="7391400" y="3474243"/>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solidFill>
                  <a:schemeClr val="bg1"/>
                </a:solidFill>
                <a:latin typeface="Chiller" panose="020F0502020204030204" pitchFamily="34" charset="0"/>
              </a:rPr>
              <a:t>Gravesite of Eleanor</a:t>
            </a:r>
          </a:p>
        </p:txBody>
      </p:sp>
      <p:sp>
        <p:nvSpPr>
          <p:cNvPr id="26635" name="Text Box 11">
            <a:extLst>
              <a:ext uri="{FF2B5EF4-FFF2-40B4-BE49-F238E27FC236}">
                <a16:creationId xmlns:a16="http://schemas.microsoft.com/office/drawing/2014/main" id="{F6D55C87-9965-E347-8453-7F0F4BC26E0D}"/>
              </a:ext>
            </a:extLst>
          </p:cNvPr>
          <p:cNvSpPr txBox="1">
            <a:spLocks noChangeArrowheads="1"/>
          </p:cNvSpPr>
          <p:nvPr/>
        </p:nvSpPr>
        <p:spPr bwMode="auto">
          <a:xfrm>
            <a:off x="9039225" y="6224588"/>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solidFill>
                  <a:schemeClr val="bg1"/>
                </a:solidFill>
                <a:latin typeface="Chiller" panose="020F0502020204030204" pitchFamily="34" charset="0"/>
              </a:rPr>
              <a:t>Gravesite of Washington Irving</a:t>
            </a:r>
          </a:p>
        </p:txBody>
      </p:sp>
    </p:spTree>
    <p:extLst>
      <p:ext uri="{BB962C8B-B14F-4D97-AF65-F5344CB8AC3E}">
        <p14:creationId xmlns:p14="http://schemas.microsoft.com/office/powerpoint/2010/main" val="487541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a:extLst>
              <a:ext uri="{FF2B5EF4-FFF2-40B4-BE49-F238E27FC236}">
                <a16:creationId xmlns:a16="http://schemas.microsoft.com/office/drawing/2014/main" id="{B68CB18C-F995-584B-8658-BBEC709D2E3A}"/>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677" name="Rectangle 5">
            <a:extLst>
              <a:ext uri="{FF2B5EF4-FFF2-40B4-BE49-F238E27FC236}">
                <a16:creationId xmlns:a16="http://schemas.microsoft.com/office/drawing/2014/main" id="{33C495BB-4503-294F-A6E8-A28CADC4B2B9}"/>
              </a:ext>
            </a:extLst>
          </p:cNvPr>
          <p:cNvSpPr>
            <a:spLocks noGrp="1" noChangeArrowheads="1"/>
          </p:cNvSpPr>
          <p:nvPr>
            <p:ph type="title"/>
          </p:nvPr>
        </p:nvSpPr>
        <p:spPr>
          <a:xfrm>
            <a:off x="257175" y="274638"/>
            <a:ext cx="11730038" cy="1401762"/>
          </a:xfrm>
        </p:spPr>
        <p:txBody>
          <a:bodyPr>
            <a:normAutofit fontScale="90000"/>
          </a:bodyPr>
          <a:lstStyle/>
          <a:p>
            <a:r>
              <a:rPr lang="en-US" altLang="en-US" sz="3400" dirty="0">
                <a:solidFill>
                  <a:schemeClr val="tx1"/>
                </a:solidFill>
                <a:latin typeface="Chiller" panose="020F0502020204030204" pitchFamily="34" charset="0"/>
              </a:rPr>
              <a:t>Several other famous people also rest in Sleepy Hollow cemetery which also contains the graves of 70 Revolutionary War soldiers.</a:t>
            </a:r>
            <a:br>
              <a:rPr lang="en-US" altLang="en-US" sz="3400" dirty="0">
                <a:solidFill>
                  <a:schemeClr val="tx1"/>
                </a:solidFill>
                <a:latin typeface="Chiller" panose="020F0502020204030204" pitchFamily="34" charset="0"/>
              </a:rPr>
            </a:br>
            <a:endParaRPr lang="en-US" altLang="en-US" sz="3400" dirty="0">
              <a:solidFill>
                <a:schemeClr val="tx1"/>
              </a:solidFill>
              <a:latin typeface="Chiller" panose="020F0502020204030204" pitchFamily="34" charset="0"/>
            </a:endParaRPr>
          </a:p>
        </p:txBody>
      </p:sp>
      <p:sp>
        <p:nvSpPr>
          <p:cNvPr id="28678" name="Text Box 6">
            <a:extLst>
              <a:ext uri="{FF2B5EF4-FFF2-40B4-BE49-F238E27FC236}">
                <a16:creationId xmlns:a16="http://schemas.microsoft.com/office/drawing/2014/main" id="{B860BDE0-005A-984F-83F3-A6B6DB645D37}"/>
              </a:ext>
            </a:extLst>
          </p:cNvPr>
          <p:cNvSpPr txBox="1">
            <a:spLocks noChangeArrowheads="1"/>
          </p:cNvSpPr>
          <p:nvPr/>
        </p:nvSpPr>
        <p:spPr bwMode="auto">
          <a:xfrm>
            <a:off x="8077200" y="1219201"/>
            <a:ext cx="2362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latin typeface="Chiller" panose="020F0502020204030204" pitchFamily="34" charset="0"/>
              </a:rPr>
              <a:t>Andrew Carnegie (1835-1919) A well-known business and philanthropist</a:t>
            </a:r>
          </a:p>
        </p:txBody>
      </p:sp>
      <p:sp>
        <p:nvSpPr>
          <p:cNvPr id="28679" name="Text Box 7">
            <a:extLst>
              <a:ext uri="{FF2B5EF4-FFF2-40B4-BE49-F238E27FC236}">
                <a16:creationId xmlns:a16="http://schemas.microsoft.com/office/drawing/2014/main" id="{0B213EEC-D0C4-C148-BF10-9AD2DBE441A7}"/>
              </a:ext>
            </a:extLst>
          </p:cNvPr>
          <p:cNvSpPr txBox="1">
            <a:spLocks noChangeArrowheads="1"/>
          </p:cNvSpPr>
          <p:nvPr/>
        </p:nvSpPr>
        <p:spPr bwMode="auto">
          <a:xfrm>
            <a:off x="4800600" y="3276601"/>
            <a:ext cx="2362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000">
                <a:latin typeface="Chiller" panose="020F0502020204030204" pitchFamily="34" charset="0"/>
              </a:rPr>
              <a:t>Walter Chrysler (1875-1940) Industrialist, commissioned the Chrysler Building</a:t>
            </a:r>
          </a:p>
        </p:txBody>
      </p:sp>
      <p:sp>
        <p:nvSpPr>
          <p:cNvPr id="28680" name="Text Box 8">
            <a:extLst>
              <a:ext uri="{FF2B5EF4-FFF2-40B4-BE49-F238E27FC236}">
                <a16:creationId xmlns:a16="http://schemas.microsoft.com/office/drawing/2014/main" id="{1F2336BA-9871-3147-946C-F641B9D05D3B}"/>
              </a:ext>
            </a:extLst>
          </p:cNvPr>
          <p:cNvSpPr txBox="1">
            <a:spLocks noChangeArrowheads="1"/>
          </p:cNvSpPr>
          <p:nvPr/>
        </p:nvSpPr>
        <p:spPr bwMode="auto">
          <a:xfrm>
            <a:off x="8305800" y="3352801"/>
            <a:ext cx="2362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latin typeface="Chiller" panose="020F0502020204030204" pitchFamily="34" charset="0"/>
              </a:rPr>
              <a:t>William Rockefeller )1841-1922) Noted businessman, head of Standard Oil Company</a:t>
            </a:r>
          </a:p>
        </p:txBody>
      </p:sp>
      <p:sp>
        <p:nvSpPr>
          <p:cNvPr id="28681" name="Text Box 9">
            <a:extLst>
              <a:ext uri="{FF2B5EF4-FFF2-40B4-BE49-F238E27FC236}">
                <a16:creationId xmlns:a16="http://schemas.microsoft.com/office/drawing/2014/main" id="{EE38564D-DDEA-9A4F-948C-73923744FA83}"/>
              </a:ext>
            </a:extLst>
          </p:cNvPr>
          <p:cNvSpPr txBox="1">
            <a:spLocks noChangeArrowheads="1"/>
          </p:cNvSpPr>
          <p:nvPr/>
        </p:nvSpPr>
        <p:spPr bwMode="auto">
          <a:xfrm>
            <a:off x="1752600" y="3733801"/>
            <a:ext cx="236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000">
                <a:latin typeface="Chiller" panose="020F0502020204030204" pitchFamily="34" charset="0"/>
              </a:rPr>
              <a:t>Henry Villard – Organized General Electric Company</a:t>
            </a:r>
          </a:p>
        </p:txBody>
      </p:sp>
      <p:sp>
        <p:nvSpPr>
          <p:cNvPr id="28682" name="Text Box 10">
            <a:extLst>
              <a:ext uri="{FF2B5EF4-FFF2-40B4-BE49-F238E27FC236}">
                <a16:creationId xmlns:a16="http://schemas.microsoft.com/office/drawing/2014/main" id="{F612385F-4FE4-5549-9CB2-38ECE49AAB61}"/>
              </a:ext>
            </a:extLst>
          </p:cNvPr>
          <p:cNvSpPr txBox="1">
            <a:spLocks noChangeArrowheads="1"/>
          </p:cNvSpPr>
          <p:nvPr/>
        </p:nvSpPr>
        <p:spPr bwMode="auto">
          <a:xfrm>
            <a:off x="1752600" y="1295401"/>
            <a:ext cx="289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latin typeface="Chiller" panose="020F0502020204030204" pitchFamily="34" charset="0"/>
              </a:rPr>
              <a:t>Thomas Watson – Created IBM</a:t>
            </a:r>
          </a:p>
        </p:txBody>
      </p:sp>
      <p:pic>
        <p:nvPicPr>
          <p:cNvPr id="28683" name="Picture 11">
            <a:extLst>
              <a:ext uri="{FF2B5EF4-FFF2-40B4-BE49-F238E27FC236}">
                <a16:creationId xmlns:a16="http://schemas.microsoft.com/office/drawing/2014/main" id="{271DE6C1-AFA5-634E-A895-8C3AD29F0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219200"/>
            <a:ext cx="1004888" cy="1663700"/>
          </a:xfrm>
          <a:prstGeom prst="rect">
            <a:avLst/>
          </a:prstGeom>
          <a:noFill/>
          <a:extLst>
            <a:ext uri="{909E8E84-426E-40DD-AFC4-6F175D3DCCD1}">
              <a14:hiddenFill xmlns:a14="http://schemas.microsoft.com/office/drawing/2010/main">
                <a:solidFill>
                  <a:srgbClr val="FFFFFF"/>
                </a:solidFill>
              </a14:hiddenFill>
            </a:ext>
          </a:extLst>
        </p:spPr>
      </p:pic>
      <p:pic>
        <p:nvPicPr>
          <p:cNvPr id="28684" name="Picture 12">
            <a:extLst>
              <a:ext uri="{FF2B5EF4-FFF2-40B4-BE49-F238E27FC236}">
                <a16:creationId xmlns:a16="http://schemas.microsoft.com/office/drawing/2014/main" id="{163F19B7-7165-B341-8595-74F5532E3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2133600"/>
            <a:ext cx="960438"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8685" name="Picture 13">
            <a:extLst>
              <a:ext uri="{FF2B5EF4-FFF2-40B4-BE49-F238E27FC236}">
                <a16:creationId xmlns:a16="http://schemas.microsoft.com/office/drawing/2014/main" id="{3DFB7077-8C93-AF41-9BDB-880278B816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4267201"/>
            <a:ext cx="12954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28686" name="Picture 14">
            <a:extLst>
              <a:ext uri="{FF2B5EF4-FFF2-40B4-BE49-F238E27FC236}">
                <a16:creationId xmlns:a16="http://schemas.microsoft.com/office/drawing/2014/main" id="{0F292E81-BA42-EB41-BA8E-E0E82C4A36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4648201"/>
            <a:ext cx="1600200" cy="1203325"/>
          </a:xfrm>
          <a:prstGeom prst="rect">
            <a:avLst/>
          </a:prstGeom>
          <a:noFill/>
          <a:extLst>
            <a:ext uri="{909E8E84-426E-40DD-AFC4-6F175D3DCCD1}">
              <a14:hiddenFill xmlns:a14="http://schemas.microsoft.com/office/drawing/2010/main">
                <a:solidFill>
                  <a:srgbClr val="FFFFFF"/>
                </a:solidFill>
              </a14:hiddenFill>
            </a:ext>
          </a:extLst>
        </p:spPr>
      </p:pic>
      <p:pic>
        <p:nvPicPr>
          <p:cNvPr id="28687" name="Picture 15">
            <a:extLst>
              <a:ext uri="{FF2B5EF4-FFF2-40B4-BE49-F238E27FC236}">
                <a16:creationId xmlns:a16="http://schemas.microsoft.com/office/drawing/2014/main" id="{17B48BA9-01BD-234E-A4E1-86B4AD6E44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1" y="4343401"/>
            <a:ext cx="1069975" cy="1719263"/>
          </a:xfrm>
          <a:prstGeom prst="rect">
            <a:avLst/>
          </a:prstGeom>
          <a:noFill/>
          <a:extLst>
            <a:ext uri="{909E8E84-426E-40DD-AFC4-6F175D3DCCD1}">
              <a14:hiddenFill xmlns:a14="http://schemas.microsoft.com/office/drawing/2010/main">
                <a:solidFill>
                  <a:srgbClr val="FFFFFF"/>
                </a:solidFill>
              </a14:hiddenFill>
            </a:ext>
          </a:extLst>
        </p:spPr>
      </p:pic>
      <p:pic>
        <p:nvPicPr>
          <p:cNvPr id="28688" name="Picture 16">
            <a:extLst>
              <a:ext uri="{FF2B5EF4-FFF2-40B4-BE49-F238E27FC236}">
                <a16:creationId xmlns:a16="http://schemas.microsoft.com/office/drawing/2014/main" id="{62C375A8-350C-AD4F-A7FD-CA6433AA9B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1" y="4343400"/>
            <a:ext cx="993775" cy="1308100"/>
          </a:xfrm>
          <a:prstGeom prst="rect">
            <a:avLst/>
          </a:prstGeom>
          <a:noFill/>
          <a:extLst>
            <a:ext uri="{909E8E84-426E-40DD-AFC4-6F175D3DCCD1}">
              <a14:hiddenFill xmlns:a14="http://schemas.microsoft.com/office/drawing/2010/main">
                <a:solidFill>
                  <a:srgbClr val="FFFFFF"/>
                </a:solidFill>
              </a14:hiddenFill>
            </a:ext>
          </a:extLst>
        </p:spPr>
      </p:pic>
      <p:pic>
        <p:nvPicPr>
          <p:cNvPr id="28689" name="Picture 17">
            <a:extLst>
              <a:ext uri="{FF2B5EF4-FFF2-40B4-BE49-F238E27FC236}">
                <a16:creationId xmlns:a16="http://schemas.microsoft.com/office/drawing/2014/main" id="{366FF5F4-D3DB-5440-B573-5A714BF2FC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1" y="4495800"/>
            <a:ext cx="128111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8690" name="Picture 18">
            <a:extLst>
              <a:ext uri="{FF2B5EF4-FFF2-40B4-BE49-F238E27FC236}">
                <a16:creationId xmlns:a16="http://schemas.microsoft.com/office/drawing/2014/main" id="{E027FE06-BD44-1C41-BC1D-A09C84880B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1676400"/>
            <a:ext cx="128905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8691" name="Picture 19">
            <a:extLst>
              <a:ext uri="{FF2B5EF4-FFF2-40B4-BE49-F238E27FC236}">
                <a16:creationId xmlns:a16="http://schemas.microsoft.com/office/drawing/2014/main" id="{B7318460-2113-9949-9083-8159AC5400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4200" y="1676401"/>
            <a:ext cx="1189038" cy="1573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279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a:extLst>
              <a:ext uri="{FF2B5EF4-FFF2-40B4-BE49-F238E27FC236}">
                <a16:creationId xmlns:a16="http://schemas.microsoft.com/office/drawing/2014/main" id="{4C23D551-9A57-EA41-8A96-A1D675FDF8BE}"/>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25" name="Rectangle 5">
            <a:extLst>
              <a:ext uri="{FF2B5EF4-FFF2-40B4-BE49-F238E27FC236}">
                <a16:creationId xmlns:a16="http://schemas.microsoft.com/office/drawing/2014/main" id="{9B03215F-05E7-7541-8B98-2A086AB52CC0}"/>
              </a:ext>
            </a:extLst>
          </p:cNvPr>
          <p:cNvSpPr>
            <a:spLocks noGrp="1" noChangeArrowheads="1"/>
          </p:cNvSpPr>
          <p:nvPr>
            <p:ph type="title"/>
          </p:nvPr>
        </p:nvSpPr>
        <p:spPr/>
        <p:txBody>
          <a:bodyPr>
            <a:normAutofit fontScale="90000"/>
          </a:bodyPr>
          <a:lstStyle/>
          <a:p>
            <a:r>
              <a:rPr lang="en-US" altLang="en-US" sz="4000" dirty="0">
                <a:solidFill>
                  <a:schemeClr val="tx1"/>
                </a:solidFill>
                <a:latin typeface="Chiller" panose="020F0502020204030204" pitchFamily="34" charset="0"/>
              </a:rPr>
              <a:t>Colonel Ichabod Crane’s grave is located in Staten Island.</a:t>
            </a:r>
          </a:p>
        </p:txBody>
      </p:sp>
      <p:pic>
        <p:nvPicPr>
          <p:cNvPr id="30726" name="Picture 6">
            <a:extLst>
              <a:ext uri="{FF2B5EF4-FFF2-40B4-BE49-F238E27FC236}">
                <a16:creationId xmlns:a16="http://schemas.microsoft.com/office/drawing/2014/main" id="{E4191488-534D-8E44-8EB7-958650989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905000"/>
            <a:ext cx="291465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30727" name="Picture 7">
            <a:extLst>
              <a:ext uri="{FF2B5EF4-FFF2-40B4-BE49-F238E27FC236}">
                <a16:creationId xmlns:a16="http://schemas.microsoft.com/office/drawing/2014/main" id="{2AD1F8D0-61AC-B34F-B9D5-7CB6D114D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1426" y="1676400"/>
            <a:ext cx="3756025"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106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0B17656A-FDE6-364A-8BF5-41DD51A5D387}"/>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773" name="Rectangle 5">
            <a:extLst>
              <a:ext uri="{FF2B5EF4-FFF2-40B4-BE49-F238E27FC236}">
                <a16:creationId xmlns:a16="http://schemas.microsoft.com/office/drawing/2014/main" id="{773CF6F4-0484-DF45-87F0-1C173DC99320}"/>
              </a:ext>
            </a:extLst>
          </p:cNvPr>
          <p:cNvSpPr>
            <a:spLocks noGrp="1" noChangeArrowheads="1"/>
          </p:cNvSpPr>
          <p:nvPr>
            <p:ph type="title"/>
          </p:nvPr>
        </p:nvSpPr>
        <p:spPr>
          <a:xfrm>
            <a:off x="5867400" y="274638"/>
            <a:ext cx="5505450" cy="6049962"/>
          </a:xfrm>
        </p:spPr>
        <p:txBody>
          <a:bodyPr>
            <a:normAutofit/>
          </a:bodyPr>
          <a:lstStyle/>
          <a:p>
            <a:r>
              <a:rPr lang="en-US" altLang="en-US" sz="3200" dirty="0">
                <a:solidFill>
                  <a:schemeClr val="tx1"/>
                </a:solidFill>
                <a:latin typeface="Chiller" panose="020F0502020204030204" pitchFamily="34" charset="0"/>
              </a:rPr>
              <a:t>Samuel Youngs, inspiration for Ichabod’s physical appearance and mannerisms, was originally buried in the churchyard of the Old Dutch Church of Sleepy Hollow, the setting for “The Legend of Sleepy Hollow.”  He was moved, however, to Ossining in 1851 when the administrators of the Dale Cemetery wished to have a “notable citizen” to grace their new cemetery.</a:t>
            </a:r>
          </a:p>
        </p:txBody>
      </p:sp>
      <p:pic>
        <p:nvPicPr>
          <p:cNvPr id="32774" name="Picture 6">
            <a:extLst>
              <a:ext uri="{FF2B5EF4-FFF2-40B4-BE49-F238E27FC236}">
                <a16:creationId xmlns:a16="http://schemas.microsoft.com/office/drawing/2014/main" id="{7E340511-93C7-1E4F-A5E3-59446A0893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838200"/>
            <a:ext cx="3632200"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537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a:extLst>
              <a:ext uri="{FF2B5EF4-FFF2-40B4-BE49-F238E27FC236}">
                <a16:creationId xmlns:a16="http://schemas.microsoft.com/office/drawing/2014/main" id="{2C416DD6-D142-4545-901B-A88DB5CB608F}"/>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869" name="Rectangle 5">
            <a:extLst>
              <a:ext uri="{FF2B5EF4-FFF2-40B4-BE49-F238E27FC236}">
                <a16:creationId xmlns:a16="http://schemas.microsoft.com/office/drawing/2014/main" id="{D6F7E889-B530-1F4A-A418-F3F4F2948486}"/>
              </a:ext>
            </a:extLst>
          </p:cNvPr>
          <p:cNvSpPr>
            <a:spLocks noGrp="1" noChangeArrowheads="1"/>
          </p:cNvSpPr>
          <p:nvPr>
            <p:ph type="title"/>
          </p:nvPr>
        </p:nvSpPr>
        <p:spPr>
          <a:xfrm>
            <a:off x="885825" y="-354012"/>
            <a:ext cx="5886450" cy="5973762"/>
          </a:xfrm>
        </p:spPr>
        <p:txBody>
          <a:bodyPr>
            <a:normAutofit/>
          </a:bodyPr>
          <a:lstStyle/>
          <a:p>
            <a:r>
              <a:rPr lang="en-US" altLang="en-US" sz="3200" dirty="0">
                <a:solidFill>
                  <a:schemeClr val="tx1"/>
                </a:solidFill>
                <a:latin typeface="Chiller" panose="020F0502020204030204" pitchFamily="34" charset="0"/>
              </a:rPr>
              <a:t>“The Legend of Sleepy Hollow” is not the only tale that was used Sleepy Hollow as its setting.</a:t>
            </a:r>
            <a:br>
              <a:rPr lang="en-US" altLang="en-US" sz="3200" dirty="0">
                <a:solidFill>
                  <a:schemeClr val="tx1"/>
                </a:solidFill>
                <a:latin typeface="Chiller" panose="020F0502020204030204" pitchFamily="34" charset="0"/>
              </a:rPr>
            </a:br>
            <a:r>
              <a:rPr lang="en-US" altLang="en-US" sz="3200" dirty="0">
                <a:solidFill>
                  <a:schemeClr val="tx1"/>
                </a:solidFill>
                <a:latin typeface="Chiller" panose="020F0502020204030204" pitchFamily="34" charset="0"/>
              </a:rPr>
              <a:t>In the 1960’s there was a television series called </a:t>
            </a:r>
            <a:r>
              <a:rPr lang="en-US" altLang="en-US" sz="3200" i="1" dirty="0">
                <a:solidFill>
                  <a:schemeClr val="tx1"/>
                </a:solidFill>
                <a:latin typeface="Chiller" panose="020F0502020204030204" pitchFamily="34" charset="0"/>
              </a:rPr>
              <a:t>Dark Shadows</a:t>
            </a:r>
            <a:r>
              <a:rPr lang="en-US" altLang="en-US" sz="3200" dirty="0">
                <a:solidFill>
                  <a:schemeClr val="tx1"/>
                </a:solidFill>
                <a:latin typeface="Chiller" panose="020F0502020204030204" pitchFamily="34" charset="0"/>
              </a:rPr>
              <a:t> set at Lyndhurst in Tarrytown.  In the series, this castle served as the Collinwood estate in the full-length film, </a:t>
            </a:r>
            <a:r>
              <a:rPr lang="en-US" altLang="en-US" sz="3200" i="1" dirty="0">
                <a:solidFill>
                  <a:schemeClr val="tx1"/>
                </a:solidFill>
                <a:latin typeface="Chiller" panose="020F0502020204030204" pitchFamily="34" charset="0"/>
              </a:rPr>
              <a:t>House of Dark Shadows</a:t>
            </a:r>
            <a:r>
              <a:rPr lang="en-US" altLang="en-US" sz="3200" dirty="0">
                <a:solidFill>
                  <a:schemeClr val="tx1"/>
                </a:solidFill>
                <a:latin typeface="Chiller" panose="020F0502020204030204" pitchFamily="34" charset="0"/>
              </a:rPr>
              <a:t>.</a:t>
            </a:r>
          </a:p>
        </p:txBody>
      </p:sp>
      <p:pic>
        <p:nvPicPr>
          <p:cNvPr id="36870" name="Picture 6">
            <a:extLst>
              <a:ext uri="{FF2B5EF4-FFF2-40B4-BE49-F238E27FC236}">
                <a16:creationId xmlns:a16="http://schemas.microsoft.com/office/drawing/2014/main" id="{25BA6A9E-AC93-B24B-9DBA-587E90880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937" y="2052637"/>
            <a:ext cx="4048125"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698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a:extLst>
              <a:ext uri="{FF2B5EF4-FFF2-40B4-BE49-F238E27FC236}">
                <a16:creationId xmlns:a16="http://schemas.microsoft.com/office/drawing/2014/main" id="{43A63F6E-2FA0-214E-8AAF-7D97C1EB3390}"/>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1" name="Rectangle 5">
            <a:extLst>
              <a:ext uri="{FF2B5EF4-FFF2-40B4-BE49-F238E27FC236}">
                <a16:creationId xmlns:a16="http://schemas.microsoft.com/office/drawing/2014/main" id="{9D68389C-2913-494C-8260-304E3B6FF3FD}"/>
              </a:ext>
            </a:extLst>
          </p:cNvPr>
          <p:cNvSpPr>
            <a:spLocks noGrp="1" noChangeArrowheads="1"/>
          </p:cNvSpPr>
          <p:nvPr>
            <p:ph type="title"/>
          </p:nvPr>
        </p:nvSpPr>
        <p:spPr>
          <a:xfrm>
            <a:off x="309562" y="-396874"/>
            <a:ext cx="6615113" cy="6202362"/>
          </a:xfrm>
        </p:spPr>
        <p:txBody>
          <a:bodyPr>
            <a:normAutofit fontScale="90000"/>
          </a:bodyPr>
          <a:lstStyle/>
          <a:p>
            <a:r>
              <a:rPr lang="en-US" altLang="en-US" sz="3200" dirty="0">
                <a:solidFill>
                  <a:schemeClr val="tx1"/>
                </a:solidFill>
                <a:latin typeface="Chiller" panose="020F0502020204030204" pitchFamily="34" charset="0"/>
              </a:rPr>
              <a:t>In the story, Ichabod is said to be rather popular among the ladies because he is a “man</a:t>
            </a:r>
            <a:br>
              <a:rPr lang="en-US" altLang="en-US" sz="3200" dirty="0">
                <a:solidFill>
                  <a:schemeClr val="tx1"/>
                </a:solidFill>
                <a:latin typeface="Chiller" panose="020F0502020204030204" pitchFamily="34" charset="0"/>
              </a:rPr>
            </a:br>
            <a:r>
              <a:rPr lang="en-US" altLang="en-US" sz="3200" dirty="0">
                <a:solidFill>
                  <a:schemeClr val="tx1"/>
                </a:solidFill>
                <a:latin typeface="Chiller" panose="020F0502020204030204" pitchFamily="34" charset="0"/>
              </a:rPr>
              <a:t> of letters.” (This meant he had an advanced education.)  He was a school teacher.  Remember that education in this time was a luxury; therefore, anyone </a:t>
            </a:r>
            <a:br>
              <a:rPr lang="en-US" altLang="en-US" sz="3200" dirty="0">
                <a:solidFill>
                  <a:schemeClr val="tx1"/>
                </a:solidFill>
                <a:latin typeface="Chiller" panose="020F0502020204030204" pitchFamily="34" charset="0"/>
              </a:rPr>
            </a:br>
            <a:r>
              <a:rPr lang="en-US" altLang="en-US" sz="3200" dirty="0">
                <a:solidFill>
                  <a:schemeClr val="tx1"/>
                </a:solidFill>
                <a:latin typeface="Chiller" panose="020F0502020204030204" pitchFamily="34" charset="0"/>
              </a:rPr>
              <a:t>having an advanced education was seen as enviable.</a:t>
            </a:r>
            <a:br>
              <a:rPr lang="en-US" altLang="en-US" sz="3200" dirty="0">
                <a:solidFill>
                  <a:schemeClr val="tx1"/>
                </a:solidFill>
                <a:latin typeface="Chiller" panose="020F0502020204030204" pitchFamily="34" charset="0"/>
              </a:rPr>
            </a:br>
            <a:r>
              <a:rPr lang="en-US" altLang="en-US" sz="3200" dirty="0">
                <a:solidFill>
                  <a:schemeClr val="tx1"/>
                </a:solidFill>
                <a:latin typeface="Chiller" panose="020F0502020204030204" pitchFamily="34" charset="0"/>
              </a:rPr>
              <a:t>He would often stroll with “country damsels” along the banks of the mill pond.</a:t>
            </a:r>
          </a:p>
        </p:txBody>
      </p:sp>
      <p:pic>
        <p:nvPicPr>
          <p:cNvPr id="14342" name="Picture 6">
            <a:extLst>
              <a:ext uri="{FF2B5EF4-FFF2-40B4-BE49-F238E27FC236}">
                <a16:creationId xmlns:a16="http://schemas.microsoft.com/office/drawing/2014/main" id="{62C82A46-00B0-394D-829D-20CE6D18F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675" y="1452564"/>
            <a:ext cx="4362450" cy="2208213"/>
          </a:xfrm>
          <a:prstGeom prst="rect">
            <a:avLst/>
          </a:prstGeom>
          <a:noFill/>
          <a:extLst>
            <a:ext uri="{909E8E84-426E-40DD-AFC4-6F175D3DCCD1}">
              <a14:hiddenFill xmlns:a14="http://schemas.microsoft.com/office/drawing/2010/main">
                <a:solidFill>
                  <a:srgbClr val="FFFFFF"/>
                </a:solidFill>
              </a14:hiddenFill>
            </a:ext>
          </a:extLst>
        </p:spPr>
      </p:pic>
      <p:sp>
        <p:nvSpPr>
          <p:cNvPr id="14343" name="Text Box 7">
            <a:extLst>
              <a:ext uri="{FF2B5EF4-FFF2-40B4-BE49-F238E27FC236}">
                <a16:creationId xmlns:a16="http://schemas.microsoft.com/office/drawing/2014/main" id="{E8A4EDDA-A5E3-1C4D-B417-251F5061D716}"/>
              </a:ext>
            </a:extLst>
          </p:cNvPr>
          <p:cNvSpPr txBox="1">
            <a:spLocks noChangeArrowheads="1"/>
          </p:cNvSpPr>
          <p:nvPr/>
        </p:nvSpPr>
        <p:spPr bwMode="auto">
          <a:xfrm>
            <a:off x="6924675" y="3814764"/>
            <a:ext cx="38862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rgbClr val="FF3300"/>
                </a:solidFill>
                <a:latin typeface="Chiller" panose="020F0502020204030204" pitchFamily="34" charset="0"/>
              </a:rPr>
              <a:t>“Country bumpkins” would hang back and watch Ichabod on these strolls.  They envied Ichabod’s popularity with the ladies.  (Conflict)</a:t>
            </a:r>
          </a:p>
        </p:txBody>
      </p:sp>
    </p:spTree>
    <p:extLst>
      <p:ext uri="{BB962C8B-B14F-4D97-AF65-F5344CB8AC3E}">
        <p14:creationId xmlns:p14="http://schemas.microsoft.com/office/powerpoint/2010/main" val="3958241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a:extLst>
              <a:ext uri="{FF2B5EF4-FFF2-40B4-BE49-F238E27FC236}">
                <a16:creationId xmlns:a16="http://schemas.microsoft.com/office/drawing/2014/main" id="{B697F5BD-0794-474E-9EF9-2782604DB856}"/>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8917" name="Rectangle 5">
            <a:extLst>
              <a:ext uri="{FF2B5EF4-FFF2-40B4-BE49-F238E27FC236}">
                <a16:creationId xmlns:a16="http://schemas.microsoft.com/office/drawing/2014/main" id="{4E69E847-31C9-4E4C-9337-B38F9ED1B206}"/>
              </a:ext>
            </a:extLst>
          </p:cNvPr>
          <p:cNvSpPr>
            <a:spLocks noGrp="1" noChangeArrowheads="1"/>
          </p:cNvSpPr>
          <p:nvPr>
            <p:ph type="title"/>
          </p:nvPr>
        </p:nvSpPr>
        <p:spPr>
          <a:xfrm>
            <a:off x="1828800" y="457201"/>
            <a:ext cx="5105400" cy="5973763"/>
          </a:xfrm>
        </p:spPr>
        <p:txBody>
          <a:bodyPr>
            <a:normAutofit fontScale="90000"/>
          </a:bodyPr>
          <a:lstStyle/>
          <a:p>
            <a:r>
              <a:rPr lang="en-US" altLang="en-US" sz="3200" dirty="0">
                <a:solidFill>
                  <a:schemeClr val="tx1"/>
                </a:solidFill>
                <a:latin typeface="Chiller" panose="020F0502020204030204" pitchFamily="34" charset="0"/>
              </a:rPr>
              <a:t>The climax of the story begins as Ichabod leaves a party at the Van Tassel house on a windy autumn night. He is upset for he has just discovered that Katrina danced with him in an effort to make Brom Bones jealous. </a:t>
            </a:r>
            <a:br>
              <a:rPr lang="en-US" altLang="en-US" sz="3200" dirty="0">
                <a:solidFill>
                  <a:schemeClr val="tx1"/>
                </a:solidFill>
                <a:latin typeface="Chiller" panose="020F0502020204030204" pitchFamily="34" charset="0"/>
              </a:rPr>
            </a:br>
            <a:r>
              <a:rPr lang="en-US" altLang="en-US" sz="3200" dirty="0">
                <a:solidFill>
                  <a:schemeClr val="tx1"/>
                </a:solidFill>
                <a:latin typeface="Chiller" panose="020F0502020204030204" pitchFamily="34" charset="0"/>
              </a:rPr>
              <a:t>As he rides home, he is suddenly pursued by what is supposedly the ghost of a Hessian trooper or soldier. (Hessian soldiers were from German states and fought in the American Revolution.)</a:t>
            </a:r>
          </a:p>
        </p:txBody>
      </p:sp>
      <p:pic>
        <p:nvPicPr>
          <p:cNvPr id="38919" name="Picture 7" descr="The Headless Horseman Pursuing Ichabod Crane (1858) by John Quidor">
            <a:hlinkClick r:id="rId3" tooltip="The Headless Horseman Pursuing Ichabod Crane (1858) by John Quidor"/>
            <a:extLst>
              <a:ext uri="{FF2B5EF4-FFF2-40B4-BE49-F238E27FC236}">
                <a16:creationId xmlns:a16="http://schemas.microsoft.com/office/drawing/2014/main" id="{F7605E58-2B75-B847-AAA2-DE7DA6F0FD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6662" y="2066132"/>
            <a:ext cx="3543300" cy="275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784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a:extLst>
              <a:ext uri="{FF2B5EF4-FFF2-40B4-BE49-F238E27FC236}">
                <a16:creationId xmlns:a16="http://schemas.microsoft.com/office/drawing/2014/main" id="{4DDD021E-30E8-FF42-BC46-A745DC6A8A27}"/>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5" name="Rectangle 5">
            <a:extLst>
              <a:ext uri="{FF2B5EF4-FFF2-40B4-BE49-F238E27FC236}">
                <a16:creationId xmlns:a16="http://schemas.microsoft.com/office/drawing/2014/main" id="{BE8972F5-9F73-FA49-A357-D41E5FB4D1AD}"/>
              </a:ext>
            </a:extLst>
          </p:cNvPr>
          <p:cNvSpPr>
            <a:spLocks noGrp="1" noChangeArrowheads="1"/>
          </p:cNvSpPr>
          <p:nvPr>
            <p:ph type="title"/>
          </p:nvPr>
        </p:nvSpPr>
        <p:spPr>
          <a:xfrm>
            <a:off x="1981200" y="274638"/>
            <a:ext cx="4800600" cy="6126162"/>
          </a:xfrm>
        </p:spPr>
        <p:txBody>
          <a:bodyPr>
            <a:normAutofit fontScale="90000"/>
          </a:bodyPr>
          <a:lstStyle/>
          <a:p>
            <a:r>
              <a:rPr lang="en-US" altLang="en-US" sz="3200" dirty="0">
                <a:solidFill>
                  <a:schemeClr val="tx1"/>
                </a:solidFill>
                <a:latin typeface="Chiller" panose="020F0502020204030204" pitchFamily="34" charset="0"/>
              </a:rPr>
              <a:t>According to legend the soldier had lost his head, literally, when a stray cannon ball had struck him.  </a:t>
            </a:r>
            <a:br>
              <a:rPr lang="en-US" altLang="en-US" sz="3200" dirty="0">
                <a:solidFill>
                  <a:schemeClr val="tx1"/>
                </a:solidFill>
                <a:latin typeface="Chiller" panose="020F0502020204030204" pitchFamily="34" charset="0"/>
              </a:rPr>
            </a:br>
            <a:r>
              <a:rPr lang="en-US" altLang="en-US" sz="3200" i="1" dirty="0">
                <a:solidFill>
                  <a:schemeClr val="tx1"/>
                </a:solidFill>
                <a:latin typeface="Chiller" panose="020F0502020204030204" pitchFamily="34" charset="0"/>
              </a:rPr>
              <a:t>“The ghost rides forth to the scene of the battle in nightly quest of his head…the rushing speed with which he sometimes passes along the Hollow, like a midnight blast, is owing to his being belated, and in a hurry to get back to the church-yard before daybreak.”</a:t>
            </a:r>
          </a:p>
        </p:txBody>
      </p:sp>
      <p:pic>
        <p:nvPicPr>
          <p:cNvPr id="40967" name="Picture 7">
            <a:extLst>
              <a:ext uri="{FF2B5EF4-FFF2-40B4-BE49-F238E27FC236}">
                <a16:creationId xmlns:a16="http://schemas.microsoft.com/office/drawing/2014/main" id="{370078BB-3E6F-E14B-A7E1-DE454B7FA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3462" y="594519"/>
            <a:ext cx="329247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705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A016A-6037-3348-BF04-58F12A668F11}"/>
              </a:ext>
            </a:extLst>
          </p:cNvPr>
          <p:cNvSpPr>
            <a:spLocks noGrp="1"/>
          </p:cNvSpPr>
          <p:nvPr>
            <p:ph type="title"/>
          </p:nvPr>
        </p:nvSpPr>
        <p:spPr/>
        <p:txBody>
          <a:bodyPr>
            <a:normAutofit fontScale="90000"/>
          </a:bodyPr>
          <a:lstStyle/>
          <a:p>
            <a:r>
              <a:rPr lang="en-US" sz="6000" dirty="0"/>
              <a:t>The masque of the red death</a:t>
            </a:r>
          </a:p>
        </p:txBody>
      </p:sp>
      <p:sp>
        <p:nvSpPr>
          <p:cNvPr id="3" name="Content Placeholder 2">
            <a:extLst>
              <a:ext uri="{FF2B5EF4-FFF2-40B4-BE49-F238E27FC236}">
                <a16:creationId xmlns:a16="http://schemas.microsoft.com/office/drawing/2014/main" id="{3454DCFA-5920-AE4E-B839-2FEE90D7F115}"/>
              </a:ext>
            </a:extLst>
          </p:cNvPr>
          <p:cNvSpPr>
            <a:spLocks noGrp="1"/>
          </p:cNvSpPr>
          <p:nvPr>
            <p:ph idx="1"/>
          </p:nvPr>
        </p:nvSpPr>
        <p:spPr>
          <a:xfrm>
            <a:off x="581193" y="2180496"/>
            <a:ext cx="5705308" cy="3678303"/>
          </a:xfrm>
        </p:spPr>
        <p:txBody>
          <a:bodyPr>
            <a:normAutofit fontScale="92500"/>
          </a:bodyPr>
          <a:lstStyle/>
          <a:p>
            <a:r>
              <a:rPr lang="en-US" sz="3600" dirty="0"/>
              <a:t>How does fear manipulate people in the text and affect the plot?</a:t>
            </a:r>
          </a:p>
          <a:p>
            <a:r>
              <a:rPr lang="en-US" sz="3600" dirty="0"/>
              <a:t>How does wealth motivate people in the text?</a:t>
            </a:r>
          </a:p>
          <a:p>
            <a:r>
              <a:rPr lang="en-US" sz="3600" dirty="0"/>
              <a:t>How is this story an allegory? </a:t>
            </a:r>
          </a:p>
        </p:txBody>
      </p:sp>
      <p:pic>
        <p:nvPicPr>
          <p:cNvPr id="4" name="Picture 3">
            <a:extLst>
              <a:ext uri="{FF2B5EF4-FFF2-40B4-BE49-F238E27FC236}">
                <a16:creationId xmlns:a16="http://schemas.microsoft.com/office/drawing/2014/main" id="{DECF0896-2C67-B542-BA37-83325354A504}"/>
              </a:ext>
            </a:extLst>
          </p:cNvPr>
          <p:cNvPicPr>
            <a:picLocks noChangeAspect="1"/>
          </p:cNvPicPr>
          <p:nvPr/>
        </p:nvPicPr>
        <p:blipFill>
          <a:blip r:embed="rId2"/>
          <a:stretch>
            <a:fillRect/>
          </a:stretch>
        </p:blipFill>
        <p:spPr>
          <a:xfrm>
            <a:off x="6786563" y="2967298"/>
            <a:ext cx="4278304" cy="2125698"/>
          </a:xfrm>
          <a:prstGeom prst="rect">
            <a:avLst/>
          </a:prstGeom>
        </p:spPr>
      </p:pic>
    </p:spTree>
    <p:extLst>
      <p:ext uri="{BB962C8B-B14F-4D97-AF65-F5344CB8AC3E}">
        <p14:creationId xmlns:p14="http://schemas.microsoft.com/office/powerpoint/2010/main" val="3873617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a:extLst>
              <a:ext uri="{FF2B5EF4-FFF2-40B4-BE49-F238E27FC236}">
                <a16:creationId xmlns:a16="http://schemas.microsoft.com/office/drawing/2014/main" id="{2B6FADE4-5309-924A-B719-56192A791012}"/>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3" name="Rectangle 5">
            <a:extLst>
              <a:ext uri="{FF2B5EF4-FFF2-40B4-BE49-F238E27FC236}">
                <a16:creationId xmlns:a16="http://schemas.microsoft.com/office/drawing/2014/main" id="{E274F3DD-7E5D-174F-84C9-6148FAED74F7}"/>
              </a:ext>
            </a:extLst>
          </p:cNvPr>
          <p:cNvSpPr>
            <a:spLocks noGrp="1" noChangeArrowheads="1"/>
          </p:cNvSpPr>
          <p:nvPr>
            <p:ph type="title"/>
          </p:nvPr>
        </p:nvSpPr>
        <p:spPr>
          <a:xfrm>
            <a:off x="914400" y="137319"/>
            <a:ext cx="6784976" cy="6583362"/>
          </a:xfrm>
        </p:spPr>
        <p:txBody>
          <a:bodyPr>
            <a:normAutofit/>
          </a:bodyPr>
          <a:lstStyle/>
          <a:p>
            <a:r>
              <a:rPr lang="en-US" altLang="en-US" sz="3200" dirty="0">
                <a:solidFill>
                  <a:schemeClr val="tx1"/>
                </a:solidFill>
                <a:latin typeface="Chiller" panose="020F0502020204030204" pitchFamily="34" charset="0"/>
              </a:rPr>
              <a:t>The next day Ichabod’s horse was found wandering in a pasture, but Ichabod was never seen again.  There are rumors that  he is dead; others say he is too terrified to return to Sleepy Hollow.</a:t>
            </a:r>
            <a:br>
              <a:rPr lang="en-US" altLang="en-US" sz="3200" dirty="0">
                <a:solidFill>
                  <a:schemeClr val="tx1"/>
                </a:solidFill>
                <a:latin typeface="Chiller" panose="020F0502020204030204" pitchFamily="34" charset="0"/>
              </a:rPr>
            </a:br>
            <a:r>
              <a:rPr lang="en-US" altLang="en-US" sz="3200" dirty="0">
                <a:solidFill>
                  <a:schemeClr val="tx1"/>
                </a:solidFill>
                <a:latin typeface="Chiller" panose="020F0502020204030204" pitchFamily="34" charset="0"/>
              </a:rPr>
              <a:t>Brom Bones reportedly smiles when the story of Ichabod’s disappearance is told.  Does this mean he posed as the headless horseman to rid Tarrytown of his only competition for the fair Katrina?</a:t>
            </a:r>
            <a:br>
              <a:rPr lang="en-US" altLang="en-US" sz="3200" dirty="0">
                <a:solidFill>
                  <a:schemeClr val="tx1"/>
                </a:solidFill>
                <a:latin typeface="Chiller" panose="020F0502020204030204" pitchFamily="34" charset="0"/>
              </a:rPr>
            </a:br>
            <a:r>
              <a:rPr lang="en-US" altLang="en-US" sz="3200" dirty="0">
                <a:solidFill>
                  <a:schemeClr val="tx1"/>
                </a:solidFill>
                <a:latin typeface="Chiller" panose="020F0502020204030204" pitchFamily="34" charset="0"/>
              </a:rPr>
              <a:t>By the way, Katrina and Brom were married after Ichabod’s disappearance.</a:t>
            </a:r>
          </a:p>
        </p:txBody>
      </p:sp>
      <p:pic>
        <p:nvPicPr>
          <p:cNvPr id="43015" name="Picture 7">
            <a:hlinkClick r:id="rId3"/>
            <a:extLst>
              <a:ext uri="{FF2B5EF4-FFF2-40B4-BE49-F238E27FC236}">
                <a16:creationId xmlns:a16="http://schemas.microsoft.com/office/drawing/2014/main" id="{9C525670-EEB5-F34A-9683-E960681AE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47" t="23184" b="10893"/>
          <a:stretch>
            <a:fillRect/>
          </a:stretch>
        </p:blipFill>
        <p:spPr bwMode="auto">
          <a:xfrm>
            <a:off x="8285163" y="1866106"/>
            <a:ext cx="3321050"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543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a:extLst>
              <a:ext uri="{FF2B5EF4-FFF2-40B4-BE49-F238E27FC236}">
                <a16:creationId xmlns:a16="http://schemas.microsoft.com/office/drawing/2014/main" id="{C071CBE5-3EAD-254F-A34D-97362F48B155}"/>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61" name="Rectangle 5">
            <a:extLst>
              <a:ext uri="{FF2B5EF4-FFF2-40B4-BE49-F238E27FC236}">
                <a16:creationId xmlns:a16="http://schemas.microsoft.com/office/drawing/2014/main" id="{45322CED-74AE-EF45-A937-1A3AAD265B4E}"/>
              </a:ext>
            </a:extLst>
          </p:cNvPr>
          <p:cNvSpPr>
            <a:spLocks noGrp="1" noChangeArrowheads="1"/>
          </p:cNvSpPr>
          <p:nvPr>
            <p:ph type="title"/>
          </p:nvPr>
        </p:nvSpPr>
        <p:spPr>
          <a:xfrm>
            <a:off x="1063489" y="0"/>
            <a:ext cx="9147311" cy="838200"/>
          </a:xfrm>
        </p:spPr>
        <p:txBody>
          <a:bodyPr/>
          <a:lstStyle/>
          <a:p>
            <a:r>
              <a:rPr lang="en-US" altLang="en-US" dirty="0">
                <a:solidFill>
                  <a:schemeClr val="tx1"/>
                </a:solidFill>
                <a:latin typeface="Chiller" panose="020F0502020204030204" pitchFamily="34" charset="0"/>
              </a:rPr>
              <a:t>Impact of the Story</a:t>
            </a:r>
          </a:p>
        </p:txBody>
      </p:sp>
      <p:sp>
        <p:nvSpPr>
          <p:cNvPr id="45062" name="Rectangle 6">
            <a:extLst>
              <a:ext uri="{FF2B5EF4-FFF2-40B4-BE49-F238E27FC236}">
                <a16:creationId xmlns:a16="http://schemas.microsoft.com/office/drawing/2014/main" id="{568DAFF1-4ADB-084C-8E07-6391EA3D7A7B}"/>
              </a:ext>
            </a:extLst>
          </p:cNvPr>
          <p:cNvSpPr>
            <a:spLocks noChangeArrowheads="1"/>
          </p:cNvSpPr>
          <p:nvPr/>
        </p:nvSpPr>
        <p:spPr bwMode="auto">
          <a:xfrm>
            <a:off x="1063489" y="914400"/>
            <a:ext cx="6099311"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1"/>
                </a:solidFill>
                <a:latin typeface="Garamond" panose="02020404030301010803" pitchFamily="18" charset="0"/>
              </a:defRPr>
            </a:lvl1pPr>
            <a:lvl2pPr algn="ctr">
              <a:defRPr sz="4400">
                <a:solidFill>
                  <a:schemeClr val="tx1"/>
                </a:solidFill>
                <a:latin typeface="Garamond" panose="02020404030301010803" pitchFamily="18" charset="0"/>
              </a:defRPr>
            </a:lvl2pPr>
            <a:lvl3pPr algn="ctr">
              <a:defRPr sz="4400">
                <a:solidFill>
                  <a:schemeClr val="tx1"/>
                </a:solidFill>
                <a:latin typeface="Garamond" panose="02020404030301010803" pitchFamily="18" charset="0"/>
              </a:defRPr>
            </a:lvl3pPr>
            <a:lvl4pPr algn="ctr">
              <a:defRPr sz="4400">
                <a:solidFill>
                  <a:schemeClr val="tx1"/>
                </a:solidFill>
                <a:latin typeface="Garamond" panose="02020404030301010803" pitchFamily="18" charset="0"/>
              </a:defRPr>
            </a:lvl4pPr>
            <a:lvl5pPr algn="ctr">
              <a:defRPr sz="4400">
                <a:solidFill>
                  <a:schemeClr val="tx1"/>
                </a:solidFill>
                <a:latin typeface="Garamond" panose="02020404030301010803" pitchFamily="18" charset="0"/>
              </a:defRPr>
            </a:lvl5pPr>
            <a:lvl6pPr marL="457200" algn="ctr" fontAlgn="base">
              <a:spcBef>
                <a:spcPct val="0"/>
              </a:spcBef>
              <a:spcAft>
                <a:spcPct val="0"/>
              </a:spcAft>
              <a:defRPr sz="4400">
                <a:solidFill>
                  <a:schemeClr val="tx1"/>
                </a:solidFill>
                <a:latin typeface="Garamond" panose="02020404030301010803" pitchFamily="18" charset="0"/>
              </a:defRPr>
            </a:lvl6pPr>
            <a:lvl7pPr marL="914400" algn="ctr" fontAlgn="base">
              <a:spcBef>
                <a:spcPct val="0"/>
              </a:spcBef>
              <a:spcAft>
                <a:spcPct val="0"/>
              </a:spcAft>
              <a:defRPr sz="4400">
                <a:solidFill>
                  <a:schemeClr val="tx1"/>
                </a:solidFill>
                <a:latin typeface="Garamond" panose="02020404030301010803" pitchFamily="18" charset="0"/>
              </a:defRPr>
            </a:lvl7pPr>
            <a:lvl8pPr marL="1371600" algn="ctr" fontAlgn="base">
              <a:spcBef>
                <a:spcPct val="0"/>
              </a:spcBef>
              <a:spcAft>
                <a:spcPct val="0"/>
              </a:spcAft>
              <a:defRPr sz="4400">
                <a:solidFill>
                  <a:schemeClr val="tx1"/>
                </a:solidFill>
                <a:latin typeface="Garamond" panose="02020404030301010803" pitchFamily="18" charset="0"/>
              </a:defRPr>
            </a:lvl8pPr>
            <a:lvl9pPr marL="1828800" algn="ctr" fontAlgn="base">
              <a:spcBef>
                <a:spcPct val="0"/>
              </a:spcBef>
              <a:spcAft>
                <a:spcPct val="0"/>
              </a:spcAft>
              <a:defRPr sz="4400">
                <a:solidFill>
                  <a:schemeClr val="tx1"/>
                </a:solidFill>
                <a:latin typeface="Garamond" panose="02020404030301010803" pitchFamily="18" charset="0"/>
              </a:defRPr>
            </a:lvl9pPr>
          </a:lstStyle>
          <a:p>
            <a:r>
              <a:rPr lang="en-US" altLang="en-US" sz="3200" dirty="0">
                <a:latin typeface="Chiller" panose="020F0502020204030204" pitchFamily="34" charset="0"/>
              </a:rPr>
              <a:t>Sleepy Hollow, Illinois, was named for the famous story.  There are also streets in this town named after some of the characters: Van Tassel Drive, Ichabod Lane, etc.</a:t>
            </a:r>
          </a:p>
        </p:txBody>
      </p:sp>
      <p:pic>
        <p:nvPicPr>
          <p:cNvPr id="45064" name="Picture 8">
            <a:hlinkClick r:id="rId3"/>
            <a:extLst>
              <a:ext uri="{FF2B5EF4-FFF2-40B4-BE49-F238E27FC236}">
                <a16:creationId xmlns:a16="http://schemas.microsoft.com/office/drawing/2014/main" id="{4232A4B3-68CF-364B-99BD-679FE9E192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849" b="11459"/>
          <a:stretch/>
        </p:blipFill>
        <p:spPr bwMode="auto">
          <a:xfrm>
            <a:off x="7470911" y="647700"/>
            <a:ext cx="3657600" cy="2805112"/>
          </a:xfrm>
          <a:prstGeom prst="rect">
            <a:avLst/>
          </a:prstGeom>
          <a:noFill/>
          <a:extLst>
            <a:ext uri="{909E8E84-426E-40DD-AFC4-6F175D3DCCD1}">
              <a14:hiddenFill xmlns:a14="http://schemas.microsoft.com/office/drawing/2010/main">
                <a:solidFill>
                  <a:srgbClr val="FFFFFF"/>
                </a:solidFill>
              </a14:hiddenFill>
            </a:ext>
          </a:extLst>
        </p:spPr>
      </p:pic>
      <p:pic>
        <p:nvPicPr>
          <p:cNvPr id="45066" name="Picture 10">
            <a:hlinkClick r:id="rId5"/>
            <a:extLst>
              <a:ext uri="{FF2B5EF4-FFF2-40B4-BE49-F238E27FC236}">
                <a16:creationId xmlns:a16="http://schemas.microsoft.com/office/drawing/2014/main" id="{62E77766-871C-604E-A6BE-87528FFC69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3695700"/>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45068" name="Picture 12">
            <a:hlinkClick r:id="rId7"/>
            <a:extLst>
              <a:ext uri="{FF2B5EF4-FFF2-40B4-BE49-F238E27FC236}">
                <a16:creationId xmlns:a16="http://schemas.microsoft.com/office/drawing/2014/main" id="{3A2AAC87-DA12-3549-84D9-07643EAED8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001" b="13333"/>
          <a:stretch>
            <a:fillRect/>
          </a:stretch>
        </p:blipFill>
        <p:spPr bwMode="auto">
          <a:xfrm>
            <a:off x="3886199" y="3695700"/>
            <a:ext cx="3279913" cy="2514600"/>
          </a:xfrm>
          <a:prstGeom prst="rect">
            <a:avLst/>
          </a:prstGeom>
          <a:noFill/>
          <a:extLst>
            <a:ext uri="{909E8E84-426E-40DD-AFC4-6F175D3DCCD1}">
              <a14:hiddenFill xmlns:a14="http://schemas.microsoft.com/office/drawing/2010/main">
                <a:solidFill>
                  <a:srgbClr val="FFFFFF"/>
                </a:solidFill>
              </a14:hiddenFill>
            </a:ext>
          </a:extLst>
        </p:spPr>
      </p:pic>
      <p:pic>
        <p:nvPicPr>
          <p:cNvPr id="45070" name="Picture 14">
            <a:hlinkClick r:id="rId9"/>
            <a:extLst>
              <a:ext uri="{FF2B5EF4-FFF2-40B4-BE49-F238E27FC236}">
                <a16:creationId xmlns:a16="http://schemas.microsoft.com/office/drawing/2014/main" id="{F68E5181-A21A-284E-AA31-190B0AF390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15625" b="15625"/>
          <a:stretch>
            <a:fillRect/>
          </a:stretch>
        </p:blipFill>
        <p:spPr bwMode="auto">
          <a:xfrm>
            <a:off x="7470911" y="3695700"/>
            <a:ext cx="3657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373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a:extLst>
              <a:ext uri="{FF2B5EF4-FFF2-40B4-BE49-F238E27FC236}">
                <a16:creationId xmlns:a16="http://schemas.microsoft.com/office/drawing/2014/main" id="{9D0898E4-A7BB-0244-90C0-8E7B37A7BDA9}"/>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7109" name="Rectangle 5">
            <a:extLst>
              <a:ext uri="{FF2B5EF4-FFF2-40B4-BE49-F238E27FC236}">
                <a16:creationId xmlns:a16="http://schemas.microsoft.com/office/drawing/2014/main" id="{B32F0BC8-08D4-9547-A249-5A61A68B7D0F}"/>
              </a:ext>
            </a:extLst>
          </p:cNvPr>
          <p:cNvSpPr>
            <a:spLocks noGrp="1" noChangeArrowheads="1"/>
          </p:cNvSpPr>
          <p:nvPr>
            <p:ph type="title"/>
          </p:nvPr>
        </p:nvSpPr>
        <p:spPr/>
        <p:txBody>
          <a:bodyPr/>
          <a:lstStyle/>
          <a:p>
            <a:r>
              <a:rPr lang="en-US" altLang="en-US">
                <a:latin typeface="Chiller" panose="020F0502020204030204" pitchFamily="34" charset="0"/>
              </a:rPr>
              <a:t>Further Impact</a:t>
            </a:r>
          </a:p>
        </p:txBody>
      </p:sp>
      <p:sp>
        <p:nvSpPr>
          <p:cNvPr id="47110" name="Rectangle 6">
            <a:extLst>
              <a:ext uri="{FF2B5EF4-FFF2-40B4-BE49-F238E27FC236}">
                <a16:creationId xmlns:a16="http://schemas.microsoft.com/office/drawing/2014/main" id="{CB230B34-EA06-114C-B04D-96D3DD647335}"/>
              </a:ext>
            </a:extLst>
          </p:cNvPr>
          <p:cNvSpPr>
            <a:spLocks noChangeArrowheads="1"/>
          </p:cNvSpPr>
          <p:nvPr/>
        </p:nvSpPr>
        <p:spPr bwMode="auto">
          <a:xfrm>
            <a:off x="6715125" y="1438275"/>
            <a:ext cx="44005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1"/>
                </a:solidFill>
                <a:latin typeface="Garamond" panose="02020404030301010803" pitchFamily="18" charset="0"/>
              </a:defRPr>
            </a:lvl1pPr>
            <a:lvl2pPr algn="ctr">
              <a:defRPr sz="4400">
                <a:solidFill>
                  <a:schemeClr val="tx1"/>
                </a:solidFill>
                <a:latin typeface="Garamond" panose="02020404030301010803" pitchFamily="18" charset="0"/>
              </a:defRPr>
            </a:lvl2pPr>
            <a:lvl3pPr algn="ctr">
              <a:defRPr sz="4400">
                <a:solidFill>
                  <a:schemeClr val="tx1"/>
                </a:solidFill>
                <a:latin typeface="Garamond" panose="02020404030301010803" pitchFamily="18" charset="0"/>
              </a:defRPr>
            </a:lvl3pPr>
            <a:lvl4pPr algn="ctr">
              <a:defRPr sz="4400">
                <a:solidFill>
                  <a:schemeClr val="tx1"/>
                </a:solidFill>
                <a:latin typeface="Garamond" panose="02020404030301010803" pitchFamily="18" charset="0"/>
              </a:defRPr>
            </a:lvl4pPr>
            <a:lvl5pPr algn="ctr">
              <a:defRPr sz="4400">
                <a:solidFill>
                  <a:schemeClr val="tx1"/>
                </a:solidFill>
                <a:latin typeface="Garamond" panose="02020404030301010803" pitchFamily="18" charset="0"/>
              </a:defRPr>
            </a:lvl5pPr>
            <a:lvl6pPr marL="457200" algn="ctr" fontAlgn="base">
              <a:spcBef>
                <a:spcPct val="0"/>
              </a:spcBef>
              <a:spcAft>
                <a:spcPct val="0"/>
              </a:spcAft>
              <a:defRPr sz="4400">
                <a:solidFill>
                  <a:schemeClr val="tx1"/>
                </a:solidFill>
                <a:latin typeface="Garamond" panose="02020404030301010803" pitchFamily="18" charset="0"/>
              </a:defRPr>
            </a:lvl6pPr>
            <a:lvl7pPr marL="914400" algn="ctr" fontAlgn="base">
              <a:spcBef>
                <a:spcPct val="0"/>
              </a:spcBef>
              <a:spcAft>
                <a:spcPct val="0"/>
              </a:spcAft>
              <a:defRPr sz="4400">
                <a:solidFill>
                  <a:schemeClr val="tx1"/>
                </a:solidFill>
                <a:latin typeface="Garamond" panose="02020404030301010803" pitchFamily="18" charset="0"/>
              </a:defRPr>
            </a:lvl7pPr>
            <a:lvl8pPr marL="1371600" algn="ctr" fontAlgn="base">
              <a:spcBef>
                <a:spcPct val="0"/>
              </a:spcBef>
              <a:spcAft>
                <a:spcPct val="0"/>
              </a:spcAft>
              <a:defRPr sz="4400">
                <a:solidFill>
                  <a:schemeClr val="tx1"/>
                </a:solidFill>
                <a:latin typeface="Garamond" panose="02020404030301010803" pitchFamily="18" charset="0"/>
              </a:defRPr>
            </a:lvl8pPr>
            <a:lvl9pPr marL="1828800" algn="ctr" fontAlgn="base">
              <a:spcBef>
                <a:spcPct val="0"/>
              </a:spcBef>
              <a:spcAft>
                <a:spcPct val="0"/>
              </a:spcAft>
              <a:defRPr sz="4400">
                <a:solidFill>
                  <a:schemeClr val="tx1"/>
                </a:solidFill>
                <a:latin typeface="Garamond" panose="02020404030301010803" pitchFamily="18" charset="0"/>
              </a:defRPr>
            </a:lvl9pPr>
          </a:lstStyle>
          <a:p>
            <a:r>
              <a:rPr lang="en-US" altLang="en-US" sz="4000" dirty="0">
                <a:latin typeface="Chiller" panose="020F0502020204030204" pitchFamily="34" charset="0"/>
              </a:rPr>
              <a:t>A large statue depicting the headless horseman was placed along Route 9 in Sleepy Hollow/Tarrytown, New York, in 2006.</a:t>
            </a:r>
          </a:p>
        </p:txBody>
      </p:sp>
      <p:pic>
        <p:nvPicPr>
          <p:cNvPr id="47111" name="Picture 7">
            <a:extLst>
              <a:ext uri="{FF2B5EF4-FFF2-40B4-BE49-F238E27FC236}">
                <a16:creationId xmlns:a16="http://schemas.microsoft.com/office/drawing/2014/main" id="{7FD42365-1427-0E40-8AAA-19D21C99C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828800"/>
            <a:ext cx="4648200"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044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a:extLst>
              <a:ext uri="{FF2B5EF4-FFF2-40B4-BE49-F238E27FC236}">
                <a16:creationId xmlns:a16="http://schemas.microsoft.com/office/drawing/2014/main" id="{59F449DB-C010-D34C-9ECF-DDF3906B4C35}"/>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5298"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05" name="Rectangle 5">
            <a:extLst>
              <a:ext uri="{FF2B5EF4-FFF2-40B4-BE49-F238E27FC236}">
                <a16:creationId xmlns:a16="http://schemas.microsoft.com/office/drawing/2014/main" id="{0174B86F-526D-5143-8A92-C2345E28B9C2}"/>
              </a:ext>
            </a:extLst>
          </p:cNvPr>
          <p:cNvSpPr>
            <a:spLocks noGrp="1" noChangeArrowheads="1"/>
          </p:cNvSpPr>
          <p:nvPr>
            <p:ph type="title"/>
          </p:nvPr>
        </p:nvSpPr>
        <p:spPr>
          <a:xfrm>
            <a:off x="700088" y="1114424"/>
            <a:ext cx="11029616" cy="988332"/>
          </a:xfrm>
        </p:spPr>
        <p:txBody>
          <a:bodyPr>
            <a:normAutofit/>
          </a:bodyPr>
          <a:lstStyle/>
          <a:p>
            <a:r>
              <a:rPr lang="en-US" altLang="en-US" sz="4000" dirty="0">
                <a:solidFill>
                  <a:schemeClr val="tx1"/>
                </a:solidFill>
                <a:latin typeface="Chiller" panose="020F0502020204030204" pitchFamily="34" charset="0"/>
              </a:rPr>
              <a:t>More Impact</a:t>
            </a:r>
          </a:p>
        </p:txBody>
      </p:sp>
      <p:pic>
        <p:nvPicPr>
          <p:cNvPr id="51207" name="Picture 7" descr="Headless Horseman (Scooby-Doo Mysteries, #25)">
            <a:extLst>
              <a:ext uri="{FF2B5EF4-FFF2-40B4-BE49-F238E27FC236}">
                <a16:creationId xmlns:a16="http://schemas.microsoft.com/office/drawing/2014/main" id="{3584C164-8FB0-7440-B654-D013B5C6F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1" y="1219201"/>
            <a:ext cx="3114675" cy="4524375"/>
          </a:xfrm>
          <a:prstGeom prst="rect">
            <a:avLst/>
          </a:prstGeom>
          <a:noFill/>
          <a:extLst>
            <a:ext uri="{909E8E84-426E-40DD-AFC4-6F175D3DCCD1}">
              <a14:hiddenFill xmlns:a14="http://schemas.microsoft.com/office/drawing/2010/main">
                <a:solidFill>
                  <a:srgbClr val="FFFFFF"/>
                </a:solidFill>
              </a14:hiddenFill>
            </a:ext>
          </a:extLst>
        </p:spPr>
      </p:pic>
      <p:sp>
        <p:nvSpPr>
          <p:cNvPr id="51208" name="Rectangle 8">
            <a:extLst>
              <a:ext uri="{FF2B5EF4-FFF2-40B4-BE49-F238E27FC236}">
                <a16:creationId xmlns:a16="http://schemas.microsoft.com/office/drawing/2014/main" id="{5A819337-1295-1445-B931-FC8FBA511B24}"/>
              </a:ext>
            </a:extLst>
          </p:cNvPr>
          <p:cNvSpPr>
            <a:spLocks noChangeArrowheads="1"/>
          </p:cNvSpPr>
          <p:nvPr/>
        </p:nvSpPr>
        <p:spPr bwMode="auto">
          <a:xfrm>
            <a:off x="700088" y="1371600"/>
            <a:ext cx="5319712"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1"/>
                </a:solidFill>
                <a:latin typeface="Garamond" panose="02020404030301010803" pitchFamily="18" charset="0"/>
              </a:defRPr>
            </a:lvl1pPr>
            <a:lvl2pPr algn="ctr">
              <a:defRPr sz="4400">
                <a:solidFill>
                  <a:schemeClr val="tx1"/>
                </a:solidFill>
                <a:latin typeface="Garamond" panose="02020404030301010803" pitchFamily="18" charset="0"/>
              </a:defRPr>
            </a:lvl2pPr>
            <a:lvl3pPr algn="ctr">
              <a:defRPr sz="4400">
                <a:solidFill>
                  <a:schemeClr val="tx1"/>
                </a:solidFill>
                <a:latin typeface="Garamond" panose="02020404030301010803" pitchFamily="18" charset="0"/>
              </a:defRPr>
            </a:lvl3pPr>
            <a:lvl4pPr algn="ctr">
              <a:defRPr sz="4400">
                <a:solidFill>
                  <a:schemeClr val="tx1"/>
                </a:solidFill>
                <a:latin typeface="Garamond" panose="02020404030301010803" pitchFamily="18" charset="0"/>
              </a:defRPr>
            </a:lvl4pPr>
            <a:lvl5pPr algn="ctr">
              <a:defRPr sz="4400">
                <a:solidFill>
                  <a:schemeClr val="tx1"/>
                </a:solidFill>
                <a:latin typeface="Garamond" panose="02020404030301010803" pitchFamily="18" charset="0"/>
              </a:defRPr>
            </a:lvl5pPr>
            <a:lvl6pPr marL="457200" algn="ctr" fontAlgn="base">
              <a:spcBef>
                <a:spcPct val="0"/>
              </a:spcBef>
              <a:spcAft>
                <a:spcPct val="0"/>
              </a:spcAft>
              <a:defRPr sz="4400">
                <a:solidFill>
                  <a:schemeClr val="tx1"/>
                </a:solidFill>
                <a:latin typeface="Garamond" panose="02020404030301010803" pitchFamily="18" charset="0"/>
              </a:defRPr>
            </a:lvl6pPr>
            <a:lvl7pPr marL="914400" algn="ctr" fontAlgn="base">
              <a:spcBef>
                <a:spcPct val="0"/>
              </a:spcBef>
              <a:spcAft>
                <a:spcPct val="0"/>
              </a:spcAft>
              <a:defRPr sz="4400">
                <a:solidFill>
                  <a:schemeClr val="tx1"/>
                </a:solidFill>
                <a:latin typeface="Garamond" panose="02020404030301010803" pitchFamily="18" charset="0"/>
              </a:defRPr>
            </a:lvl7pPr>
            <a:lvl8pPr marL="1371600" algn="ctr" fontAlgn="base">
              <a:spcBef>
                <a:spcPct val="0"/>
              </a:spcBef>
              <a:spcAft>
                <a:spcPct val="0"/>
              </a:spcAft>
              <a:defRPr sz="4400">
                <a:solidFill>
                  <a:schemeClr val="tx1"/>
                </a:solidFill>
                <a:latin typeface="Garamond" panose="02020404030301010803" pitchFamily="18" charset="0"/>
              </a:defRPr>
            </a:lvl8pPr>
            <a:lvl9pPr marL="1828800" algn="ctr" fontAlgn="base">
              <a:spcBef>
                <a:spcPct val="0"/>
              </a:spcBef>
              <a:spcAft>
                <a:spcPct val="0"/>
              </a:spcAft>
              <a:defRPr sz="4400">
                <a:solidFill>
                  <a:schemeClr val="tx1"/>
                </a:solidFill>
                <a:latin typeface="Garamond" panose="02020404030301010803" pitchFamily="18" charset="0"/>
              </a:defRPr>
            </a:lvl9pPr>
          </a:lstStyle>
          <a:p>
            <a:pPr algn="l"/>
            <a:r>
              <a:rPr lang="en-US" altLang="en-US" sz="4000" dirty="0">
                <a:latin typeface="Chiller" panose="020F0502020204030204" pitchFamily="34" charset="0"/>
              </a:rPr>
              <a:t>The </a:t>
            </a:r>
            <a:r>
              <a:rPr lang="en-US" altLang="en-US" sz="4000" i="1" dirty="0" err="1">
                <a:latin typeface="Chiller" panose="020F0502020204030204" pitchFamily="34" charset="0"/>
              </a:rPr>
              <a:t>Scooby</a:t>
            </a:r>
            <a:r>
              <a:rPr lang="en-US" altLang="en-US" sz="4000" i="1" dirty="0">
                <a:latin typeface="Chiller" panose="020F0502020204030204" pitchFamily="34" charset="0"/>
              </a:rPr>
              <a:t>-Doo</a:t>
            </a:r>
            <a:r>
              <a:rPr lang="en-US" altLang="en-US" sz="4000" dirty="0">
                <a:latin typeface="Chiller" panose="020F0502020204030204" pitchFamily="34" charset="0"/>
              </a:rPr>
              <a:t> series had an episode and a book that made allusions to the famous story by Washington Irving.</a:t>
            </a:r>
          </a:p>
        </p:txBody>
      </p:sp>
    </p:spTree>
    <p:extLst>
      <p:ext uri="{BB962C8B-B14F-4D97-AF65-F5344CB8AC3E}">
        <p14:creationId xmlns:p14="http://schemas.microsoft.com/office/powerpoint/2010/main" val="3243339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a:extLst>
              <a:ext uri="{FF2B5EF4-FFF2-40B4-BE49-F238E27FC236}">
                <a16:creationId xmlns:a16="http://schemas.microsoft.com/office/drawing/2014/main" id="{235A38E1-AE80-7B48-AE99-4B83CAEDED93}"/>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9158" name="Rectangle 6">
            <a:extLst>
              <a:ext uri="{FF2B5EF4-FFF2-40B4-BE49-F238E27FC236}">
                <a16:creationId xmlns:a16="http://schemas.microsoft.com/office/drawing/2014/main" id="{E0A7E17C-910D-4E48-B845-7F6C99252385}"/>
              </a:ext>
            </a:extLst>
          </p:cNvPr>
          <p:cNvSpPr>
            <a:spLocks noGrp="1" noChangeArrowheads="1"/>
          </p:cNvSpPr>
          <p:nvPr>
            <p:ph type="title"/>
          </p:nvPr>
        </p:nvSpPr>
        <p:spPr>
          <a:xfrm>
            <a:off x="0" y="274638"/>
            <a:ext cx="10210800" cy="868362"/>
          </a:xfrm>
          <a:noFill/>
          <a:ln/>
        </p:spPr>
        <p:txBody>
          <a:bodyPr>
            <a:normAutofit/>
          </a:bodyPr>
          <a:lstStyle/>
          <a:p>
            <a:r>
              <a:rPr lang="en-US" altLang="en-US" sz="3600" dirty="0">
                <a:solidFill>
                  <a:schemeClr val="tx1"/>
                </a:solidFill>
                <a:latin typeface="Chiller" panose="020F0502020204030204" pitchFamily="34" charset="0"/>
              </a:rPr>
              <a:t>Further Impact</a:t>
            </a:r>
          </a:p>
        </p:txBody>
      </p:sp>
      <p:pic>
        <p:nvPicPr>
          <p:cNvPr id="49160" name="Picture 8" descr="Real Ghostbusters Logo">
            <a:extLst>
              <a:ext uri="{FF2B5EF4-FFF2-40B4-BE49-F238E27FC236}">
                <a16:creationId xmlns:a16="http://schemas.microsoft.com/office/drawing/2014/main" id="{9C5DC98E-CBA0-5947-8198-25EA0941E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1513" y="1981200"/>
            <a:ext cx="3267075" cy="3213100"/>
          </a:xfrm>
          <a:prstGeom prst="rect">
            <a:avLst/>
          </a:prstGeom>
          <a:noFill/>
          <a:extLst>
            <a:ext uri="{909E8E84-426E-40DD-AFC4-6F175D3DCCD1}">
              <a14:hiddenFill xmlns:a14="http://schemas.microsoft.com/office/drawing/2010/main">
                <a:solidFill>
                  <a:srgbClr val="FFFFFF"/>
                </a:solidFill>
              </a14:hiddenFill>
            </a:ext>
          </a:extLst>
        </p:spPr>
      </p:pic>
      <p:sp>
        <p:nvSpPr>
          <p:cNvPr id="49161" name="Rectangle 9">
            <a:extLst>
              <a:ext uri="{FF2B5EF4-FFF2-40B4-BE49-F238E27FC236}">
                <a16:creationId xmlns:a16="http://schemas.microsoft.com/office/drawing/2014/main" id="{BD3D5FFA-BC61-1543-8FBC-D69F6D852FFC}"/>
              </a:ext>
            </a:extLst>
          </p:cNvPr>
          <p:cNvSpPr>
            <a:spLocks noChangeArrowheads="1"/>
          </p:cNvSpPr>
          <p:nvPr/>
        </p:nvSpPr>
        <p:spPr bwMode="auto">
          <a:xfrm>
            <a:off x="0" y="1066800"/>
            <a:ext cx="82296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1"/>
                </a:solidFill>
                <a:latin typeface="Garamond" panose="02020404030301010803" pitchFamily="18" charset="0"/>
              </a:defRPr>
            </a:lvl1pPr>
            <a:lvl2pPr algn="ctr">
              <a:defRPr sz="4400">
                <a:solidFill>
                  <a:schemeClr val="tx1"/>
                </a:solidFill>
                <a:latin typeface="Garamond" panose="02020404030301010803" pitchFamily="18" charset="0"/>
              </a:defRPr>
            </a:lvl2pPr>
            <a:lvl3pPr algn="ctr">
              <a:defRPr sz="4400">
                <a:solidFill>
                  <a:schemeClr val="tx1"/>
                </a:solidFill>
                <a:latin typeface="Garamond" panose="02020404030301010803" pitchFamily="18" charset="0"/>
              </a:defRPr>
            </a:lvl3pPr>
            <a:lvl4pPr algn="ctr">
              <a:defRPr sz="4400">
                <a:solidFill>
                  <a:schemeClr val="tx1"/>
                </a:solidFill>
                <a:latin typeface="Garamond" panose="02020404030301010803" pitchFamily="18" charset="0"/>
              </a:defRPr>
            </a:lvl4pPr>
            <a:lvl5pPr algn="ctr">
              <a:defRPr sz="4400">
                <a:solidFill>
                  <a:schemeClr val="tx1"/>
                </a:solidFill>
                <a:latin typeface="Garamond" panose="02020404030301010803" pitchFamily="18" charset="0"/>
              </a:defRPr>
            </a:lvl5pPr>
            <a:lvl6pPr marL="457200" algn="ctr" fontAlgn="base">
              <a:spcBef>
                <a:spcPct val="0"/>
              </a:spcBef>
              <a:spcAft>
                <a:spcPct val="0"/>
              </a:spcAft>
              <a:defRPr sz="4400">
                <a:solidFill>
                  <a:schemeClr val="tx1"/>
                </a:solidFill>
                <a:latin typeface="Garamond" panose="02020404030301010803" pitchFamily="18" charset="0"/>
              </a:defRPr>
            </a:lvl6pPr>
            <a:lvl7pPr marL="914400" algn="ctr" fontAlgn="base">
              <a:spcBef>
                <a:spcPct val="0"/>
              </a:spcBef>
              <a:spcAft>
                <a:spcPct val="0"/>
              </a:spcAft>
              <a:defRPr sz="4400">
                <a:solidFill>
                  <a:schemeClr val="tx1"/>
                </a:solidFill>
                <a:latin typeface="Garamond" panose="02020404030301010803" pitchFamily="18" charset="0"/>
              </a:defRPr>
            </a:lvl7pPr>
            <a:lvl8pPr marL="1371600" algn="ctr" fontAlgn="base">
              <a:spcBef>
                <a:spcPct val="0"/>
              </a:spcBef>
              <a:spcAft>
                <a:spcPct val="0"/>
              </a:spcAft>
              <a:defRPr sz="4400">
                <a:solidFill>
                  <a:schemeClr val="tx1"/>
                </a:solidFill>
                <a:latin typeface="Garamond" panose="02020404030301010803" pitchFamily="18" charset="0"/>
              </a:defRPr>
            </a:lvl8pPr>
            <a:lvl9pPr marL="1828800" algn="ctr" fontAlgn="base">
              <a:spcBef>
                <a:spcPct val="0"/>
              </a:spcBef>
              <a:spcAft>
                <a:spcPct val="0"/>
              </a:spcAft>
              <a:defRPr sz="4400">
                <a:solidFill>
                  <a:schemeClr val="tx1"/>
                </a:solidFill>
                <a:latin typeface="Garamond" panose="02020404030301010803" pitchFamily="18" charset="0"/>
              </a:defRPr>
            </a:lvl9pPr>
          </a:lstStyle>
          <a:p>
            <a:pPr algn="l"/>
            <a:r>
              <a:rPr lang="en-US" altLang="en-US" sz="3600" i="1" dirty="0">
                <a:latin typeface="Chiller" panose="020F0502020204030204" pitchFamily="34" charset="0"/>
              </a:rPr>
              <a:t>The Real Ghostbusters</a:t>
            </a:r>
            <a:r>
              <a:rPr lang="en-US" altLang="en-US" sz="3600" dirty="0">
                <a:latin typeface="Chiller" panose="020F0502020204030204" pitchFamily="34" charset="0"/>
              </a:rPr>
              <a:t> was the second cartoon series to rely on the story.  </a:t>
            </a:r>
            <a:br>
              <a:rPr lang="en-US" altLang="en-US" sz="3600" dirty="0">
                <a:latin typeface="Chiller" panose="020F0502020204030204" pitchFamily="34" charset="0"/>
              </a:rPr>
            </a:br>
            <a:r>
              <a:rPr lang="en-US" altLang="en-US" sz="3600" dirty="0">
                <a:latin typeface="Chiller" panose="020F0502020204030204" pitchFamily="34" charset="0"/>
              </a:rPr>
              <a:t>In the episode, Ichabod’s great-great-granddaughter tells the story of Ichabod’s escape from the horseman.</a:t>
            </a:r>
            <a:br>
              <a:rPr lang="en-US" altLang="en-US" sz="3600" dirty="0">
                <a:latin typeface="Chiller" panose="020F0502020204030204" pitchFamily="34" charset="0"/>
              </a:rPr>
            </a:br>
            <a:r>
              <a:rPr lang="en-US" altLang="en-US" sz="3600" dirty="0">
                <a:latin typeface="Chiller" panose="020F0502020204030204" pitchFamily="34" charset="0"/>
              </a:rPr>
              <a:t>After starting a family, however, Ichabod and his descendants are still haunted by the headless ghost…with a twist. The ghost now rides a motorcycle.  </a:t>
            </a:r>
            <a:br>
              <a:rPr lang="en-US" altLang="en-US" sz="3600" dirty="0">
                <a:latin typeface="Chiller" panose="020F0502020204030204" pitchFamily="34" charset="0"/>
              </a:rPr>
            </a:br>
            <a:r>
              <a:rPr lang="en-US" altLang="en-US" sz="3600" dirty="0">
                <a:latin typeface="Chiller" panose="020F0502020204030204" pitchFamily="34" charset="0"/>
              </a:rPr>
              <a:t>Obviously, the Ghostbusters take care of the irritating motorcyclist.</a:t>
            </a:r>
          </a:p>
        </p:txBody>
      </p:sp>
    </p:spTree>
    <p:extLst>
      <p:ext uri="{BB962C8B-B14F-4D97-AF65-F5344CB8AC3E}">
        <p14:creationId xmlns:p14="http://schemas.microsoft.com/office/powerpoint/2010/main" val="1628766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a:extLst>
              <a:ext uri="{FF2B5EF4-FFF2-40B4-BE49-F238E27FC236}">
                <a16:creationId xmlns:a16="http://schemas.microsoft.com/office/drawing/2014/main" id="{B5615527-D12C-334E-A628-A7517907873B}"/>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250" name="Rectangle 2">
            <a:extLst>
              <a:ext uri="{FF2B5EF4-FFF2-40B4-BE49-F238E27FC236}">
                <a16:creationId xmlns:a16="http://schemas.microsoft.com/office/drawing/2014/main" id="{1FB94CB9-8748-C747-9A89-0C40344D63C2}"/>
              </a:ext>
            </a:extLst>
          </p:cNvPr>
          <p:cNvSpPr>
            <a:spLocks noGrp="1" noChangeArrowheads="1"/>
          </p:cNvSpPr>
          <p:nvPr>
            <p:ph type="ctrTitle"/>
          </p:nvPr>
        </p:nvSpPr>
        <p:spPr>
          <a:xfrm>
            <a:off x="300038" y="457200"/>
            <a:ext cx="9682162" cy="762000"/>
          </a:xfrm>
        </p:spPr>
        <p:txBody>
          <a:bodyPr>
            <a:normAutofit/>
          </a:bodyPr>
          <a:lstStyle/>
          <a:p>
            <a:r>
              <a:rPr lang="en-US" altLang="en-US" sz="4400" dirty="0">
                <a:solidFill>
                  <a:schemeClr val="tx1"/>
                </a:solidFill>
                <a:latin typeface="Chiller" panose="020F0502020204030204" pitchFamily="34" charset="0"/>
              </a:rPr>
              <a:t>More Impact</a:t>
            </a:r>
          </a:p>
        </p:txBody>
      </p:sp>
      <p:sp>
        <p:nvSpPr>
          <p:cNvPr id="53254" name="Rectangle 6">
            <a:extLst>
              <a:ext uri="{FF2B5EF4-FFF2-40B4-BE49-F238E27FC236}">
                <a16:creationId xmlns:a16="http://schemas.microsoft.com/office/drawing/2014/main" id="{16AADD01-B6A7-FA4E-8299-EFDFDC117F06}"/>
              </a:ext>
            </a:extLst>
          </p:cNvPr>
          <p:cNvSpPr>
            <a:spLocks noGrp="1" noChangeArrowheads="1"/>
          </p:cNvSpPr>
          <p:nvPr>
            <p:ph type="subTitle" idx="1"/>
          </p:nvPr>
        </p:nvSpPr>
        <p:spPr>
          <a:xfrm>
            <a:off x="300038" y="1295400"/>
            <a:ext cx="6443662" cy="4953000"/>
          </a:xfrm>
        </p:spPr>
        <p:txBody>
          <a:bodyPr>
            <a:normAutofit lnSpcReduction="10000"/>
          </a:bodyPr>
          <a:lstStyle/>
          <a:p>
            <a:pPr>
              <a:lnSpc>
                <a:spcPct val="90000"/>
              </a:lnSpc>
            </a:pPr>
            <a:r>
              <a:rPr lang="en-US" altLang="en-US" sz="3500" dirty="0">
                <a:solidFill>
                  <a:schemeClr val="tx1"/>
                </a:solidFill>
                <a:latin typeface="Chiller" panose="020F0502020204030204" pitchFamily="34" charset="0"/>
              </a:rPr>
              <a:t>In the </a:t>
            </a:r>
            <a:r>
              <a:rPr lang="en-US" altLang="en-US" sz="3500" i="1" dirty="0">
                <a:solidFill>
                  <a:schemeClr val="tx1"/>
                </a:solidFill>
                <a:latin typeface="Chiller" panose="020F0502020204030204" pitchFamily="34" charset="0"/>
              </a:rPr>
              <a:t>Are You Afraid of the Dark</a:t>
            </a:r>
            <a:r>
              <a:rPr lang="en-US" altLang="en-US" sz="3500" dirty="0">
                <a:solidFill>
                  <a:schemeClr val="tx1"/>
                </a:solidFill>
                <a:latin typeface="Chiller" panose="020F0502020204030204" pitchFamily="34" charset="0"/>
              </a:rPr>
              <a:t> series, the writers crossed the story of Paul Revere with that of Washington Irving.</a:t>
            </a:r>
          </a:p>
          <a:p>
            <a:pPr>
              <a:lnSpc>
                <a:spcPct val="90000"/>
              </a:lnSpc>
            </a:pPr>
            <a:r>
              <a:rPr lang="en-US" altLang="en-US" sz="3500" dirty="0">
                <a:solidFill>
                  <a:schemeClr val="tx1"/>
                </a:solidFill>
                <a:latin typeface="Chiller" panose="020F0502020204030204" pitchFamily="34" charset="0"/>
              </a:rPr>
              <a:t>Ian Matthews, a teenager, moves to Sleepy Hollow where he meets a new girlfriend, the town tough guy, and the notorious headless horseman.  Ian  soon learns that the folktale is not just a legend. </a:t>
            </a:r>
          </a:p>
          <a:p>
            <a:pPr>
              <a:lnSpc>
                <a:spcPct val="90000"/>
              </a:lnSpc>
            </a:pPr>
            <a:endParaRPr lang="en-US" altLang="en-US" sz="2800" dirty="0">
              <a:latin typeface="Chiller" panose="020F0502020204030204" pitchFamily="34" charset="0"/>
            </a:endParaRPr>
          </a:p>
          <a:p>
            <a:pPr>
              <a:lnSpc>
                <a:spcPct val="90000"/>
              </a:lnSpc>
            </a:pPr>
            <a:endParaRPr lang="en-US" altLang="en-US" dirty="0">
              <a:latin typeface="Chiller" panose="020F0502020204030204" pitchFamily="34" charset="0"/>
            </a:endParaRPr>
          </a:p>
        </p:txBody>
      </p:sp>
      <p:pic>
        <p:nvPicPr>
          <p:cNvPr id="53256" name="Picture 8" descr="Show Logo">
            <a:extLst>
              <a:ext uri="{FF2B5EF4-FFF2-40B4-BE49-F238E27FC236}">
                <a16:creationId xmlns:a16="http://schemas.microsoft.com/office/drawing/2014/main" id="{EDAB69EF-C1F5-9140-AC4D-301977CDC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100" y="1828800"/>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416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56FBE-DB0A-5043-AA44-EB7C426216B5}"/>
              </a:ext>
            </a:extLst>
          </p:cNvPr>
          <p:cNvSpPr>
            <a:spLocks noGrp="1"/>
          </p:cNvSpPr>
          <p:nvPr>
            <p:ph type="title"/>
          </p:nvPr>
        </p:nvSpPr>
        <p:spPr/>
        <p:txBody>
          <a:bodyPr>
            <a:normAutofit/>
          </a:bodyPr>
          <a:lstStyle/>
          <a:p>
            <a:r>
              <a:rPr lang="en-US" sz="6000" dirty="0"/>
              <a:t>The story: </a:t>
            </a:r>
          </a:p>
        </p:txBody>
      </p:sp>
      <p:sp>
        <p:nvSpPr>
          <p:cNvPr id="3" name="Content Placeholder 2">
            <a:extLst>
              <a:ext uri="{FF2B5EF4-FFF2-40B4-BE49-F238E27FC236}">
                <a16:creationId xmlns:a16="http://schemas.microsoft.com/office/drawing/2014/main" id="{294D00A7-4F6E-CA45-8617-2AF20C283D15}"/>
              </a:ext>
            </a:extLst>
          </p:cNvPr>
          <p:cNvSpPr>
            <a:spLocks noGrp="1"/>
          </p:cNvSpPr>
          <p:nvPr>
            <p:ph idx="1"/>
          </p:nvPr>
        </p:nvSpPr>
        <p:spPr>
          <a:xfrm>
            <a:off x="581193" y="2180496"/>
            <a:ext cx="6519696" cy="3678303"/>
          </a:xfrm>
        </p:spPr>
        <p:txBody>
          <a:bodyPr>
            <a:normAutofit/>
          </a:bodyPr>
          <a:lstStyle/>
          <a:p>
            <a:r>
              <a:rPr lang="en-US" sz="4800" dirty="0"/>
              <a:t>https://</a:t>
            </a:r>
            <a:r>
              <a:rPr lang="en-US" sz="4800" dirty="0" err="1"/>
              <a:t>www.ibiblio.org</a:t>
            </a:r>
            <a:r>
              <a:rPr lang="en-US" sz="4800" dirty="0"/>
              <a:t>/</a:t>
            </a:r>
            <a:r>
              <a:rPr lang="en-US" sz="4800" dirty="0" err="1"/>
              <a:t>ebooks</a:t>
            </a:r>
            <a:r>
              <a:rPr lang="en-US" sz="4800" dirty="0"/>
              <a:t>/Irving/Sleepy/</a:t>
            </a:r>
            <a:r>
              <a:rPr lang="en-US" sz="4800" dirty="0" err="1"/>
              <a:t>Irving_Sleepy.pdf</a:t>
            </a:r>
            <a:endParaRPr lang="en-US" sz="4800" dirty="0"/>
          </a:p>
        </p:txBody>
      </p:sp>
      <p:pic>
        <p:nvPicPr>
          <p:cNvPr id="4" name="Picture 3">
            <a:extLst>
              <a:ext uri="{FF2B5EF4-FFF2-40B4-BE49-F238E27FC236}">
                <a16:creationId xmlns:a16="http://schemas.microsoft.com/office/drawing/2014/main" id="{4E3D4FB5-D0EC-DC4D-86CA-1318E5534ECC}"/>
              </a:ext>
            </a:extLst>
          </p:cNvPr>
          <p:cNvPicPr>
            <a:picLocks noChangeAspect="1"/>
          </p:cNvPicPr>
          <p:nvPr/>
        </p:nvPicPr>
        <p:blipFill>
          <a:blip r:embed="rId2"/>
          <a:stretch>
            <a:fillRect/>
          </a:stretch>
        </p:blipFill>
        <p:spPr>
          <a:xfrm>
            <a:off x="7100889" y="0"/>
            <a:ext cx="5091111" cy="6858000"/>
          </a:xfrm>
          <a:prstGeom prst="rect">
            <a:avLst/>
          </a:prstGeom>
        </p:spPr>
      </p:pic>
    </p:spTree>
    <p:extLst>
      <p:ext uri="{BB962C8B-B14F-4D97-AF65-F5344CB8AC3E}">
        <p14:creationId xmlns:p14="http://schemas.microsoft.com/office/powerpoint/2010/main" val="2705527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81132-E49D-3B4E-A883-35B153BD9C58}"/>
              </a:ext>
            </a:extLst>
          </p:cNvPr>
          <p:cNvSpPr>
            <a:spLocks noGrp="1"/>
          </p:cNvSpPr>
          <p:nvPr>
            <p:ph type="title"/>
          </p:nvPr>
        </p:nvSpPr>
        <p:spPr/>
        <p:txBody>
          <a:bodyPr>
            <a:normAutofit/>
          </a:bodyPr>
          <a:lstStyle/>
          <a:p>
            <a:r>
              <a:rPr lang="en-US" sz="4400" dirty="0"/>
              <a:t>Reading comprehension questions: </a:t>
            </a:r>
          </a:p>
        </p:txBody>
      </p:sp>
      <p:sp>
        <p:nvSpPr>
          <p:cNvPr id="3" name="Content Placeholder 2">
            <a:extLst>
              <a:ext uri="{FF2B5EF4-FFF2-40B4-BE49-F238E27FC236}">
                <a16:creationId xmlns:a16="http://schemas.microsoft.com/office/drawing/2014/main" id="{F9EBA5B4-652A-3841-BA1C-0CEE6EEEC138}"/>
              </a:ext>
            </a:extLst>
          </p:cNvPr>
          <p:cNvSpPr>
            <a:spLocks noGrp="1"/>
          </p:cNvSpPr>
          <p:nvPr>
            <p:ph idx="1"/>
          </p:nvPr>
        </p:nvSpPr>
        <p:spPr>
          <a:xfrm>
            <a:off x="581192" y="2180496"/>
            <a:ext cx="5962483" cy="3678303"/>
          </a:xfrm>
        </p:spPr>
        <p:txBody>
          <a:bodyPr>
            <a:normAutofit/>
          </a:bodyPr>
          <a:lstStyle/>
          <a:p>
            <a:r>
              <a:rPr lang="en-US" sz="5400" dirty="0"/>
              <a:t>Look at the word document on the website! </a:t>
            </a:r>
          </a:p>
        </p:txBody>
      </p:sp>
      <p:pic>
        <p:nvPicPr>
          <p:cNvPr id="5" name="Picture 4">
            <a:extLst>
              <a:ext uri="{FF2B5EF4-FFF2-40B4-BE49-F238E27FC236}">
                <a16:creationId xmlns:a16="http://schemas.microsoft.com/office/drawing/2014/main" id="{CBE600A6-16DA-014F-A2BD-1033C61BC992}"/>
              </a:ext>
            </a:extLst>
          </p:cNvPr>
          <p:cNvPicPr>
            <a:picLocks noChangeAspect="1"/>
          </p:cNvPicPr>
          <p:nvPr/>
        </p:nvPicPr>
        <p:blipFill>
          <a:blip r:embed="rId2"/>
          <a:stretch>
            <a:fillRect/>
          </a:stretch>
        </p:blipFill>
        <p:spPr>
          <a:xfrm>
            <a:off x="7058025" y="2284347"/>
            <a:ext cx="3600450" cy="3600450"/>
          </a:xfrm>
          <a:prstGeom prst="rect">
            <a:avLst/>
          </a:prstGeom>
        </p:spPr>
      </p:pic>
    </p:spTree>
    <p:extLst>
      <p:ext uri="{BB962C8B-B14F-4D97-AF65-F5344CB8AC3E}">
        <p14:creationId xmlns:p14="http://schemas.microsoft.com/office/powerpoint/2010/main" val="1573117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1B7DD-3CDB-B64C-96F7-5F0AD8A3EFF0}"/>
              </a:ext>
            </a:extLst>
          </p:cNvPr>
          <p:cNvSpPr>
            <a:spLocks noGrp="1"/>
          </p:cNvSpPr>
          <p:nvPr>
            <p:ph type="title"/>
          </p:nvPr>
        </p:nvSpPr>
        <p:spPr/>
        <p:txBody>
          <a:bodyPr>
            <a:normAutofit/>
          </a:bodyPr>
          <a:lstStyle/>
          <a:p>
            <a:r>
              <a:rPr lang="en-US" sz="6000" dirty="0"/>
              <a:t>Questions to consider: </a:t>
            </a:r>
          </a:p>
        </p:txBody>
      </p:sp>
      <p:sp>
        <p:nvSpPr>
          <p:cNvPr id="3" name="Content Placeholder 2">
            <a:extLst>
              <a:ext uri="{FF2B5EF4-FFF2-40B4-BE49-F238E27FC236}">
                <a16:creationId xmlns:a16="http://schemas.microsoft.com/office/drawing/2014/main" id="{9C0E2166-40EF-904D-9EC0-DBC35D6E1D61}"/>
              </a:ext>
            </a:extLst>
          </p:cNvPr>
          <p:cNvSpPr>
            <a:spLocks noGrp="1"/>
          </p:cNvSpPr>
          <p:nvPr>
            <p:ph idx="1"/>
          </p:nvPr>
        </p:nvSpPr>
        <p:spPr>
          <a:xfrm>
            <a:off x="581192" y="2180496"/>
            <a:ext cx="11029615" cy="4191729"/>
          </a:xfrm>
        </p:spPr>
        <p:txBody>
          <a:bodyPr>
            <a:normAutofit fontScale="92500" lnSpcReduction="10000"/>
          </a:bodyPr>
          <a:lstStyle/>
          <a:p>
            <a:r>
              <a:rPr lang="en-US" sz="3000" dirty="0"/>
              <a:t>Contrast Ichabod Crane and Brom Bones. How are they different in physical appearance? How are their actions different? What would have made Katrina attracted to each of them? </a:t>
            </a:r>
          </a:p>
          <a:p>
            <a:r>
              <a:rPr lang="en-US" sz="3000" dirty="0"/>
              <a:t>What evidence is there that Ichabod Crane had an active imagination? </a:t>
            </a:r>
          </a:p>
          <a:p>
            <a:r>
              <a:rPr lang="en-US" sz="3000" dirty="0"/>
              <a:t>What role do Katrina’s parents play in her life? What is her father’s attitude toward his wealth? What is his attitude toward his daughter? What is Katrina’s mother’s attitude toward her? </a:t>
            </a:r>
          </a:p>
          <a:p>
            <a:r>
              <a:rPr lang="en-US" sz="3000" dirty="0"/>
              <a:t>What does the illustration on page 27 show about Ichabod? What other characters are pictured? How can you tell? </a:t>
            </a:r>
          </a:p>
          <a:p>
            <a:pPr marL="0" indent="0">
              <a:buNone/>
            </a:pPr>
            <a:endParaRPr lang="en-US" dirty="0"/>
          </a:p>
        </p:txBody>
      </p:sp>
    </p:spTree>
    <p:extLst>
      <p:ext uri="{BB962C8B-B14F-4D97-AF65-F5344CB8AC3E}">
        <p14:creationId xmlns:p14="http://schemas.microsoft.com/office/powerpoint/2010/main" val="2203296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5F4DA-D6F1-9444-9A01-048CECB545CB}"/>
              </a:ext>
            </a:extLst>
          </p:cNvPr>
          <p:cNvSpPr>
            <a:spLocks noGrp="1"/>
          </p:cNvSpPr>
          <p:nvPr>
            <p:ph type="title"/>
          </p:nvPr>
        </p:nvSpPr>
        <p:spPr/>
        <p:txBody>
          <a:bodyPr>
            <a:normAutofit/>
          </a:bodyPr>
          <a:lstStyle/>
          <a:p>
            <a:r>
              <a:rPr lang="en-US" sz="6000" dirty="0"/>
              <a:t>Escape room- </a:t>
            </a:r>
          </a:p>
        </p:txBody>
      </p:sp>
      <p:pic>
        <p:nvPicPr>
          <p:cNvPr id="4" name="Picture 3">
            <a:hlinkClick r:id="rId2"/>
            <a:extLst>
              <a:ext uri="{FF2B5EF4-FFF2-40B4-BE49-F238E27FC236}">
                <a16:creationId xmlns:a16="http://schemas.microsoft.com/office/drawing/2014/main" id="{157C3F28-2D7D-4F44-A94C-CC48984CE477}"/>
              </a:ext>
            </a:extLst>
          </p:cNvPr>
          <p:cNvPicPr>
            <a:picLocks noChangeAspect="1"/>
          </p:cNvPicPr>
          <p:nvPr/>
        </p:nvPicPr>
        <p:blipFill>
          <a:blip r:embed="rId3"/>
          <a:stretch>
            <a:fillRect/>
          </a:stretch>
        </p:blipFill>
        <p:spPr>
          <a:xfrm>
            <a:off x="2091531" y="1895474"/>
            <a:ext cx="8008938" cy="4805363"/>
          </a:xfrm>
          <a:prstGeom prst="rect">
            <a:avLst/>
          </a:prstGeom>
        </p:spPr>
      </p:pic>
      <p:sp>
        <p:nvSpPr>
          <p:cNvPr id="5" name="Cloud Callout 4">
            <a:extLst>
              <a:ext uri="{FF2B5EF4-FFF2-40B4-BE49-F238E27FC236}">
                <a16:creationId xmlns:a16="http://schemas.microsoft.com/office/drawing/2014/main" id="{B047AB85-714A-734F-BA43-4E2A1E487D71}"/>
              </a:ext>
            </a:extLst>
          </p:cNvPr>
          <p:cNvSpPr/>
          <p:nvPr/>
        </p:nvSpPr>
        <p:spPr>
          <a:xfrm>
            <a:off x="8286750" y="-1"/>
            <a:ext cx="3771900" cy="2100263"/>
          </a:xfrm>
          <a:prstGeom prst="cloudCallou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On a separate sheet of paper, write down the answers to each lock. </a:t>
            </a:r>
          </a:p>
        </p:txBody>
      </p:sp>
    </p:spTree>
    <p:extLst>
      <p:ext uri="{BB962C8B-B14F-4D97-AF65-F5344CB8AC3E}">
        <p14:creationId xmlns:p14="http://schemas.microsoft.com/office/powerpoint/2010/main" val="3735376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hlinkClick r:id="rId2"/>
            <a:extLst>
              <a:ext uri="{FF2B5EF4-FFF2-40B4-BE49-F238E27FC236}">
                <a16:creationId xmlns:a16="http://schemas.microsoft.com/office/drawing/2014/main" id="{E75804E1-21C8-C14F-B6DD-8943CD162658}"/>
              </a:ext>
            </a:extLst>
          </p:cNvPr>
          <p:cNvPicPr>
            <a:picLocks noChangeAspect="1"/>
          </p:cNvPicPr>
          <p:nvPr/>
        </p:nvPicPr>
        <p:blipFill rotWithShape="1">
          <a:blip r:embed="rId3"/>
          <a:srcRect l="2253" r="1" b="1"/>
          <a:stretch/>
        </p:blipFill>
        <p:spPr>
          <a:xfrm>
            <a:off x="446534" y="723899"/>
            <a:ext cx="7498616" cy="5676901"/>
          </a:xfrm>
          <a:prstGeom prst="rect">
            <a:avLst/>
          </a:prstGeom>
        </p:spPr>
      </p:pic>
      <p:sp>
        <p:nvSpPr>
          <p:cNvPr id="19" name="Rectangle 18">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10F619E-C84E-B944-A8FA-1BCEE8ECACFE}"/>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sz="3600">
                <a:solidFill>
                  <a:srgbClr val="FFFFFF"/>
                </a:solidFill>
              </a:rPr>
              <a:t>ABOUT THE STORY: </a:t>
            </a:r>
          </a:p>
        </p:txBody>
      </p:sp>
      <p:grpSp>
        <p:nvGrpSpPr>
          <p:cNvPr id="21" name="Group 20">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94250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92B8E-11ED-D946-B2CA-7C19A762CFDA}"/>
              </a:ext>
            </a:extLst>
          </p:cNvPr>
          <p:cNvSpPr>
            <a:spLocks noGrp="1"/>
          </p:cNvSpPr>
          <p:nvPr>
            <p:ph type="title"/>
          </p:nvPr>
        </p:nvSpPr>
        <p:spPr/>
        <p:txBody>
          <a:bodyPr>
            <a:normAutofit fontScale="90000"/>
          </a:bodyPr>
          <a:lstStyle/>
          <a:p>
            <a:r>
              <a:rPr lang="en-US" sz="3200" dirty="0"/>
              <a:t>What horror films teach us about ourselves and being human- </a:t>
            </a:r>
          </a:p>
        </p:txBody>
      </p:sp>
      <p:pic>
        <p:nvPicPr>
          <p:cNvPr id="4" name="Picture 3">
            <a:hlinkClick r:id="rId2"/>
            <a:extLst>
              <a:ext uri="{FF2B5EF4-FFF2-40B4-BE49-F238E27FC236}">
                <a16:creationId xmlns:a16="http://schemas.microsoft.com/office/drawing/2014/main" id="{DDDAC00B-9B76-904C-A72B-072701947BBD}"/>
              </a:ext>
            </a:extLst>
          </p:cNvPr>
          <p:cNvPicPr>
            <a:picLocks noChangeAspect="1"/>
          </p:cNvPicPr>
          <p:nvPr/>
        </p:nvPicPr>
        <p:blipFill>
          <a:blip r:embed="rId3"/>
          <a:stretch>
            <a:fillRect/>
          </a:stretch>
        </p:blipFill>
        <p:spPr>
          <a:xfrm>
            <a:off x="2860283" y="2057399"/>
            <a:ext cx="6471434" cy="4308475"/>
          </a:xfrm>
          <a:prstGeom prst="rect">
            <a:avLst/>
          </a:prstGeom>
        </p:spPr>
      </p:pic>
      <p:sp>
        <p:nvSpPr>
          <p:cNvPr id="5" name="Rectangular Callout 4">
            <a:extLst>
              <a:ext uri="{FF2B5EF4-FFF2-40B4-BE49-F238E27FC236}">
                <a16:creationId xmlns:a16="http://schemas.microsoft.com/office/drawing/2014/main" id="{6577F982-98AB-3F45-BD67-3E34F3C0DBBA}"/>
              </a:ext>
            </a:extLst>
          </p:cNvPr>
          <p:cNvSpPr/>
          <p:nvPr/>
        </p:nvSpPr>
        <p:spPr>
          <a:xfrm>
            <a:off x="8215313" y="2572360"/>
            <a:ext cx="1685925" cy="1013801"/>
          </a:xfrm>
          <a:prstGeom prst="wedgeRectCallou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BE PREPARED TO DISCUSS W/THE CLASS! </a:t>
            </a:r>
          </a:p>
        </p:txBody>
      </p:sp>
    </p:spTree>
    <p:extLst>
      <p:ext uri="{BB962C8B-B14F-4D97-AF65-F5344CB8AC3E}">
        <p14:creationId xmlns:p14="http://schemas.microsoft.com/office/powerpoint/2010/main" val="2591485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a:extLst>
              <a:ext uri="{FF2B5EF4-FFF2-40B4-BE49-F238E27FC236}">
                <a16:creationId xmlns:a16="http://schemas.microsoft.com/office/drawing/2014/main" id="{6099E560-B875-B840-BD9B-5EE1DC9D840A}"/>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6" name="Rectangle 8">
            <a:extLst>
              <a:ext uri="{FF2B5EF4-FFF2-40B4-BE49-F238E27FC236}">
                <a16:creationId xmlns:a16="http://schemas.microsoft.com/office/drawing/2014/main" id="{3F5085B4-BA87-CC43-BBD9-F614BC625C74}"/>
              </a:ext>
            </a:extLst>
          </p:cNvPr>
          <p:cNvSpPr>
            <a:spLocks noGrp="1" noChangeArrowheads="1"/>
          </p:cNvSpPr>
          <p:nvPr>
            <p:ph type="ctrTitle"/>
          </p:nvPr>
        </p:nvSpPr>
        <p:spPr>
          <a:xfrm>
            <a:off x="1343025" y="990600"/>
            <a:ext cx="5057775" cy="4419600"/>
          </a:xfrm>
        </p:spPr>
        <p:txBody>
          <a:bodyPr>
            <a:normAutofit fontScale="90000"/>
          </a:bodyPr>
          <a:lstStyle/>
          <a:p>
            <a:r>
              <a:rPr lang="en-US" altLang="en-US" sz="4400" dirty="0">
                <a:solidFill>
                  <a:schemeClr val="tx1"/>
                </a:solidFill>
                <a:latin typeface="Chiller" panose="020F0502020204030204" pitchFamily="34" charset="0"/>
              </a:rPr>
              <a:t>The story is set in a Dutch settlement called Tarrytown, New York, in the lonely, secluded valley (glen) of Sleepy Hollow.</a:t>
            </a:r>
          </a:p>
        </p:txBody>
      </p:sp>
      <p:pic>
        <p:nvPicPr>
          <p:cNvPr id="7178" name="Picture 10">
            <a:extLst>
              <a:ext uri="{FF2B5EF4-FFF2-40B4-BE49-F238E27FC236}">
                <a16:creationId xmlns:a16="http://schemas.microsoft.com/office/drawing/2014/main" id="{82B21AFD-1F62-8E4E-9069-9BAD0A025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862" y="1447800"/>
            <a:ext cx="3962400" cy="3962400"/>
          </a:xfrm>
          <a:prstGeom prst="rect">
            <a:avLst/>
          </a:prstGeom>
          <a:noFill/>
          <a:extLst>
            <a:ext uri="{909E8E84-426E-40DD-AFC4-6F175D3DCCD1}">
              <a14:hiddenFill xmlns:a14="http://schemas.microsoft.com/office/drawing/2010/main">
                <a:solidFill>
                  <a:srgbClr val="FFFFFF"/>
                </a:solidFill>
              </a14:hiddenFill>
            </a:ext>
          </a:extLst>
        </p:spPr>
      </p:pic>
      <p:sp>
        <p:nvSpPr>
          <p:cNvPr id="7182" name="AutoShape 14">
            <a:extLst>
              <a:ext uri="{FF2B5EF4-FFF2-40B4-BE49-F238E27FC236}">
                <a16:creationId xmlns:a16="http://schemas.microsoft.com/office/drawing/2014/main" id="{5F771C4C-3327-4042-9F79-CC95CC586ABE}"/>
              </a:ext>
            </a:extLst>
          </p:cNvPr>
          <p:cNvSpPr>
            <a:spLocks noChangeArrowheads="1"/>
          </p:cNvSpPr>
          <p:nvPr/>
        </p:nvSpPr>
        <p:spPr bwMode="auto">
          <a:xfrm>
            <a:off x="8001000" y="4191000"/>
            <a:ext cx="1371600" cy="228600"/>
          </a:xfrm>
          <a:prstGeom prst="rightArrow">
            <a:avLst>
              <a:gd name="adj1" fmla="val 50000"/>
              <a:gd name="adj2" fmla="val 150000"/>
            </a:avLst>
          </a:prstGeom>
          <a:solidFill>
            <a:srgbClr val="FF00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504788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a:extLst>
              <a:ext uri="{FF2B5EF4-FFF2-40B4-BE49-F238E27FC236}">
                <a16:creationId xmlns:a16="http://schemas.microsoft.com/office/drawing/2014/main" id="{9D97A4BF-A7A9-2241-A69C-A092A9CB81B1}"/>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437" name="Rectangle 5">
            <a:extLst>
              <a:ext uri="{FF2B5EF4-FFF2-40B4-BE49-F238E27FC236}">
                <a16:creationId xmlns:a16="http://schemas.microsoft.com/office/drawing/2014/main" id="{F71F2DD9-A468-F74F-ADAF-CCA40022CA82}"/>
              </a:ext>
            </a:extLst>
          </p:cNvPr>
          <p:cNvSpPr>
            <a:spLocks noGrp="1" noChangeArrowheads="1"/>
          </p:cNvSpPr>
          <p:nvPr>
            <p:ph type="title"/>
          </p:nvPr>
        </p:nvSpPr>
        <p:spPr>
          <a:xfrm>
            <a:off x="1143000" y="274638"/>
            <a:ext cx="5334000" cy="4144962"/>
          </a:xfrm>
        </p:spPr>
        <p:txBody>
          <a:bodyPr>
            <a:normAutofit fontScale="90000"/>
          </a:bodyPr>
          <a:lstStyle/>
          <a:p>
            <a:r>
              <a:rPr lang="en-US" altLang="en-US" sz="3200" dirty="0">
                <a:solidFill>
                  <a:schemeClr val="tx1"/>
                </a:solidFill>
                <a:latin typeface="Chiller" panose="020F0502020204030204" pitchFamily="34" charset="0"/>
              </a:rPr>
              <a:t>The story was written by Washington Irving and published in 1820.  At the time that he wrote the story, Irving was living in Birmingham, England, but he had visited Tarrytown and Sleepy Hollow which are villages that sit beside the Hudson River in New York.</a:t>
            </a:r>
          </a:p>
        </p:txBody>
      </p:sp>
      <p:pic>
        <p:nvPicPr>
          <p:cNvPr id="18439" name="Picture 7">
            <a:hlinkClick r:id="rId3" tooltip="Irving-Washington-LOC.jpg"/>
            <a:extLst>
              <a:ext uri="{FF2B5EF4-FFF2-40B4-BE49-F238E27FC236}">
                <a16:creationId xmlns:a16="http://schemas.microsoft.com/office/drawing/2014/main" id="{5180846A-67CA-C947-B17D-858D97925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176" y="304800"/>
            <a:ext cx="2994025" cy="4267200"/>
          </a:xfrm>
          <a:prstGeom prst="rect">
            <a:avLst/>
          </a:prstGeom>
          <a:noFill/>
          <a:extLst>
            <a:ext uri="{909E8E84-426E-40DD-AFC4-6F175D3DCCD1}">
              <a14:hiddenFill xmlns:a14="http://schemas.microsoft.com/office/drawing/2010/main">
                <a:solidFill>
                  <a:srgbClr val="FFFFFF"/>
                </a:solidFill>
              </a14:hiddenFill>
            </a:ext>
          </a:extLst>
        </p:spPr>
      </p:pic>
      <p:sp>
        <p:nvSpPr>
          <p:cNvPr id="18440" name="Text Box 8">
            <a:extLst>
              <a:ext uri="{FF2B5EF4-FFF2-40B4-BE49-F238E27FC236}">
                <a16:creationId xmlns:a16="http://schemas.microsoft.com/office/drawing/2014/main" id="{1491A2C1-11A9-2542-9F96-D58F76B3FA91}"/>
              </a:ext>
            </a:extLst>
          </p:cNvPr>
          <p:cNvSpPr txBox="1">
            <a:spLocks noChangeArrowheads="1"/>
          </p:cNvSpPr>
          <p:nvPr/>
        </p:nvSpPr>
        <p:spPr bwMode="auto">
          <a:xfrm>
            <a:off x="6553200" y="4724401"/>
            <a:ext cx="35814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Chiller" panose="020F0502020204030204" pitchFamily="34" charset="0"/>
              </a:rPr>
              <a:t>Irving also wrote “Rip Van Winkle” which is a famous story that takes place in the Catskill Mountains of New York.</a:t>
            </a:r>
          </a:p>
        </p:txBody>
      </p:sp>
      <p:pic>
        <p:nvPicPr>
          <p:cNvPr id="18442" name="Picture 10">
            <a:extLst>
              <a:ext uri="{FF2B5EF4-FFF2-40B4-BE49-F238E27FC236}">
                <a16:creationId xmlns:a16="http://schemas.microsoft.com/office/drawing/2014/main" id="{11555186-73F1-B847-9130-B08657FAFE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267200"/>
            <a:ext cx="2438400" cy="1589088"/>
          </a:xfrm>
          <a:prstGeom prst="rect">
            <a:avLst/>
          </a:prstGeom>
          <a:noFill/>
          <a:extLst>
            <a:ext uri="{909E8E84-426E-40DD-AFC4-6F175D3DCCD1}">
              <a14:hiddenFill xmlns:a14="http://schemas.microsoft.com/office/drawing/2010/main">
                <a:solidFill>
                  <a:srgbClr val="FFFFFF"/>
                </a:solidFill>
              </a14:hiddenFill>
            </a:ext>
          </a:extLst>
        </p:spPr>
      </p:pic>
      <p:sp>
        <p:nvSpPr>
          <p:cNvPr id="18443" name="Text Box 11">
            <a:extLst>
              <a:ext uri="{FF2B5EF4-FFF2-40B4-BE49-F238E27FC236}">
                <a16:creationId xmlns:a16="http://schemas.microsoft.com/office/drawing/2014/main" id="{FB6671FC-5DBB-2E45-B6AA-71FFDE3923F6}"/>
              </a:ext>
            </a:extLst>
          </p:cNvPr>
          <p:cNvSpPr txBox="1">
            <a:spLocks noChangeArrowheads="1"/>
          </p:cNvSpPr>
          <p:nvPr/>
        </p:nvSpPr>
        <p:spPr bwMode="auto">
          <a:xfrm>
            <a:off x="1752600" y="5791201"/>
            <a:ext cx="411480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200">
                <a:latin typeface="Chiller" panose="020F0502020204030204" pitchFamily="34" charset="0"/>
              </a:rPr>
              <a:t>There is even a stamp </a:t>
            </a:r>
          </a:p>
          <a:p>
            <a:pPr algn="ctr">
              <a:spcBef>
                <a:spcPct val="50000"/>
              </a:spcBef>
            </a:pPr>
            <a:r>
              <a:rPr lang="en-US" altLang="en-US" sz="2200">
                <a:latin typeface="Chiller" panose="020F0502020204030204" pitchFamily="34" charset="0"/>
              </a:rPr>
              <a:t>commemorating the story.</a:t>
            </a:r>
          </a:p>
        </p:txBody>
      </p:sp>
    </p:spTree>
    <p:extLst>
      <p:ext uri="{BB962C8B-B14F-4D97-AF65-F5344CB8AC3E}">
        <p14:creationId xmlns:p14="http://schemas.microsoft.com/office/powerpoint/2010/main" val="340115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a:extLst>
              <a:ext uri="{FF2B5EF4-FFF2-40B4-BE49-F238E27FC236}">
                <a16:creationId xmlns:a16="http://schemas.microsoft.com/office/drawing/2014/main" id="{2A2B629A-6043-4E40-97D7-DED328620492}"/>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821" name="Rectangle 5">
            <a:extLst>
              <a:ext uri="{FF2B5EF4-FFF2-40B4-BE49-F238E27FC236}">
                <a16:creationId xmlns:a16="http://schemas.microsoft.com/office/drawing/2014/main" id="{6B6CFC5F-E4A0-CC4D-8A66-A3DC43D7320C}"/>
              </a:ext>
            </a:extLst>
          </p:cNvPr>
          <p:cNvSpPr>
            <a:spLocks noGrp="1" noChangeArrowheads="1"/>
          </p:cNvSpPr>
          <p:nvPr>
            <p:ph type="title"/>
          </p:nvPr>
        </p:nvSpPr>
        <p:spPr>
          <a:xfrm>
            <a:off x="1752600" y="274638"/>
            <a:ext cx="8686800" cy="3078162"/>
          </a:xfrm>
        </p:spPr>
        <p:txBody>
          <a:bodyPr>
            <a:normAutofit/>
          </a:bodyPr>
          <a:lstStyle/>
          <a:p>
            <a:r>
              <a:rPr lang="en-US" altLang="en-US" sz="3200" dirty="0">
                <a:solidFill>
                  <a:schemeClr val="tx1"/>
                </a:solidFill>
                <a:latin typeface="Chiller" panose="020F0502020204030204" pitchFamily="34" charset="0"/>
              </a:rPr>
              <a:t>Irving eventually bought a home about 3 ½ miles away from the Old Dutch Church.  It had belonged to a Dutch farmer.</a:t>
            </a:r>
            <a:br>
              <a:rPr lang="en-US" altLang="en-US" sz="3200" dirty="0">
                <a:solidFill>
                  <a:schemeClr val="tx1"/>
                </a:solidFill>
                <a:latin typeface="Chiller" panose="020F0502020204030204" pitchFamily="34" charset="0"/>
              </a:rPr>
            </a:br>
            <a:r>
              <a:rPr lang="en-US" altLang="en-US" sz="3200" dirty="0">
                <a:solidFill>
                  <a:schemeClr val="tx1"/>
                </a:solidFill>
                <a:latin typeface="Chiller" panose="020F0502020204030204" pitchFamily="34" charset="0"/>
              </a:rPr>
              <a:t>In June 1835 Irving acquired Sunnyside, a 10-acre estate that lies along the Hudson River, for $1800.</a:t>
            </a:r>
          </a:p>
        </p:txBody>
      </p:sp>
      <p:pic>
        <p:nvPicPr>
          <p:cNvPr id="34822" name="Picture 6">
            <a:extLst>
              <a:ext uri="{FF2B5EF4-FFF2-40B4-BE49-F238E27FC236}">
                <a16:creationId xmlns:a16="http://schemas.microsoft.com/office/drawing/2014/main" id="{E378C946-F367-554A-8F81-7AE0A5393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505200"/>
            <a:ext cx="4724400" cy="2444750"/>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descr="Front view of Sunnyside">
            <a:hlinkClick r:id="rId4" tooltip="Front view of Sunnyside"/>
            <a:extLst>
              <a:ext uri="{FF2B5EF4-FFF2-40B4-BE49-F238E27FC236}">
                <a16:creationId xmlns:a16="http://schemas.microsoft.com/office/drawing/2014/main" id="{3D149F88-4882-AD4A-88DE-25BB5F4481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7012" y="3505200"/>
            <a:ext cx="3862388" cy="2474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519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a:extLst>
              <a:ext uri="{FF2B5EF4-FFF2-40B4-BE49-F238E27FC236}">
                <a16:creationId xmlns:a16="http://schemas.microsoft.com/office/drawing/2014/main" id="{38667CDF-5943-8B4C-91B5-075253D5A5EC}"/>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485" name="Rectangle 5">
            <a:extLst>
              <a:ext uri="{FF2B5EF4-FFF2-40B4-BE49-F238E27FC236}">
                <a16:creationId xmlns:a16="http://schemas.microsoft.com/office/drawing/2014/main" id="{43923F9E-35C7-1141-A9A2-517B5876B37A}"/>
              </a:ext>
            </a:extLst>
          </p:cNvPr>
          <p:cNvSpPr>
            <a:spLocks noGrp="1" noChangeArrowheads="1"/>
          </p:cNvSpPr>
          <p:nvPr>
            <p:ph type="title"/>
          </p:nvPr>
        </p:nvSpPr>
        <p:spPr>
          <a:xfrm>
            <a:off x="1343025" y="274638"/>
            <a:ext cx="6048375" cy="5821362"/>
          </a:xfrm>
        </p:spPr>
        <p:txBody>
          <a:bodyPr>
            <a:normAutofit/>
          </a:bodyPr>
          <a:lstStyle/>
          <a:p>
            <a:r>
              <a:rPr lang="en-US" altLang="en-US" sz="3200" dirty="0">
                <a:solidFill>
                  <a:schemeClr val="tx1"/>
                </a:solidFill>
                <a:latin typeface="Chiller" panose="020F0502020204030204" pitchFamily="34" charset="0"/>
              </a:rPr>
              <a:t>“The Legend of Sleepy Hollow” is a short story that tells the story of an extremely superstitious schoolmaster from Connecticut.  The name of the character was taken from an army colonel that Irving had met, but that is where the similarity ends.  Colonel Crane was a stout, strong man.  The character of Ichabod doesn’t possess any of these qualities.</a:t>
            </a:r>
          </a:p>
        </p:txBody>
      </p:sp>
      <p:pic>
        <p:nvPicPr>
          <p:cNvPr id="20487" name="Picture 7" descr="(Photo)">
            <a:extLst>
              <a:ext uri="{FF2B5EF4-FFF2-40B4-BE49-F238E27FC236}">
                <a16:creationId xmlns:a16="http://schemas.microsoft.com/office/drawing/2014/main" id="{87EA0C54-D97F-384B-8761-569DE7A76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0" y="1333500"/>
            <a:ext cx="3038475"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568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5" name="Picture 7">
            <a:extLst>
              <a:ext uri="{FF2B5EF4-FFF2-40B4-BE49-F238E27FC236}">
                <a16:creationId xmlns:a16="http://schemas.microsoft.com/office/drawing/2014/main" id="{3BA9A591-1D52-FE49-A139-EEA9E7D42088}"/>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2" name="Rectangle 4">
            <a:extLst>
              <a:ext uri="{FF2B5EF4-FFF2-40B4-BE49-F238E27FC236}">
                <a16:creationId xmlns:a16="http://schemas.microsoft.com/office/drawing/2014/main" id="{4D61E096-99C9-0E4E-BBC3-BE3EEDCA24B0}"/>
              </a:ext>
            </a:extLst>
          </p:cNvPr>
          <p:cNvSpPr>
            <a:spLocks noGrp="1" noChangeArrowheads="1"/>
          </p:cNvSpPr>
          <p:nvPr>
            <p:ph type="title"/>
          </p:nvPr>
        </p:nvSpPr>
        <p:spPr>
          <a:xfrm>
            <a:off x="0" y="274638"/>
            <a:ext cx="6781800" cy="6278562"/>
          </a:xfrm>
        </p:spPr>
        <p:txBody>
          <a:bodyPr>
            <a:noAutofit/>
          </a:bodyPr>
          <a:lstStyle/>
          <a:p>
            <a:r>
              <a:rPr lang="en-US" altLang="en-US" sz="3200" dirty="0">
                <a:solidFill>
                  <a:schemeClr val="tx1"/>
                </a:solidFill>
                <a:latin typeface="Chiller" panose="020F0502020204030204" pitchFamily="34" charset="0"/>
              </a:rPr>
              <a:t>It is rumored that Colonel Crane was extremely upset with the depiction of his namesake.  After publication he reprimanded Irving for the character that carried his name.</a:t>
            </a:r>
            <a:br>
              <a:rPr lang="en-US" altLang="en-US" sz="3200" dirty="0">
                <a:solidFill>
                  <a:schemeClr val="tx1"/>
                </a:solidFill>
                <a:latin typeface="Chiller" panose="020F0502020204030204" pitchFamily="34" charset="0"/>
              </a:rPr>
            </a:br>
            <a:r>
              <a:rPr lang="en-US" altLang="en-US" sz="3200" dirty="0">
                <a:solidFill>
                  <a:schemeClr val="tx1"/>
                </a:solidFill>
                <a:latin typeface="Chiller" panose="020F0502020204030204" pitchFamily="34" charset="0"/>
              </a:rPr>
              <a:t>The physical description of Ichabod Crane in the story, however, is taken from a Revolutionary War veteran, Samuel Youngs. Youngs, a resident of Tarrytown, became a teacher after the war.  It is said that Youngs was lean, lanky, and superstitious, just as the protagonist in Irving’s famous tale. </a:t>
            </a:r>
          </a:p>
        </p:txBody>
      </p:sp>
      <p:pic>
        <p:nvPicPr>
          <p:cNvPr id="22540" name="Picture 12" descr="The Legend of Sleepy Hollow">
            <a:hlinkClick r:id="rId3"/>
            <a:extLst>
              <a:ext uri="{FF2B5EF4-FFF2-40B4-BE49-F238E27FC236}">
                <a16:creationId xmlns:a16="http://schemas.microsoft.com/office/drawing/2014/main" id="{096E69B2-B758-3D4F-BE24-E43F4D8A8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657226"/>
            <a:ext cx="3810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22541" name="Text Box 13">
            <a:extLst>
              <a:ext uri="{FF2B5EF4-FFF2-40B4-BE49-F238E27FC236}">
                <a16:creationId xmlns:a16="http://schemas.microsoft.com/office/drawing/2014/main" id="{2A566A1A-3304-E143-BDB6-ADAE01E2BFA1}"/>
              </a:ext>
            </a:extLst>
          </p:cNvPr>
          <p:cNvSpPr txBox="1">
            <a:spLocks noChangeArrowheads="1"/>
          </p:cNvSpPr>
          <p:nvPr/>
        </p:nvSpPr>
        <p:spPr bwMode="auto">
          <a:xfrm>
            <a:off x="6705600" y="3200401"/>
            <a:ext cx="350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Chiller" panose="020F0502020204030204" pitchFamily="34" charset="0"/>
              </a:rPr>
              <a:t>Disney’s depiction of Ichabod Crane</a:t>
            </a:r>
          </a:p>
        </p:txBody>
      </p:sp>
      <p:sp>
        <p:nvSpPr>
          <p:cNvPr id="22542" name="Text Box 14">
            <a:extLst>
              <a:ext uri="{FF2B5EF4-FFF2-40B4-BE49-F238E27FC236}">
                <a16:creationId xmlns:a16="http://schemas.microsoft.com/office/drawing/2014/main" id="{D6B5E326-0C22-B548-9748-7A24A7B9DF6C}"/>
              </a:ext>
            </a:extLst>
          </p:cNvPr>
          <p:cNvSpPr txBox="1">
            <a:spLocks noChangeArrowheads="1"/>
          </p:cNvSpPr>
          <p:nvPr/>
        </p:nvSpPr>
        <p:spPr bwMode="auto">
          <a:xfrm>
            <a:off x="6629400" y="3657600"/>
            <a:ext cx="35052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solidFill>
                  <a:srgbClr val="FF3300"/>
                </a:solidFill>
                <a:latin typeface="Chiller" panose="020F0502020204030204" pitchFamily="34" charset="0"/>
              </a:rPr>
              <a:t>Even though he is no great hero, Ichabod is seen by some as feeling somewhat superior to the residents of Tarrytown.  Many believe that he felt that his education made his more worthy than the people of Tarrytown.</a:t>
            </a:r>
          </a:p>
        </p:txBody>
      </p:sp>
      <p:sp>
        <p:nvSpPr>
          <p:cNvPr id="22543" name="Rectangle 15">
            <a:extLst>
              <a:ext uri="{FF2B5EF4-FFF2-40B4-BE49-F238E27FC236}">
                <a16:creationId xmlns:a16="http://schemas.microsoft.com/office/drawing/2014/main" id="{A647ABF0-0B1D-FA4D-80BD-3C100860485F}"/>
              </a:ext>
            </a:extLst>
          </p:cNvPr>
          <p:cNvSpPr>
            <a:spLocks noChangeArrowheads="1"/>
          </p:cNvSpPr>
          <p:nvPr/>
        </p:nvSpPr>
        <p:spPr bwMode="auto">
          <a:xfrm>
            <a:off x="10261600" y="4295776"/>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endParaRPr lang="en-US" altLang="en-US" sz="2000" b="1">
              <a:solidFill>
                <a:srgbClr val="FF3300"/>
              </a:solidFill>
              <a:latin typeface="Chiller" panose="020F0502020204030204" pitchFamily="34" charset="0"/>
            </a:endParaRPr>
          </a:p>
        </p:txBody>
      </p:sp>
    </p:spTree>
    <p:extLst>
      <p:ext uri="{BB962C8B-B14F-4D97-AF65-F5344CB8AC3E}">
        <p14:creationId xmlns:p14="http://schemas.microsoft.com/office/powerpoint/2010/main" val="2754530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a:extLst>
              <a:ext uri="{FF2B5EF4-FFF2-40B4-BE49-F238E27FC236}">
                <a16:creationId xmlns:a16="http://schemas.microsoft.com/office/drawing/2014/main" id="{659C2E68-870A-7244-BE32-79197A7D197D}"/>
              </a:ext>
            </a:extLst>
          </p:cNvPr>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391" name="Rectangle 7">
            <a:extLst>
              <a:ext uri="{FF2B5EF4-FFF2-40B4-BE49-F238E27FC236}">
                <a16:creationId xmlns:a16="http://schemas.microsoft.com/office/drawing/2014/main" id="{F3E495DA-73A6-024A-AA59-8842503047A3}"/>
              </a:ext>
            </a:extLst>
          </p:cNvPr>
          <p:cNvSpPr>
            <a:spLocks noGrp="1" noChangeArrowheads="1"/>
          </p:cNvSpPr>
          <p:nvPr>
            <p:ph type="title"/>
          </p:nvPr>
        </p:nvSpPr>
        <p:spPr>
          <a:xfrm>
            <a:off x="628650" y="274638"/>
            <a:ext cx="5619750" cy="5973762"/>
          </a:xfrm>
        </p:spPr>
        <p:txBody>
          <a:bodyPr>
            <a:normAutofit fontScale="90000"/>
          </a:bodyPr>
          <a:lstStyle/>
          <a:p>
            <a:r>
              <a:rPr lang="en-US" altLang="en-US" sz="3000" dirty="0">
                <a:solidFill>
                  <a:schemeClr val="tx1"/>
                </a:solidFill>
                <a:latin typeface="Chiller" panose="020F0502020204030204" pitchFamily="34" charset="0"/>
              </a:rPr>
              <a:t>Abraham “Brom Bones” Van Brunt is the antagonist in the story.  He is the “town rowdy” who is in love with the same girl that Ichabod loves.  The 18-year-old Katrina Van Tassel is the object of both men’s affection.</a:t>
            </a:r>
            <a:br>
              <a:rPr lang="en-US" altLang="en-US" sz="3000" dirty="0">
                <a:solidFill>
                  <a:schemeClr val="tx1"/>
                </a:solidFill>
                <a:latin typeface="Chiller" panose="020F0502020204030204" pitchFamily="34" charset="0"/>
              </a:rPr>
            </a:br>
            <a:r>
              <a:rPr lang="en-US" altLang="en-US" sz="3000" dirty="0">
                <a:solidFill>
                  <a:schemeClr val="tx1"/>
                </a:solidFill>
                <a:latin typeface="Chiller" panose="020F0502020204030204" pitchFamily="34" charset="0"/>
              </a:rPr>
              <a:t>Brom Bones is a very dominating character; when he enters the room, people notice.</a:t>
            </a:r>
            <a:br>
              <a:rPr lang="en-US" altLang="en-US" sz="3000" dirty="0">
                <a:solidFill>
                  <a:schemeClr val="tx1"/>
                </a:solidFill>
                <a:latin typeface="Chiller" panose="020F0502020204030204" pitchFamily="34" charset="0"/>
              </a:rPr>
            </a:br>
            <a:r>
              <a:rPr lang="en-US" altLang="en-US" sz="3000" dirty="0">
                <a:solidFill>
                  <a:schemeClr val="tx1"/>
                </a:solidFill>
                <a:latin typeface="Chiller" panose="020F0502020204030204" pitchFamily="34" charset="0"/>
              </a:rPr>
              <a:t>He is also portrayed as a playful practical joker who doesn’t really wish to harm anyone.</a:t>
            </a:r>
          </a:p>
        </p:txBody>
      </p:sp>
      <p:sp>
        <p:nvSpPr>
          <p:cNvPr id="16392" name="Text Box 8">
            <a:extLst>
              <a:ext uri="{FF2B5EF4-FFF2-40B4-BE49-F238E27FC236}">
                <a16:creationId xmlns:a16="http://schemas.microsoft.com/office/drawing/2014/main" id="{AC40C909-3201-AD41-A50F-E562A5F1465A}"/>
              </a:ext>
            </a:extLst>
          </p:cNvPr>
          <p:cNvSpPr txBox="1">
            <a:spLocks noChangeArrowheads="1"/>
          </p:cNvSpPr>
          <p:nvPr/>
        </p:nvSpPr>
        <p:spPr bwMode="auto">
          <a:xfrm>
            <a:off x="6705600" y="228601"/>
            <a:ext cx="3657600"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FF3300"/>
                </a:solidFill>
                <a:latin typeface="Chiller" panose="020F0502020204030204" pitchFamily="34" charset="0"/>
              </a:rPr>
              <a:t>He was ready for either a fight or a frolic; but had more mischief than ill-will in his composition; and, with all his overbearing roughness, there was a strong dash of waggish good humor at bottom.</a:t>
            </a:r>
          </a:p>
          <a:p>
            <a:pPr>
              <a:spcBef>
                <a:spcPct val="50000"/>
              </a:spcBef>
            </a:pPr>
            <a:r>
              <a:rPr lang="en-US" altLang="en-US" sz="2000">
                <a:solidFill>
                  <a:srgbClr val="FF3300"/>
                </a:solidFill>
                <a:latin typeface="Chiller" panose="020F0502020204030204" pitchFamily="34" charset="0"/>
              </a:rPr>
              <a:t>      </a:t>
            </a:r>
            <a:r>
              <a:rPr lang="en-US" altLang="en-US" sz="1600">
                <a:solidFill>
                  <a:srgbClr val="FF3300"/>
                </a:solidFill>
                <a:latin typeface="Chiller" panose="020F0502020204030204" pitchFamily="34" charset="0"/>
              </a:rPr>
              <a:t>- from </a:t>
            </a:r>
            <a:r>
              <a:rPr lang="en-US" altLang="en-US" sz="1600" i="1">
                <a:solidFill>
                  <a:srgbClr val="FF3300"/>
                </a:solidFill>
                <a:latin typeface="Chiller" panose="020F0502020204030204" pitchFamily="34" charset="0"/>
              </a:rPr>
              <a:t>The Legend of Sleepy Hollow</a:t>
            </a:r>
          </a:p>
        </p:txBody>
      </p:sp>
      <p:pic>
        <p:nvPicPr>
          <p:cNvPr id="16394" name="Picture 10">
            <a:extLst>
              <a:ext uri="{FF2B5EF4-FFF2-40B4-BE49-F238E27FC236}">
                <a16:creationId xmlns:a16="http://schemas.microsoft.com/office/drawing/2014/main" id="{19D3E75C-16DD-B74A-9765-EA30B492D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1" y="2286000"/>
            <a:ext cx="2176463" cy="3162300"/>
          </a:xfrm>
          <a:prstGeom prst="rect">
            <a:avLst/>
          </a:prstGeom>
          <a:noFill/>
          <a:extLst>
            <a:ext uri="{909E8E84-426E-40DD-AFC4-6F175D3DCCD1}">
              <a14:hiddenFill xmlns:a14="http://schemas.microsoft.com/office/drawing/2010/main">
                <a:solidFill>
                  <a:srgbClr val="FFFFFF"/>
                </a:solidFill>
              </a14:hiddenFill>
            </a:ext>
          </a:extLst>
        </p:spPr>
      </p:pic>
      <p:sp>
        <p:nvSpPr>
          <p:cNvPr id="16395" name="Text Box 11">
            <a:extLst>
              <a:ext uri="{FF2B5EF4-FFF2-40B4-BE49-F238E27FC236}">
                <a16:creationId xmlns:a16="http://schemas.microsoft.com/office/drawing/2014/main" id="{98C99274-6E52-0848-98F6-3EE44EF4CEEC}"/>
              </a:ext>
            </a:extLst>
          </p:cNvPr>
          <p:cNvSpPr txBox="1">
            <a:spLocks noChangeArrowheads="1"/>
          </p:cNvSpPr>
          <p:nvPr/>
        </p:nvSpPr>
        <p:spPr bwMode="auto">
          <a:xfrm>
            <a:off x="7239000" y="5562600"/>
            <a:ext cx="2895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latin typeface="Chiller" panose="020F0502020204030204" pitchFamily="34" charset="0"/>
              </a:rPr>
              <a:t>Casper Van Dien played Brom Bones in the 1999 version of the movie.</a:t>
            </a:r>
            <a:endParaRPr lang="en-US" altLang="en-US">
              <a:latin typeface="Chiller" panose="020F0502020204030204" pitchFamily="34" charset="0"/>
            </a:endParaRPr>
          </a:p>
        </p:txBody>
      </p:sp>
    </p:spTree>
    <p:extLst>
      <p:ext uri="{BB962C8B-B14F-4D97-AF65-F5344CB8AC3E}">
        <p14:creationId xmlns:p14="http://schemas.microsoft.com/office/powerpoint/2010/main" val="1933013443"/>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otalTime>0</TotalTime>
  <Words>1731</Words>
  <Application>Microsoft Macintosh PowerPoint</Application>
  <PresentationFormat>Widescreen</PresentationFormat>
  <Paragraphs>67</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Chiller</vt:lpstr>
      <vt:lpstr>Gill Sans MT</vt:lpstr>
      <vt:lpstr>Wingdings 2</vt:lpstr>
      <vt:lpstr>Dividend</vt:lpstr>
      <vt:lpstr>How does fear manipulate people? </vt:lpstr>
      <vt:lpstr>The masque of the red death</vt:lpstr>
      <vt:lpstr>ABOUT THE STORY: </vt:lpstr>
      <vt:lpstr>The story is set in a Dutch settlement called Tarrytown, New York, in the lonely, secluded valley (glen) of Sleepy Hollow.</vt:lpstr>
      <vt:lpstr>The story was written by Washington Irving and published in 1820.  At the time that he wrote the story, Irving was living in Birmingham, England, but he had visited Tarrytown and Sleepy Hollow which are villages that sit beside the Hudson River in New York.</vt:lpstr>
      <vt:lpstr>Irving eventually bought a home about 3 ½ miles away from the Old Dutch Church.  It had belonged to a Dutch farmer. In June 1835 Irving acquired Sunnyside, a 10-acre estate that lies along the Hudson River, for $1800.</vt:lpstr>
      <vt:lpstr>“The Legend of Sleepy Hollow” is a short story that tells the story of an extremely superstitious schoolmaster from Connecticut.  The name of the character was taken from an army colonel that Irving had met, but that is where the similarity ends.  Colonel Crane was a stout, strong man.  The character of Ichabod doesn’t possess any of these qualities.</vt:lpstr>
      <vt:lpstr>It is rumored that Colonel Crane was extremely upset with the depiction of his namesake.  After publication he reprimanded Irving for the character that carried his name. The physical description of Ichabod Crane in the story, however, is taken from a Revolutionary War veteran, Samuel Youngs. Youngs, a resident of Tarrytown, became a teacher after the war.  It is said that Youngs was lean, lanky, and superstitious, just as the protagonist in Irving’s famous tale. </vt:lpstr>
      <vt:lpstr>Abraham “Brom Bones” Van Brunt is the antagonist in the story.  He is the “town rowdy” who is in love with the same girl that Ichabod loves.  The 18-year-old Katrina Van Tassel is the object of both men’s affection. Brom Bones is a very dominating character; when he enters the room, people notice. He is also portrayed as a playful practical joker who doesn’t really wish to harm anyone.</vt:lpstr>
      <vt:lpstr>Katrina Van Tassel is the beautiful 18-year-old girl that both Brom Bones and Ichabod love.   Katrina is the daughter and sole heir of a wealthy farmer. The name was drawn from a deceased resident of Sleepy Hollow, Catriena Ecker Van Tessel.  The description of Katrina was taken from Catriena’s niece, Eleanor Van Tassel Brush. Prior to Ichabod’s arrival in town, Katrina had been Brom’s girlfriend.</vt:lpstr>
      <vt:lpstr>The denouement (conclusion) of the story occurs at a bridge that crosses the Pocantico River.  It is near the Old Dutch Church and Burying Ground in Sleepy Hollow.</vt:lpstr>
      <vt:lpstr>Sleepy Hollow Cemetery is the resting place of people made famous because of the story.  The inspiration for Katrina, Eleanor Van Tassel Brush (1763-1861), lies next to the inspiration for Brom Bones, Abraham Martling(1741-1779). Washington Irving(1783-1859) rests in the south corner of the cemetery overlooking the setting of his best known story.</vt:lpstr>
      <vt:lpstr>Several other famous people also rest in Sleepy Hollow cemetery which also contains the graves of 70 Revolutionary War soldiers. </vt:lpstr>
      <vt:lpstr>Colonel Ichabod Crane’s grave is located in Staten Island.</vt:lpstr>
      <vt:lpstr>Samuel Youngs, inspiration for Ichabod’s physical appearance and mannerisms, was originally buried in the churchyard of the Old Dutch Church of Sleepy Hollow, the setting for “The Legend of Sleepy Hollow.”  He was moved, however, to Ossining in 1851 when the administrators of the Dale Cemetery wished to have a “notable citizen” to grace their new cemetery.</vt:lpstr>
      <vt:lpstr>“The Legend of Sleepy Hollow” is not the only tale that was used Sleepy Hollow as its setting. In the 1960’s there was a television series called Dark Shadows set at Lyndhurst in Tarrytown.  In the series, this castle served as the Collinwood estate in the full-length film, House of Dark Shadows.</vt:lpstr>
      <vt:lpstr>In the story, Ichabod is said to be rather popular among the ladies because he is a “man  of letters.” (This meant he had an advanced education.)  He was a school teacher.  Remember that education in this time was a luxury; therefore, anyone  having an advanced education was seen as enviable. He would often stroll with “country damsels” along the banks of the mill pond.</vt:lpstr>
      <vt:lpstr>The climax of the story begins as Ichabod leaves a party at the Van Tassel house on a windy autumn night. He is upset for he has just discovered that Katrina danced with him in an effort to make Brom Bones jealous.  As he rides home, he is suddenly pursued by what is supposedly the ghost of a Hessian trooper or soldier. (Hessian soldiers were from German states and fought in the American Revolution.)</vt:lpstr>
      <vt:lpstr>According to legend the soldier had lost his head, literally, when a stray cannon ball had struck him.   “The ghost rides forth to the scene of the battle in nightly quest of his head…the rushing speed with which he sometimes passes along the Hollow, like a midnight blast, is owing to his being belated, and in a hurry to get back to the church-yard before daybreak.”</vt:lpstr>
      <vt:lpstr>The next day Ichabod’s horse was found wandering in a pasture, but Ichabod was never seen again.  There are rumors that  he is dead; others say he is too terrified to return to Sleepy Hollow. Brom Bones reportedly smiles when the story of Ichabod’s disappearance is told.  Does this mean he posed as the headless horseman to rid Tarrytown of his only competition for the fair Katrina? By the way, Katrina and Brom were married after Ichabod’s disappearance.</vt:lpstr>
      <vt:lpstr>Impact of the Story</vt:lpstr>
      <vt:lpstr>Further Impact</vt:lpstr>
      <vt:lpstr>More Impact</vt:lpstr>
      <vt:lpstr>Further Impact</vt:lpstr>
      <vt:lpstr>More Impact</vt:lpstr>
      <vt:lpstr>The story: </vt:lpstr>
      <vt:lpstr>Reading comprehension questions: </vt:lpstr>
      <vt:lpstr>Questions to consider: </vt:lpstr>
      <vt:lpstr>Escape room- </vt:lpstr>
      <vt:lpstr>What horror films teach us about ourselves and being human-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does fear manipulate people? </dc:title>
  <dc:creator>Thorne, Elizabeth C</dc:creator>
  <cp:lastModifiedBy>Thorne, Elizabeth C</cp:lastModifiedBy>
  <cp:revision>1</cp:revision>
  <dcterms:created xsi:type="dcterms:W3CDTF">2020-02-25T15:27:51Z</dcterms:created>
  <dcterms:modified xsi:type="dcterms:W3CDTF">2020-02-25T15:27:54Z</dcterms:modified>
</cp:coreProperties>
</file>