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9" r:id="rId7"/>
    <p:sldId id="258" r:id="rId8"/>
    <p:sldId id="260" r:id="rId9"/>
    <p:sldId id="261" r:id="rId10"/>
    <p:sldId id="262" r:id="rId11"/>
    <p:sldId id="263" r:id="rId12"/>
    <p:sldId id="264" r:id="rId13"/>
    <p:sldId id="265" r:id="rId14"/>
    <p:sldId id="266" r:id="rId15"/>
    <p:sldId id="267" r:id="rId16"/>
    <p:sldId id="268" r:id="rId17"/>
    <p:sldId id="269" r:id="rId18"/>
    <p:sldId id="270" r:id="rId19"/>
    <p:sldId id="272" r:id="rId20"/>
    <p:sldId id="273" r:id="rId21"/>
    <p:sldId id="274" r:id="rId22"/>
    <p:sldId id="275" r:id="rId23"/>
    <p:sldId id="276" r:id="rId24"/>
    <p:sldId id="277" r:id="rId25"/>
    <p:sldId id="278"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0" autoAdjust="0"/>
    <p:restoredTop sz="94660"/>
  </p:normalViewPr>
  <p:slideViewPr>
    <p:cSldViewPr snapToGrid="0">
      <p:cViewPr>
        <p:scale>
          <a:sx n="92" d="100"/>
          <a:sy n="92" d="100"/>
        </p:scale>
        <p:origin x="10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6AE6F0-30E1-4CDE-B71E-52E651F3CE8E}" type="doc">
      <dgm:prSet loTypeId="urn:microsoft.com/office/officeart/2008/layout/LinedList" loCatId="list" qsTypeId="urn:microsoft.com/office/officeart/2005/8/quickstyle/simple2" qsCatId="simple" csTypeId="urn:microsoft.com/office/officeart/2005/8/colors/accent2_2" csCatId="accent2" phldr="1"/>
      <dgm:spPr/>
      <dgm:t>
        <a:bodyPr/>
        <a:lstStyle/>
        <a:p>
          <a:endParaRPr lang="en-US"/>
        </a:p>
      </dgm:t>
    </dgm:pt>
    <dgm:pt modelId="{E08755A2-C616-4562-BFE9-8A5BA9B14756}">
      <dgm:prSet custT="1"/>
      <dgm:spPr/>
      <dgm:t>
        <a:bodyPr/>
        <a:lstStyle/>
        <a:p>
          <a:r>
            <a:rPr lang="en-US" sz="1600" dirty="0"/>
            <a:t>Throughout the book, the bond between father and son is the only love and bond shown. Especially since the father is on the brink of death, it causes the love to become very relevant. The boy doesn’t want his father to leave him all alone, even though the man believes he can handle himself. </a:t>
          </a:r>
        </a:p>
      </dgm:t>
    </dgm:pt>
    <dgm:pt modelId="{BB012EF0-6757-45D9-BE92-B1A8E6EF482B}" type="parTrans" cxnId="{80D33780-B444-4735-A215-7A1172324431}">
      <dgm:prSet/>
      <dgm:spPr/>
      <dgm:t>
        <a:bodyPr/>
        <a:lstStyle/>
        <a:p>
          <a:endParaRPr lang="en-US"/>
        </a:p>
      </dgm:t>
    </dgm:pt>
    <dgm:pt modelId="{63F6723C-9571-4998-83D2-92CC6EF666EB}" type="sibTrans" cxnId="{80D33780-B444-4735-A215-7A1172324431}">
      <dgm:prSet/>
      <dgm:spPr/>
      <dgm:t>
        <a:bodyPr/>
        <a:lstStyle/>
        <a:p>
          <a:endParaRPr lang="en-US"/>
        </a:p>
      </dgm:t>
    </dgm:pt>
    <dgm:pt modelId="{407AADFD-E044-49D4-B559-FD8FBC1D3A8C}">
      <dgm:prSet custT="1"/>
      <dgm:spPr/>
      <dgm:t>
        <a:bodyPr/>
        <a:lstStyle/>
        <a:p>
          <a:r>
            <a:rPr lang="en-US" sz="2800" dirty="0">
              <a:solidFill>
                <a:schemeClr val="accent2"/>
              </a:solidFill>
            </a:rPr>
            <a:t>“You’re going to be okay Papa. You have to…I want to be with you” (278)</a:t>
          </a:r>
        </a:p>
      </dgm:t>
    </dgm:pt>
    <dgm:pt modelId="{E2743EC5-7F59-4B4F-A292-2007E796B055}" type="parTrans" cxnId="{054E9E4D-6581-4B92-A939-65D15CCDC7A3}">
      <dgm:prSet/>
      <dgm:spPr/>
      <dgm:t>
        <a:bodyPr/>
        <a:lstStyle/>
        <a:p>
          <a:endParaRPr lang="en-US"/>
        </a:p>
      </dgm:t>
    </dgm:pt>
    <dgm:pt modelId="{573DB53F-D19C-42FD-8699-08013A48AC15}" type="sibTrans" cxnId="{054E9E4D-6581-4B92-A939-65D15CCDC7A3}">
      <dgm:prSet/>
      <dgm:spPr/>
      <dgm:t>
        <a:bodyPr/>
        <a:lstStyle/>
        <a:p>
          <a:endParaRPr lang="en-US"/>
        </a:p>
      </dgm:t>
    </dgm:pt>
    <dgm:pt modelId="{59ACEA6F-FA2C-4A75-8CC9-DA85FE84AB99}">
      <dgm:prSet custT="1"/>
      <dgm:spPr/>
      <dgm:t>
        <a:bodyPr/>
        <a:lstStyle/>
        <a:p>
          <a:r>
            <a:rPr lang="en-US" sz="2800" dirty="0">
              <a:solidFill>
                <a:schemeClr val="accent2"/>
              </a:solidFill>
            </a:rPr>
            <a:t>“Just take me with you. Please… You said you wouldn’t ever leave me” (279)</a:t>
          </a:r>
        </a:p>
      </dgm:t>
    </dgm:pt>
    <dgm:pt modelId="{07017D2C-2D97-42A9-9CFA-5DC32517D6E9}" type="parTrans" cxnId="{A9210CF4-0EEC-411E-9F3A-59F925A0A503}">
      <dgm:prSet/>
      <dgm:spPr/>
      <dgm:t>
        <a:bodyPr/>
        <a:lstStyle/>
        <a:p>
          <a:endParaRPr lang="en-US"/>
        </a:p>
      </dgm:t>
    </dgm:pt>
    <dgm:pt modelId="{2FBD28D5-4810-4EA3-8F6F-F79653DBB4FF}" type="sibTrans" cxnId="{A9210CF4-0EEC-411E-9F3A-59F925A0A503}">
      <dgm:prSet/>
      <dgm:spPr/>
      <dgm:t>
        <a:bodyPr/>
        <a:lstStyle/>
        <a:p>
          <a:endParaRPr lang="en-US"/>
        </a:p>
      </dgm:t>
    </dgm:pt>
    <dgm:pt modelId="{47C0BF09-4B07-423B-AB55-EFAFB441BE6D}" type="pres">
      <dgm:prSet presAssocID="{576AE6F0-30E1-4CDE-B71E-52E651F3CE8E}" presName="vert0" presStyleCnt="0">
        <dgm:presLayoutVars>
          <dgm:dir/>
          <dgm:animOne val="branch"/>
          <dgm:animLvl val="lvl"/>
        </dgm:presLayoutVars>
      </dgm:prSet>
      <dgm:spPr/>
    </dgm:pt>
    <dgm:pt modelId="{41612CF5-3529-4424-9312-545B970D387F}" type="pres">
      <dgm:prSet presAssocID="{E08755A2-C616-4562-BFE9-8A5BA9B14756}" presName="thickLine" presStyleLbl="alignNode1" presStyleIdx="0" presStyleCnt="3"/>
      <dgm:spPr/>
    </dgm:pt>
    <dgm:pt modelId="{49DD74D7-46BB-4C5B-8049-51896AAB21B3}" type="pres">
      <dgm:prSet presAssocID="{E08755A2-C616-4562-BFE9-8A5BA9B14756}" presName="horz1" presStyleCnt="0"/>
      <dgm:spPr/>
    </dgm:pt>
    <dgm:pt modelId="{0707559A-F18D-4205-A3AD-C25BCA5858DE}" type="pres">
      <dgm:prSet presAssocID="{E08755A2-C616-4562-BFE9-8A5BA9B14756}" presName="tx1" presStyleLbl="revTx" presStyleIdx="0" presStyleCnt="3"/>
      <dgm:spPr/>
    </dgm:pt>
    <dgm:pt modelId="{8B49AE31-92E1-4719-B270-C2705A835D35}" type="pres">
      <dgm:prSet presAssocID="{E08755A2-C616-4562-BFE9-8A5BA9B14756}" presName="vert1" presStyleCnt="0"/>
      <dgm:spPr/>
    </dgm:pt>
    <dgm:pt modelId="{F0D4754F-7C73-4F1E-AA4D-CAD0608E43CD}" type="pres">
      <dgm:prSet presAssocID="{407AADFD-E044-49D4-B559-FD8FBC1D3A8C}" presName="thickLine" presStyleLbl="alignNode1" presStyleIdx="1" presStyleCnt="3"/>
      <dgm:spPr/>
    </dgm:pt>
    <dgm:pt modelId="{3C0E35C7-FD54-46A0-94C7-01A7ECADCF0D}" type="pres">
      <dgm:prSet presAssocID="{407AADFD-E044-49D4-B559-FD8FBC1D3A8C}" presName="horz1" presStyleCnt="0"/>
      <dgm:spPr/>
    </dgm:pt>
    <dgm:pt modelId="{A0F6E6AB-56D8-4676-91BC-B6D1BCAEBFF8}" type="pres">
      <dgm:prSet presAssocID="{407AADFD-E044-49D4-B559-FD8FBC1D3A8C}" presName="tx1" presStyleLbl="revTx" presStyleIdx="1" presStyleCnt="3"/>
      <dgm:spPr/>
    </dgm:pt>
    <dgm:pt modelId="{3CE427DE-5EB0-464E-85E3-98856EB6EC26}" type="pres">
      <dgm:prSet presAssocID="{407AADFD-E044-49D4-B559-FD8FBC1D3A8C}" presName="vert1" presStyleCnt="0"/>
      <dgm:spPr/>
    </dgm:pt>
    <dgm:pt modelId="{EC39526F-E3A9-4F99-9111-0857F59A5378}" type="pres">
      <dgm:prSet presAssocID="{59ACEA6F-FA2C-4A75-8CC9-DA85FE84AB99}" presName="thickLine" presStyleLbl="alignNode1" presStyleIdx="2" presStyleCnt="3"/>
      <dgm:spPr/>
    </dgm:pt>
    <dgm:pt modelId="{ACDD7318-7158-4EB1-931D-974D8A47E01B}" type="pres">
      <dgm:prSet presAssocID="{59ACEA6F-FA2C-4A75-8CC9-DA85FE84AB99}" presName="horz1" presStyleCnt="0"/>
      <dgm:spPr/>
    </dgm:pt>
    <dgm:pt modelId="{FC6A51B6-D925-43CC-B62F-C819963831FF}" type="pres">
      <dgm:prSet presAssocID="{59ACEA6F-FA2C-4A75-8CC9-DA85FE84AB99}" presName="tx1" presStyleLbl="revTx" presStyleIdx="2" presStyleCnt="3"/>
      <dgm:spPr/>
    </dgm:pt>
    <dgm:pt modelId="{63197EA1-188B-4C7C-AA65-87E184DB51E6}" type="pres">
      <dgm:prSet presAssocID="{59ACEA6F-FA2C-4A75-8CC9-DA85FE84AB99}" presName="vert1" presStyleCnt="0"/>
      <dgm:spPr/>
    </dgm:pt>
  </dgm:ptLst>
  <dgm:cxnLst>
    <dgm:cxn modelId="{D5B3E207-0078-4B22-A91D-5602C9E40877}" type="presOf" srcId="{E08755A2-C616-4562-BFE9-8A5BA9B14756}" destId="{0707559A-F18D-4205-A3AD-C25BCA5858DE}" srcOrd="0" destOrd="0" presId="urn:microsoft.com/office/officeart/2008/layout/LinedList"/>
    <dgm:cxn modelId="{12101B16-DBF5-4DBF-97E1-AF42515D4C6E}" type="presOf" srcId="{407AADFD-E044-49D4-B559-FD8FBC1D3A8C}" destId="{A0F6E6AB-56D8-4676-91BC-B6D1BCAEBFF8}" srcOrd="0" destOrd="0" presId="urn:microsoft.com/office/officeart/2008/layout/LinedList"/>
    <dgm:cxn modelId="{054E9E4D-6581-4B92-A939-65D15CCDC7A3}" srcId="{576AE6F0-30E1-4CDE-B71E-52E651F3CE8E}" destId="{407AADFD-E044-49D4-B559-FD8FBC1D3A8C}" srcOrd="1" destOrd="0" parTransId="{E2743EC5-7F59-4B4F-A292-2007E796B055}" sibTransId="{573DB53F-D19C-42FD-8699-08013A48AC15}"/>
    <dgm:cxn modelId="{80D33780-B444-4735-A215-7A1172324431}" srcId="{576AE6F0-30E1-4CDE-B71E-52E651F3CE8E}" destId="{E08755A2-C616-4562-BFE9-8A5BA9B14756}" srcOrd="0" destOrd="0" parTransId="{BB012EF0-6757-45D9-BE92-B1A8E6EF482B}" sibTransId="{63F6723C-9571-4998-83D2-92CC6EF666EB}"/>
    <dgm:cxn modelId="{4F33C2AC-D19B-420E-A895-D850F3EE1B66}" type="presOf" srcId="{576AE6F0-30E1-4CDE-B71E-52E651F3CE8E}" destId="{47C0BF09-4B07-423B-AB55-EFAFB441BE6D}" srcOrd="0" destOrd="0" presId="urn:microsoft.com/office/officeart/2008/layout/LinedList"/>
    <dgm:cxn modelId="{CF362CB1-890D-462A-8069-3893756CAA34}" type="presOf" srcId="{59ACEA6F-FA2C-4A75-8CC9-DA85FE84AB99}" destId="{FC6A51B6-D925-43CC-B62F-C819963831FF}" srcOrd="0" destOrd="0" presId="urn:microsoft.com/office/officeart/2008/layout/LinedList"/>
    <dgm:cxn modelId="{A9210CF4-0EEC-411E-9F3A-59F925A0A503}" srcId="{576AE6F0-30E1-4CDE-B71E-52E651F3CE8E}" destId="{59ACEA6F-FA2C-4A75-8CC9-DA85FE84AB99}" srcOrd="2" destOrd="0" parTransId="{07017D2C-2D97-42A9-9CFA-5DC32517D6E9}" sibTransId="{2FBD28D5-4810-4EA3-8F6F-F79653DBB4FF}"/>
    <dgm:cxn modelId="{AD1F696B-3506-43EB-93E7-26CEE0B4AD1C}" type="presParOf" srcId="{47C0BF09-4B07-423B-AB55-EFAFB441BE6D}" destId="{41612CF5-3529-4424-9312-545B970D387F}" srcOrd="0" destOrd="0" presId="urn:microsoft.com/office/officeart/2008/layout/LinedList"/>
    <dgm:cxn modelId="{89748CF7-450F-482D-8419-50731D114117}" type="presParOf" srcId="{47C0BF09-4B07-423B-AB55-EFAFB441BE6D}" destId="{49DD74D7-46BB-4C5B-8049-51896AAB21B3}" srcOrd="1" destOrd="0" presId="urn:microsoft.com/office/officeart/2008/layout/LinedList"/>
    <dgm:cxn modelId="{3B45E560-78FE-4470-B87E-7EA4F862F170}" type="presParOf" srcId="{49DD74D7-46BB-4C5B-8049-51896AAB21B3}" destId="{0707559A-F18D-4205-A3AD-C25BCA5858DE}" srcOrd="0" destOrd="0" presId="urn:microsoft.com/office/officeart/2008/layout/LinedList"/>
    <dgm:cxn modelId="{1C18E897-489A-4F73-B37A-179AC6932FC9}" type="presParOf" srcId="{49DD74D7-46BB-4C5B-8049-51896AAB21B3}" destId="{8B49AE31-92E1-4719-B270-C2705A835D35}" srcOrd="1" destOrd="0" presId="urn:microsoft.com/office/officeart/2008/layout/LinedList"/>
    <dgm:cxn modelId="{950856A4-2FCE-433C-8607-BF60E600B769}" type="presParOf" srcId="{47C0BF09-4B07-423B-AB55-EFAFB441BE6D}" destId="{F0D4754F-7C73-4F1E-AA4D-CAD0608E43CD}" srcOrd="2" destOrd="0" presId="urn:microsoft.com/office/officeart/2008/layout/LinedList"/>
    <dgm:cxn modelId="{45542847-34F1-4838-B05E-0C92548D13CD}" type="presParOf" srcId="{47C0BF09-4B07-423B-AB55-EFAFB441BE6D}" destId="{3C0E35C7-FD54-46A0-94C7-01A7ECADCF0D}" srcOrd="3" destOrd="0" presId="urn:microsoft.com/office/officeart/2008/layout/LinedList"/>
    <dgm:cxn modelId="{C0505149-B57C-4C73-82A0-12D1C90E8F04}" type="presParOf" srcId="{3C0E35C7-FD54-46A0-94C7-01A7ECADCF0D}" destId="{A0F6E6AB-56D8-4676-91BC-B6D1BCAEBFF8}" srcOrd="0" destOrd="0" presId="urn:microsoft.com/office/officeart/2008/layout/LinedList"/>
    <dgm:cxn modelId="{D8108655-C23E-4384-9793-B91E71717D7B}" type="presParOf" srcId="{3C0E35C7-FD54-46A0-94C7-01A7ECADCF0D}" destId="{3CE427DE-5EB0-464E-85E3-98856EB6EC26}" srcOrd="1" destOrd="0" presId="urn:microsoft.com/office/officeart/2008/layout/LinedList"/>
    <dgm:cxn modelId="{42A8CF0C-0DDE-462C-AF0A-3E3830F6E543}" type="presParOf" srcId="{47C0BF09-4B07-423B-AB55-EFAFB441BE6D}" destId="{EC39526F-E3A9-4F99-9111-0857F59A5378}" srcOrd="4" destOrd="0" presId="urn:microsoft.com/office/officeart/2008/layout/LinedList"/>
    <dgm:cxn modelId="{BFACEA4A-BC24-47BE-B98C-C67E3FAB4A10}" type="presParOf" srcId="{47C0BF09-4B07-423B-AB55-EFAFB441BE6D}" destId="{ACDD7318-7158-4EB1-931D-974D8A47E01B}" srcOrd="5" destOrd="0" presId="urn:microsoft.com/office/officeart/2008/layout/LinedList"/>
    <dgm:cxn modelId="{36A1CA01-0528-4F74-A82B-398A19BDDE07}" type="presParOf" srcId="{ACDD7318-7158-4EB1-931D-974D8A47E01B}" destId="{FC6A51B6-D925-43CC-B62F-C819963831FF}" srcOrd="0" destOrd="0" presId="urn:microsoft.com/office/officeart/2008/layout/LinedList"/>
    <dgm:cxn modelId="{BF707D82-4DAB-4EDD-936D-B6CBDFF9A84C}" type="presParOf" srcId="{ACDD7318-7158-4EB1-931D-974D8A47E01B}" destId="{63197EA1-188B-4C7C-AA65-87E184DB51E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12CF5-3529-4424-9312-545B970D387F}">
      <dsp:nvSpPr>
        <dsp:cNvPr id="0" name=""/>
        <dsp:cNvSpPr/>
      </dsp:nvSpPr>
      <dsp:spPr>
        <a:xfrm>
          <a:off x="0" y="1848"/>
          <a:ext cx="658648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707559A-F18D-4205-A3AD-C25BCA5858DE}">
      <dsp:nvSpPr>
        <dsp:cNvPr id="0" name=""/>
        <dsp:cNvSpPr/>
      </dsp:nvSpPr>
      <dsp:spPr>
        <a:xfrm>
          <a:off x="0" y="1848"/>
          <a:ext cx="6586489" cy="1260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Throughout the book, the bond between father and son is the only love and bond shown. Especially since the father is on the brink of death, it causes the love to become very relevant. The boy doesn’t want his father to leave him all alone, even though the man believes he can handle himself. </a:t>
          </a:r>
        </a:p>
      </dsp:txBody>
      <dsp:txXfrm>
        <a:off x="0" y="1848"/>
        <a:ext cx="6586489" cy="1260574"/>
      </dsp:txXfrm>
    </dsp:sp>
    <dsp:sp modelId="{F0D4754F-7C73-4F1E-AA4D-CAD0608E43CD}">
      <dsp:nvSpPr>
        <dsp:cNvPr id="0" name=""/>
        <dsp:cNvSpPr/>
      </dsp:nvSpPr>
      <dsp:spPr>
        <a:xfrm>
          <a:off x="0" y="1262422"/>
          <a:ext cx="658648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0F6E6AB-56D8-4676-91BC-B6D1BCAEBFF8}">
      <dsp:nvSpPr>
        <dsp:cNvPr id="0" name=""/>
        <dsp:cNvSpPr/>
      </dsp:nvSpPr>
      <dsp:spPr>
        <a:xfrm>
          <a:off x="0" y="1262422"/>
          <a:ext cx="6586489" cy="1260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chemeClr val="accent2"/>
              </a:solidFill>
            </a:rPr>
            <a:t>“You’re going to be okay Papa. You have to…I want to be with you” (278)</a:t>
          </a:r>
        </a:p>
      </dsp:txBody>
      <dsp:txXfrm>
        <a:off x="0" y="1262422"/>
        <a:ext cx="6586489" cy="1260574"/>
      </dsp:txXfrm>
    </dsp:sp>
    <dsp:sp modelId="{EC39526F-E3A9-4F99-9111-0857F59A5378}">
      <dsp:nvSpPr>
        <dsp:cNvPr id="0" name=""/>
        <dsp:cNvSpPr/>
      </dsp:nvSpPr>
      <dsp:spPr>
        <a:xfrm>
          <a:off x="0" y="2522996"/>
          <a:ext cx="658648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C6A51B6-D925-43CC-B62F-C819963831FF}">
      <dsp:nvSpPr>
        <dsp:cNvPr id="0" name=""/>
        <dsp:cNvSpPr/>
      </dsp:nvSpPr>
      <dsp:spPr>
        <a:xfrm>
          <a:off x="0" y="2522996"/>
          <a:ext cx="6586489" cy="1260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chemeClr val="accent2"/>
              </a:solidFill>
            </a:rPr>
            <a:t>“Just take me with you. Please… You said you wouldn’t ever leave me” (279)</a:t>
          </a:r>
        </a:p>
      </dsp:txBody>
      <dsp:txXfrm>
        <a:off x="0" y="2522996"/>
        <a:ext cx="6586489" cy="126057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84F720-538C-4A8B-8634-97847A901C00}"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8A0F9A-5419-4165-ACDC-B615282E13E6}" type="slidenum">
              <a:rPr lang="en-US" smtClean="0"/>
              <a:t>‹#›</a:t>
            </a:fld>
            <a:endParaRPr lang="en-US"/>
          </a:p>
        </p:txBody>
      </p:sp>
    </p:spTree>
    <p:extLst>
      <p:ext uri="{BB962C8B-B14F-4D97-AF65-F5344CB8AC3E}">
        <p14:creationId xmlns:p14="http://schemas.microsoft.com/office/powerpoint/2010/main" val="3216361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84F720-538C-4A8B-8634-97847A901C00}"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8A0F9A-5419-4165-ACDC-B615282E13E6}" type="slidenum">
              <a:rPr lang="en-US" smtClean="0"/>
              <a:t>‹#›</a:t>
            </a:fld>
            <a:endParaRPr lang="en-US"/>
          </a:p>
        </p:txBody>
      </p:sp>
    </p:spTree>
    <p:extLst>
      <p:ext uri="{BB962C8B-B14F-4D97-AF65-F5344CB8AC3E}">
        <p14:creationId xmlns:p14="http://schemas.microsoft.com/office/powerpoint/2010/main" val="1870559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84F720-538C-4A8B-8634-97847A901C00}"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8A0F9A-5419-4165-ACDC-B615282E13E6}" type="slidenum">
              <a:rPr lang="en-US" smtClean="0"/>
              <a:t>‹#›</a:t>
            </a:fld>
            <a:endParaRPr lang="en-US"/>
          </a:p>
        </p:txBody>
      </p:sp>
    </p:spTree>
    <p:extLst>
      <p:ext uri="{BB962C8B-B14F-4D97-AF65-F5344CB8AC3E}">
        <p14:creationId xmlns:p14="http://schemas.microsoft.com/office/powerpoint/2010/main" val="2582357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84F720-538C-4A8B-8634-97847A901C00}"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8A0F9A-5419-4165-ACDC-B615282E13E6}" type="slidenum">
              <a:rPr lang="en-US" smtClean="0"/>
              <a:t>‹#›</a:t>
            </a:fld>
            <a:endParaRPr lang="en-US"/>
          </a:p>
        </p:txBody>
      </p:sp>
    </p:spTree>
    <p:extLst>
      <p:ext uri="{BB962C8B-B14F-4D97-AF65-F5344CB8AC3E}">
        <p14:creationId xmlns:p14="http://schemas.microsoft.com/office/powerpoint/2010/main" val="1443535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84F720-538C-4A8B-8634-97847A901C00}"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8A0F9A-5419-4165-ACDC-B615282E13E6}" type="slidenum">
              <a:rPr lang="en-US" smtClean="0"/>
              <a:t>‹#›</a:t>
            </a:fld>
            <a:endParaRPr lang="en-US"/>
          </a:p>
        </p:txBody>
      </p:sp>
    </p:spTree>
    <p:extLst>
      <p:ext uri="{BB962C8B-B14F-4D97-AF65-F5344CB8AC3E}">
        <p14:creationId xmlns:p14="http://schemas.microsoft.com/office/powerpoint/2010/main" val="3895899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84F720-538C-4A8B-8634-97847A901C00}"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8A0F9A-5419-4165-ACDC-B615282E13E6}" type="slidenum">
              <a:rPr lang="en-US" smtClean="0"/>
              <a:t>‹#›</a:t>
            </a:fld>
            <a:endParaRPr lang="en-US"/>
          </a:p>
        </p:txBody>
      </p:sp>
    </p:spTree>
    <p:extLst>
      <p:ext uri="{BB962C8B-B14F-4D97-AF65-F5344CB8AC3E}">
        <p14:creationId xmlns:p14="http://schemas.microsoft.com/office/powerpoint/2010/main" val="379795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84F720-538C-4A8B-8634-97847A901C00}" type="datetimeFigureOut">
              <a:rPr lang="en-US" smtClean="0"/>
              <a:t>12/2/2019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8A0F9A-5419-4165-ACDC-B615282E13E6}" type="slidenum">
              <a:rPr lang="en-US" smtClean="0"/>
              <a:t>‹#›</a:t>
            </a:fld>
            <a:endParaRPr lang="en-US"/>
          </a:p>
        </p:txBody>
      </p:sp>
    </p:spTree>
    <p:extLst>
      <p:ext uri="{BB962C8B-B14F-4D97-AF65-F5344CB8AC3E}">
        <p14:creationId xmlns:p14="http://schemas.microsoft.com/office/powerpoint/2010/main" val="4008485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84F720-538C-4A8B-8634-97847A901C00}" type="datetimeFigureOut">
              <a:rPr lang="en-US" smtClean="0"/>
              <a:t>12/2/2019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8A0F9A-5419-4165-ACDC-B615282E13E6}" type="slidenum">
              <a:rPr lang="en-US" smtClean="0"/>
              <a:t>‹#›</a:t>
            </a:fld>
            <a:endParaRPr lang="en-US"/>
          </a:p>
        </p:txBody>
      </p:sp>
    </p:spTree>
    <p:extLst>
      <p:ext uri="{BB962C8B-B14F-4D97-AF65-F5344CB8AC3E}">
        <p14:creationId xmlns:p14="http://schemas.microsoft.com/office/powerpoint/2010/main" val="2820315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84F720-538C-4A8B-8634-97847A901C00}" type="datetimeFigureOut">
              <a:rPr lang="en-US" smtClean="0"/>
              <a:t>12/2/2019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8A0F9A-5419-4165-ACDC-B615282E13E6}" type="slidenum">
              <a:rPr lang="en-US" smtClean="0"/>
              <a:t>‹#›</a:t>
            </a:fld>
            <a:endParaRPr lang="en-US"/>
          </a:p>
        </p:txBody>
      </p:sp>
    </p:spTree>
    <p:extLst>
      <p:ext uri="{BB962C8B-B14F-4D97-AF65-F5344CB8AC3E}">
        <p14:creationId xmlns:p14="http://schemas.microsoft.com/office/powerpoint/2010/main" val="1659516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84F720-538C-4A8B-8634-97847A901C00}"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8A0F9A-5419-4165-ACDC-B615282E13E6}" type="slidenum">
              <a:rPr lang="en-US" smtClean="0"/>
              <a:t>‹#›</a:t>
            </a:fld>
            <a:endParaRPr lang="en-US"/>
          </a:p>
        </p:txBody>
      </p:sp>
    </p:spTree>
    <p:extLst>
      <p:ext uri="{BB962C8B-B14F-4D97-AF65-F5344CB8AC3E}">
        <p14:creationId xmlns:p14="http://schemas.microsoft.com/office/powerpoint/2010/main" val="3080116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84F720-538C-4A8B-8634-97847A901C00}"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8A0F9A-5419-4165-ACDC-B615282E13E6}" type="slidenum">
              <a:rPr lang="en-US" smtClean="0"/>
              <a:t>‹#›</a:t>
            </a:fld>
            <a:endParaRPr lang="en-US"/>
          </a:p>
        </p:txBody>
      </p:sp>
    </p:spTree>
    <p:extLst>
      <p:ext uri="{BB962C8B-B14F-4D97-AF65-F5344CB8AC3E}">
        <p14:creationId xmlns:p14="http://schemas.microsoft.com/office/powerpoint/2010/main" val="1790330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84F720-538C-4A8B-8634-97847A901C00}" type="datetimeFigureOut">
              <a:rPr lang="en-US" smtClean="0"/>
              <a:t>12/2/2019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8A0F9A-5419-4165-ACDC-B615282E13E6}" type="slidenum">
              <a:rPr lang="en-US" smtClean="0"/>
              <a:t>‹#›</a:t>
            </a:fld>
            <a:endParaRPr lang="en-US"/>
          </a:p>
        </p:txBody>
      </p:sp>
    </p:spTree>
    <p:extLst>
      <p:ext uri="{BB962C8B-B14F-4D97-AF65-F5344CB8AC3E}">
        <p14:creationId xmlns:p14="http://schemas.microsoft.com/office/powerpoint/2010/main" val="13612935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89FBAB-EF68-441D-AD0F-AC6C6308462B}"/>
              </a:ext>
            </a:extLst>
          </p:cNvPr>
          <p:cNvPicPr>
            <a:picLocks noChangeAspect="1"/>
          </p:cNvPicPr>
          <p:nvPr/>
        </p:nvPicPr>
        <p:blipFill rotWithShape="1">
          <a:blip r:embed="rId2">
            <a:alphaModFix amt="35000"/>
          </a:blip>
          <a:srcRect l="2189" r="20900"/>
          <a:stretch/>
        </p:blipFill>
        <p:spPr>
          <a:xfrm>
            <a:off x="-3" y="-28"/>
            <a:ext cx="12192000" cy="6855958"/>
          </a:xfrm>
          <a:prstGeom prst="rect">
            <a:avLst/>
          </a:prstGeom>
        </p:spPr>
      </p:pic>
      <p:sp>
        <p:nvSpPr>
          <p:cNvPr id="2" name="Title 1">
            <a:extLst>
              <a:ext uri="{FF2B5EF4-FFF2-40B4-BE49-F238E27FC236}">
                <a16:creationId xmlns:a16="http://schemas.microsoft.com/office/drawing/2014/main" id="{27F990FE-88A1-4473-B48A-62886ED55EC3}"/>
              </a:ext>
            </a:extLst>
          </p:cNvPr>
          <p:cNvSpPr>
            <a:spLocks noGrp="1"/>
          </p:cNvSpPr>
          <p:nvPr>
            <p:ph type="ctrTitle"/>
          </p:nvPr>
        </p:nvSpPr>
        <p:spPr>
          <a:xfrm>
            <a:off x="6072445" y="3640254"/>
            <a:ext cx="5319433" cy="2076333"/>
          </a:xfrm>
        </p:spPr>
        <p:txBody>
          <a:bodyPr anchor="t">
            <a:normAutofit/>
          </a:bodyPr>
          <a:lstStyle/>
          <a:p>
            <a:pPr algn="l"/>
            <a:r>
              <a:rPr lang="en-US" sz="4800">
                <a:latin typeface="Arial Nova Light" panose="020B0604020202020204" pitchFamily="34" charset="0"/>
                <a:cs typeface="Aharoni" panose="020B0604020202020204" pitchFamily="2" charset="-79"/>
              </a:rPr>
              <a:t>The Road</a:t>
            </a:r>
            <a:br>
              <a:rPr lang="en-US" sz="4800">
                <a:latin typeface="Arial Nova Light" panose="020B0604020202020204" pitchFamily="34" charset="0"/>
                <a:cs typeface="Aharoni" panose="020B0604020202020204" pitchFamily="2" charset="-79"/>
              </a:rPr>
            </a:br>
            <a:r>
              <a:rPr lang="en-US" sz="4800">
                <a:latin typeface="Arial Nova Light" panose="020B0604020202020204" pitchFamily="34" charset="0"/>
                <a:cs typeface="Aharoni" panose="020B0604020202020204" pitchFamily="2" charset="-79"/>
              </a:rPr>
              <a:t>Pgs. 261-287</a:t>
            </a:r>
          </a:p>
        </p:txBody>
      </p:sp>
      <p:sp>
        <p:nvSpPr>
          <p:cNvPr id="3" name="Subtitle 2">
            <a:extLst>
              <a:ext uri="{FF2B5EF4-FFF2-40B4-BE49-F238E27FC236}">
                <a16:creationId xmlns:a16="http://schemas.microsoft.com/office/drawing/2014/main" id="{A32B605E-7836-46C5-BBF7-6C3CEEBCA023}"/>
              </a:ext>
            </a:extLst>
          </p:cNvPr>
          <p:cNvSpPr>
            <a:spLocks noGrp="1"/>
          </p:cNvSpPr>
          <p:nvPr>
            <p:ph type="subTitle" idx="1"/>
          </p:nvPr>
        </p:nvSpPr>
        <p:spPr>
          <a:xfrm>
            <a:off x="6072446" y="2668075"/>
            <a:ext cx="5319431" cy="972180"/>
          </a:xfrm>
        </p:spPr>
        <p:txBody>
          <a:bodyPr anchor="b">
            <a:normAutofit/>
          </a:bodyPr>
          <a:lstStyle/>
          <a:p>
            <a:pPr algn="l"/>
            <a:endParaRPr lang="en-US" sz="2000"/>
          </a:p>
          <a:p>
            <a:pPr algn="l"/>
            <a:r>
              <a:rPr lang="en-US" sz="2000"/>
              <a:t>Shania Wade</a:t>
            </a:r>
          </a:p>
        </p:txBody>
      </p:sp>
      <p:sp>
        <p:nvSpPr>
          <p:cNvPr id="16" name="Freeform: Shape 9">
            <a:extLst>
              <a:ext uri="{FF2B5EF4-FFF2-40B4-BE49-F238E27FC236}">
                <a16:creationId xmlns:a16="http://schemas.microsoft.com/office/drawing/2014/main" id="{F72D119F-8562-42DA-AE9A-70D44FDCFD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615479E-7E70-4C56-A875-046B72552BD6}"/>
              </a:ext>
            </a:extLst>
          </p:cNvPr>
          <p:cNvPicPr>
            <a:picLocks noChangeAspect="1"/>
          </p:cNvPicPr>
          <p:nvPr/>
        </p:nvPicPr>
        <p:blipFill rotWithShape="1">
          <a:blip r:embed="rId3"/>
          <a:srcRect l="15581" r="138" b="3"/>
          <a:stretch/>
        </p:blipFill>
        <p:spPr>
          <a:xfrm>
            <a:off x="2" y="2"/>
            <a:ext cx="5234519" cy="621062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Tree>
    <p:extLst>
      <p:ext uri="{BB962C8B-B14F-4D97-AF65-F5344CB8AC3E}">
        <p14:creationId xmlns:p14="http://schemas.microsoft.com/office/powerpoint/2010/main" val="306887259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C9B446A-6343-4E56-90BA-061E4DDF0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3EC72A1B-03D3-499C-B4BF-AC68EEC22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2">
            <a:extLst>
              <a:ext uri="{FF2B5EF4-FFF2-40B4-BE49-F238E27FC236}">
                <a16:creationId xmlns:a16="http://schemas.microsoft.com/office/drawing/2014/main" id="{216322C2-3CF0-4D33-BF90-3F384CF6D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658C7D2-4845-4247-BF34-B5F222236F00}"/>
              </a:ext>
            </a:extLst>
          </p:cNvPr>
          <p:cNvPicPr>
            <a:picLocks noChangeAspect="1"/>
          </p:cNvPicPr>
          <p:nvPr/>
        </p:nvPicPr>
        <p:blipFill>
          <a:blip r:embed="rId2">
            <a:alphaModFix amt="35000"/>
          </a:blip>
          <a:stretch>
            <a:fillRect/>
          </a:stretch>
        </p:blipFill>
        <p:spPr>
          <a:xfrm>
            <a:off x="0" y="0"/>
            <a:ext cx="12132352" cy="6858000"/>
          </a:xfrm>
          <a:prstGeom prst="rect">
            <a:avLst/>
          </a:prstGeom>
        </p:spPr>
      </p:pic>
      <p:sp>
        <p:nvSpPr>
          <p:cNvPr id="2" name="Title 1">
            <a:extLst>
              <a:ext uri="{FF2B5EF4-FFF2-40B4-BE49-F238E27FC236}">
                <a16:creationId xmlns:a16="http://schemas.microsoft.com/office/drawing/2014/main" id="{2EF7021B-DE66-4C26-AFFF-5D33B156BDE3}"/>
              </a:ext>
            </a:extLst>
          </p:cNvPr>
          <p:cNvSpPr>
            <a:spLocks noGrp="1"/>
          </p:cNvSpPr>
          <p:nvPr>
            <p:ph type="title"/>
          </p:nvPr>
        </p:nvSpPr>
        <p:spPr>
          <a:xfrm>
            <a:off x="371094" y="1161288"/>
            <a:ext cx="3438144" cy="1124712"/>
          </a:xfrm>
        </p:spPr>
        <p:txBody>
          <a:bodyPr anchor="b">
            <a:normAutofit/>
          </a:bodyPr>
          <a:lstStyle/>
          <a:p>
            <a:r>
              <a:rPr lang="en-US" sz="2800"/>
              <a:t>The Road</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247A82BC-E45A-4730-B4BB-8C0F9AAA4FFB}"/>
              </a:ext>
            </a:extLst>
          </p:cNvPr>
          <p:cNvSpPr>
            <a:spLocks noGrp="1"/>
          </p:cNvSpPr>
          <p:nvPr>
            <p:ph idx="1"/>
          </p:nvPr>
        </p:nvSpPr>
        <p:spPr>
          <a:xfrm>
            <a:off x="371094" y="2718054"/>
            <a:ext cx="3438906" cy="3207258"/>
          </a:xfrm>
        </p:spPr>
        <p:txBody>
          <a:bodyPr anchor="t">
            <a:normAutofit/>
          </a:bodyPr>
          <a:lstStyle/>
          <a:p>
            <a:r>
              <a:rPr lang="en-US" sz="1600" dirty="0"/>
              <a:t>The road is a symbol for the journey the man and boy are on to make it to the South. Even after the man’s death, the boy continues his journey with a new family, just like his father wanted.</a:t>
            </a:r>
          </a:p>
          <a:p>
            <a:endParaRPr lang="en-US" sz="1600" dirty="0"/>
          </a:p>
          <a:p>
            <a:r>
              <a:rPr lang="en-US" sz="1600" dirty="0">
                <a:solidFill>
                  <a:schemeClr val="accent2"/>
                </a:solidFill>
              </a:rPr>
              <a:t>“You need to go on…You don’t know what might be down the road” (278)</a:t>
            </a:r>
          </a:p>
          <a:p>
            <a:r>
              <a:rPr lang="en-US" sz="1600" dirty="0">
                <a:solidFill>
                  <a:schemeClr val="accent2"/>
                </a:solidFill>
              </a:rPr>
              <a:t>“Keep going South. Do everything the way we did it” (278)</a:t>
            </a:r>
          </a:p>
        </p:txBody>
      </p:sp>
    </p:spTree>
    <p:extLst>
      <p:ext uri="{BB962C8B-B14F-4D97-AF65-F5344CB8AC3E}">
        <p14:creationId xmlns:p14="http://schemas.microsoft.com/office/powerpoint/2010/main" val="270998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FEFEF"/>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95F375A1-1E3D-4E11-A19A-D54D808A53DD}"/>
              </a:ext>
            </a:extLst>
          </p:cNvPr>
          <p:cNvSpPr>
            <a:spLocks noGrp="1"/>
          </p:cNvSpPr>
          <p:nvPr>
            <p:ph type="title"/>
          </p:nvPr>
        </p:nvSpPr>
        <p:spPr>
          <a:xfrm>
            <a:off x="1804988" y="1442172"/>
            <a:ext cx="8582025" cy="2177328"/>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Motifs</a:t>
            </a:r>
          </a:p>
        </p:txBody>
      </p:sp>
      <p:sp>
        <p:nvSpPr>
          <p:cNvPr id="12" name="Rectangle: Rounded Corners 11">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8448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FAB99-77C1-40E5-B029-FFB98A605F94}"/>
              </a:ext>
            </a:extLst>
          </p:cNvPr>
          <p:cNvSpPr>
            <a:spLocks noGrp="1"/>
          </p:cNvSpPr>
          <p:nvPr>
            <p:ph type="title"/>
          </p:nvPr>
        </p:nvSpPr>
        <p:spPr>
          <a:xfrm>
            <a:off x="1514292" y="513612"/>
            <a:ext cx="9894133" cy="1031216"/>
          </a:xfrm>
        </p:spPr>
        <p:txBody>
          <a:bodyPr anchor="b">
            <a:normAutofit/>
          </a:bodyPr>
          <a:lstStyle/>
          <a:p>
            <a:r>
              <a:rPr lang="en-US" dirty="0"/>
              <a:t>The South</a:t>
            </a:r>
          </a:p>
        </p:txBody>
      </p:sp>
      <p:pic>
        <p:nvPicPr>
          <p:cNvPr id="4" name="Picture 3">
            <a:extLst>
              <a:ext uri="{FF2B5EF4-FFF2-40B4-BE49-F238E27FC236}">
                <a16:creationId xmlns:a16="http://schemas.microsoft.com/office/drawing/2014/main" id="{2590AED7-1B75-4702-BBD7-6498D60B6A47}"/>
              </a:ext>
            </a:extLst>
          </p:cNvPr>
          <p:cNvPicPr>
            <a:picLocks noChangeAspect="1"/>
          </p:cNvPicPr>
          <p:nvPr/>
        </p:nvPicPr>
        <p:blipFill>
          <a:blip r:embed="rId2"/>
          <a:stretch>
            <a:fillRect/>
          </a:stretch>
        </p:blipFill>
        <p:spPr>
          <a:xfrm>
            <a:off x="1514293" y="2788194"/>
            <a:ext cx="5069382" cy="2357262"/>
          </a:xfrm>
          <a:prstGeom prst="rect">
            <a:avLst/>
          </a:prstGeom>
        </p:spPr>
      </p:pic>
      <p:sp>
        <p:nvSpPr>
          <p:cNvPr id="9" name="Freeform: Shape 8">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11" name="Freeform: Shape 10">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21A1D38-25FF-4D5A-9DBC-897F17AD8E22}"/>
              </a:ext>
            </a:extLst>
          </p:cNvPr>
          <p:cNvSpPr>
            <a:spLocks noGrp="1"/>
          </p:cNvSpPr>
          <p:nvPr>
            <p:ph idx="1"/>
          </p:nvPr>
        </p:nvSpPr>
        <p:spPr>
          <a:xfrm>
            <a:off x="7781373" y="2279151"/>
            <a:ext cx="3627063" cy="3387145"/>
          </a:xfrm>
        </p:spPr>
        <p:txBody>
          <a:bodyPr anchor="ctr">
            <a:normAutofit/>
          </a:bodyPr>
          <a:lstStyle/>
          <a:p>
            <a:r>
              <a:rPr lang="en-US" sz="2400" dirty="0"/>
              <a:t>The South represents hope. Before the father dies he tells the boy to keep moving South and make sure he gets there.</a:t>
            </a:r>
          </a:p>
          <a:p>
            <a:endParaRPr lang="en-US" sz="2400" dirty="0"/>
          </a:p>
          <a:p>
            <a:r>
              <a:rPr lang="en-US" sz="2400" dirty="0">
                <a:solidFill>
                  <a:schemeClr val="accent2"/>
                </a:solidFill>
              </a:rPr>
              <a:t>“Keep going South” (278)</a:t>
            </a:r>
          </a:p>
        </p:txBody>
      </p:sp>
    </p:spTree>
    <p:extLst>
      <p:ext uri="{BB962C8B-B14F-4D97-AF65-F5344CB8AC3E}">
        <p14:creationId xmlns:p14="http://schemas.microsoft.com/office/powerpoint/2010/main" val="1106672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63500" sx="102000" sy="102000" algn="ctr" rotWithShape="0">
              <a:schemeClr val="bg1">
                <a:lumMod val="8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9C45F024-2468-4D8A-9E11-BB2B1E0A3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F23C15-7D93-4861-AC69-D2808D00BEBD}"/>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a:solidFill>
                  <a:schemeClr val="tx1"/>
                </a:solidFill>
                <a:latin typeface="+mj-lt"/>
                <a:ea typeface="+mj-ea"/>
                <a:cs typeface="+mj-cs"/>
              </a:rPr>
              <a:t>Literary Devices</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664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ADD966-9F29-4735-AFF8-848182D55CB1}"/>
              </a:ext>
            </a:extLst>
          </p:cNvPr>
          <p:cNvSpPr>
            <a:spLocks noGrp="1"/>
          </p:cNvSpPr>
          <p:nvPr>
            <p:ph type="body" idx="1"/>
          </p:nvPr>
        </p:nvSpPr>
        <p:spPr>
          <a:xfrm>
            <a:off x="839787" y="668337"/>
            <a:ext cx="5157787" cy="823912"/>
          </a:xfrm>
        </p:spPr>
        <p:txBody>
          <a:bodyPr>
            <a:normAutofit/>
          </a:bodyPr>
          <a:lstStyle/>
          <a:p>
            <a:r>
              <a:rPr lang="en-US" sz="3200" dirty="0"/>
              <a:t>Repetition</a:t>
            </a:r>
          </a:p>
        </p:txBody>
      </p:sp>
      <p:sp>
        <p:nvSpPr>
          <p:cNvPr id="4" name="Content Placeholder 3">
            <a:extLst>
              <a:ext uri="{FF2B5EF4-FFF2-40B4-BE49-F238E27FC236}">
                <a16:creationId xmlns:a16="http://schemas.microsoft.com/office/drawing/2014/main" id="{50F4568A-7E66-4BF6-A6DB-8CD5534E06ED}"/>
              </a:ext>
            </a:extLst>
          </p:cNvPr>
          <p:cNvSpPr>
            <a:spLocks noGrp="1"/>
          </p:cNvSpPr>
          <p:nvPr>
            <p:ph sz="half" idx="2"/>
          </p:nvPr>
        </p:nvSpPr>
        <p:spPr/>
        <p:txBody>
          <a:bodyPr>
            <a:normAutofit/>
          </a:bodyPr>
          <a:lstStyle/>
          <a:p>
            <a:pPr marL="0" indent="0">
              <a:buNone/>
            </a:pPr>
            <a:r>
              <a:rPr lang="en-US" sz="2000" dirty="0"/>
              <a:t>McCarthy repeats the word “dead” to emphasize the nature and setting of the post-apocalypse.</a:t>
            </a:r>
          </a:p>
          <a:p>
            <a:endParaRPr lang="en-US" sz="2000" dirty="0"/>
          </a:p>
          <a:p>
            <a:r>
              <a:rPr lang="en-US" sz="2000" dirty="0">
                <a:solidFill>
                  <a:schemeClr val="accent2"/>
                </a:solidFill>
              </a:rPr>
              <a:t>“A dead swamp. Dead trees standing out of the gray water…” (274)</a:t>
            </a:r>
          </a:p>
          <a:p>
            <a:r>
              <a:rPr lang="en-US" sz="2000" dirty="0">
                <a:solidFill>
                  <a:schemeClr val="accent2"/>
                </a:solidFill>
              </a:rPr>
              <a:t>“They’d begun to come upon dead windfalls of pine trees…” (274)</a:t>
            </a:r>
          </a:p>
          <a:p>
            <a:endParaRPr lang="en-US" sz="2000" dirty="0"/>
          </a:p>
        </p:txBody>
      </p:sp>
      <p:sp>
        <p:nvSpPr>
          <p:cNvPr id="5" name="Text Placeholder 4">
            <a:extLst>
              <a:ext uri="{FF2B5EF4-FFF2-40B4-BE49-F238E27FC236}">
                <a16:creationId xmlns:a16="http://schemas.microsoft.com/office/drawing/2014/main" id="{44041020-2FD9-469A-82A7-F0AC2B3BBE57}"/>
              </a:ext>
            </a:extLst>
          </p:cNvPr>
          <p:cNvSpPr>
            <a:spLocks noGrp="1"/>
          </p:cNvSpPr>
          <p:nvPr>
            <p:ph type="body" sz="quarter" idx="3"/>
          </p:nvPr>
        </p:nvSpPr>
        <p:spPr>
          <a:xfrm>
            <a:off x="6194428" y="668337"/>
            <a:ext cx="5183188" cy="823912"/>
          </a:xfrm>
        </p:spPr>
        <p:txBody>
          <a:bodyPr>
            <a:normAutofit/>
          </a:bodyPr>
          <a:lstStyle/>
          <a:p>
            <a:r>
              <a:rPr lang="en-US" sz="3200" dirty="0"/>
              <a:t>Imagery</a:t>
            </a:r>
          </a:p>
        </p:txBody>
      </p:sp>
      <p:sp>
        <p:nvSpPr>
          <p:cNvPr id="6" name="Content Placeholder 5">
            <a:extLst>
              <a:ext uri="{FF2B5EF4-FFF2-40B4-BE49-F238E27FC236}">
                <a16:creationId xmlns:a16="http://schemas.microsoft.com/office/drawing/2014/main" id="{A9E4F7CF-F5F2-4838-97E2-C115741A0B35}"/>
              </a:ext>
            </a:extLst>
          </p:cNvPr>
          <p:cNvSpPr>
            <a:spLocks noGrp="1"/>
          </p:cNvSpPr>
          <p:nvPr>
            <p:ph sz="quarter" idx="4"/>
          </p:nvPr>
        </p:nvSpPr>
        <p:spPr/>
        <p:txBody>
          <a:bodyPr>
            <a:normAutofit/>
          </a:bodyPr>
          <a:lstStyle/>
          <a:p>
            <a:pPr marL="0" indent="0">
              <a:buNone/>
            </a:pPr>
            <a:r>
              <a:rPr lang="en-US" sz="1800" dirty="0"/>
              <a:t>The Road is a very detailed book. McCarthy does not give characters names so readers can focus on the descriptions and details given for us to further connect with book. </a:t>
            </a:r>
          </a:p>
          <a:p>
            <a:pPr marL="0" indent="0">
              <a:buNone/>
            </a:pPr>
            <a:endParaRPr lang="en-US" sz="1800" dirty="0"/>
          </a:p>
          <a:p>
            <a:r>
              <a:rPr lang="en-US" sz="1800" dirty="0">
                <a:solidFill>
                  <a:schemeClr val="accent2"/>
                </a:solidFill>
              </a:rPr>
              <a:t>“He got up and walked out to the road…The earth itself contracting with the cold” (261)</a:t>
            </a:r>
          </a:p>
          <a:p>
            <a:r>
              <a:rPr lang="en-US" sz="1800" dirty="0">
                <a:solidFill>
                  <a:schemeClr val="accent2"/>
                </a:solidFill>
              </a:rPr>
              <a:t>“They walked out on the pier… (261)</a:t>
            </a:r>
          </a:p>
        </p:txBody>
      </p:sp>
    </p:spTree>
    <p:extLst>
      <p:ext uri="{BB962C8B-B14F-4D97-AF65-F5344CB8AC3E}">
        <p14:creationId xmlns:p14="http://schemas.microsoft.com/office/powerpoint/2010/main" val="1754300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4AA156-F053-470C-889B-B2DB4DC55C7B}"/>
              </a:ext>
            </a:extLst>
          </p:cNvPr>
          <p:cNvSpPr>
            <a:spLocks noGrp="1"/>
          </p:cNvSpPr>
          <p:nvPr>
            <p:ph type="body" idx="1"/>
          </p:nvPr>
        </p:nvSpPr>
        <p:spPr>
          <a:xfrm>
            <a:off x="836612" y="857251"/>
            <a:ext cx="5157787" cy="823912"/>
          </a:xfrm>
        </p:spPr>
        <p:txBody>
          <a:bodyPr/>
          <a:lstStyle/>
          <a:p>
            <a:r>
              <a:rPr lang="en-US" dirty="0"/>
              <a:t>Foreshadowing</a:t>
            </a:r>
          </a:p>
        </p:txBody>
      </p:sp>
      <p:sp>
        <p:nvSpPr>
          <p:cNvPr id="4" name="Content Placeholder 3">
            <a:extLst>
              <a:ext uri="{FF2B5EF4-FFF2-40B4-BE49-F238E27FC236}">
                <a16:creationId xmlns:a16="http://schemas.microsoft.com/office/drawing/2014/main" id="{4B0ADDE2-99B5-4862-B70E-417CFF417352}"/>
              </a:ext>
            </a:extLst>
          </p:cNvPr>
          <p:cNvSpPr>
            <a:spLocks noGrp="1"/>
          </p:cNvSpPr>
          <p:nvPr>
            <p:ph sz="half" idx="2"/>
          </p:nvPr>
        </p:nvSpPr>
        <p:spPr/>
        <p:txBody>
          <a:bodyPr>
            <a:normAutofit/>
          </a:bodyPr>
          <a:lstStyle/>
          <a:p>
            <a:pPr marL="0" indent="0">
              <a:buNone/>
            </a:pPr>
            <a:r>
              <a:rPr lang="en-US" sz="2000" dirty="0"/>
              <a:t>The man foreshadowed the boy meeting other “good” guys when he said to make sure to find other people who “carry the fire”.</a:t>
            </a:r>
          </a:p>
          <a:p>
            <a:pPr marL="0" indent="0">
              <a:buNone/>
            </a:pPr>
            <a:endParaRPr lang="en-US" sz="2000" dirty="0"/>
          </a:p>
          <a:p>
            <a:r>
              <a:rPr lang="en-US" sz="2000" dirty="0">
                <a:solidFill>
                  <a:schemeClr val="accent2"/>
                </a:solidFill>
              </a:rPr>
              <a:t>“You need to find the good guys but you can’t take any chances” (278)</a:t>
            </a:r>
          </a:p>
        </p:txBody>
      </p:sp>
    </p:spTree>
    <p:extLst>
      <p:ext uri="{BB962C8B-B14F-4D97-AF65-F5344CB8AC3E}">
        <p14:creationId xmlns:p14="http://schemas.microsoft.com/office/powerpoint/2010/main" val="79062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FEFEF"/>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8FB8CDCA-4FBC-44D9-977E-9039FC92803D}"/>
              </a:ext>
            </a:extLst>
          </p:cNvPr>
          <p:cNvSpPr>
            <a:spLocks noGrp="1"/>
          </p:cNvSpPr>
          <p:nvPr>
            <p:ph type="title"/>
          </p:nvPr>
        </p:nvSpPr>
        <p:spPr>
          <a:xfrm>
            <a:off x="1804988" y="1442172"/>
            <a:ext cx="8582025" cy="2177328"/>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Important Subjects</a:t>
            </a:r>
          </a:p>
        </p:txBody>
      </p:sp>
      <p:sp>
        <p:nvSpPr>
          <p:cNvPr id="12" name="Rectangle: Rounded Corners 11">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629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FEFEF"/>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0857E4-7BBF-49C9-B893-0FBD8A7E00FA}"/>
              </a:ext>
            </a:extLst>
          </p:cNvPr>
          <p:cNvSpPr>
            <a:spLocks noGrp="1"/>
          </p:cNvSpPr>
          <p:nvPr>
            <p:ph type="title"/>
          </p:nvPr>
        </p:nvSpPr>
        <p:spPr>
          <a:xfrm>
            <a:off x="1115568" y="548640"/>
            <a:ext cx="10168128" cy="1179576"/>
          </a:xfrm>
        </p:spPr>
        <p:txBody>
          <a:bodyPr>
            <a:normAutofit/>
          </a:bodyPr>
          <a:lstStyle/>
          <a:p>
            <a:r>
              <a:rPr lang="en-US" sz="4000"/>
              <a:t>Violence</a:t>
            </a:r>
          </a:p>
        </p:txBody>
      </p:sp>
      <p:sp>
        <p:nvSpPr>
          <p:cNvPr id="19"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CF2826-8B20-4BF0-821B-3FF29260DC64}"/>
              </a:ext>
            </a:extLst>
          </p:cNvPr>
          <p:cNvPicPr>
            <a:picLocks noChangeAspect="1"/>
          </p:cNvPicPr>
          <p:nvPr/>
        </p:nvPicPr>
        <p:blipFill rotWithShape="1">
          <a:blip r:embed="rId2"/>
          <a:srcRect l="217" r="28203" b="2"/>
          <a:stretch/>
        </p:blipFill>
        <p:spPr>
          <a:xfrm>
            <a:off x="908304" y="2478024"/>
            <a:ext cx="6009855" cy="3694176"/>
          </a:xfrm>
          <a:prstGeom prst="rect">
            <a:avLst/>
          </a:prstGeom>
        </p:spPr>
      </p:pic>
      <p:sp>
        <p:nvSpPr>
          <p:cNvPr id="3" name="Content Placeholder 2">
            <a:extLst>
              <a:ext uri="{FF2B5EF4-FFF2-40B4-BE49-F238E27FC236}">
                <a16:creationId xmlns:a16="http://schemas.microsoft.com/office/drawing/2014/main" id="{77D683A9-7972-4522-BAD7-34B426CFD9BC}"/>
              </a:ext>
            </a:extLst>
          </p:cNvPr>
          <p:cNvSpPr>
            <a:spLocks noGrp="1"/>
          </p:cNvSpPr>
          <p:nvPr>
            <p:ph idx="1"/>
          </p:nvPr>
        </p:nvSpPr>
        <p:spPr>
          <a:xfrm>
            <a:off x="7411453" y="2478024"/>
            <a:ext cx="3872243" cy="3694176"/>
          </a:xfrm>
        </p:spPr>
        <p:txBody>
          <a:bodyPr anchor="ctr">
            <a:normAutofit/>
          </a:bodyPr>
          <a:lstStyle/>
          <a:p>
            <a:pPr marL="0" indent="0">
              <a:buNone/>
            </a:pPr>
            <a:r>
              <a:rPr lang="en-US" sz="1700" dirty="0"/>
              <a:t>There was a lot of violence in The Road, but the man and boy were not directly affected until the end. The man was shot in the leg with an arrow, which caused him to shoot the bow and arrow man with his flare gun, killing him. </a:t>
            </a:r>
          </a:p>
          <a:p>
            <a:pPr marL="0" indent="0">
              <a:buNone/>
            </a:pPr>
            <a:endParaRPr lang="en-US" sz="1700" dirty="0"/>
          </a:p>
          <a:p>
            <a:pPr marL="0" indent="0">
              <a:buNone/>
            </a:pPr>
            <a:r>
              <a:rPr lang="en-US" sz="1700" dirty="0">
                <a:solidFill>
                  <a:schemeClr val="accent2"/>
                </a:solidFill>
              </a:rPr>
              <a:t>“He heard the dull </a:t>
            </a:r>
            <a:r>
              <a:rPr lang="en-US" sz="1700" dirty="0" err="1">
                <a:solidFill>
                  <a:schemeClr val="accent2"/>
                </a:solidFill>
              </a:rPr>
              <a:t>thwang</a:t>
            </a:r>
            <a:r>
              <a:rPr lang="en-US" sz="1700" dirty="0">
                <a:solidFill>
                  <a:schemeClr val="accent2"/>
                </a:solidFill>
              </a:rPr>
              <a:t> of the bowstring and felt a sharp hot pain in his leg” (263)</a:t>
            </a:r>
          </a:p>
          <a:p>
            <a:pPr marL="0" indent="0">
              <a:buNone/>
            </a:pPr>
            <a:r>
              <a:rPr lang="en-US" sz="1700" dirty="0">
                <a:solidFill>
                  <a:schemeClr val="accent2"/>
                </a:solidFill>
              </a:rPr>
              <a:t>“The flare went rocketing up toward the window in a long white arc and then they could hear the man screaming” (263)</a:t>
            </a:r>
          </a:p>
        </p:txBody>
      </p:sp>
    </p:spTree>
    <p:extLst>
      <p:ext uri="{BB962C8B-B14F-4D97-AF65-F5344CB8AC3E}">
        <p14:creationId xmlns:p14="http://schemas.microsoft.com/office/powerpoint/2010/main" val="1268731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7BDE20-3EFD-470C-B3B6-D0F6BE88FBAB}"/>
              </a:ext>
            </a:extLst>
          </p:cNvPr>
          <p:cNvPicPr>
            <a:picLocks noChangeAspect="1"/>
          </p:cNvPicPr>
          <p:nvPr/>
        </p:nvPicPr>
        <p:blipFill>
          <a:blip r:embed="rId2">
            <a:alphaModFix amt="20000"/>
          </a:blip>
          <a:stretch>
            <a:fillRect/>
          </a:stretch>
        </p:blipFill>
        <p:spPr>
          <a:xfrm>
            <a:off x="0" y="53506"/>
            <a:ext cx="12192000" cy="6804494"/>
          </a:xfrm>
          <a:prstGeom prst="rect">
            <a:avLst/>
          </a:prstGeom>
        </p:spPr>
      </p:pic>
      <p:sp>
        <p:nvSpPr>
          <p:cNvPr id="2" name="Title 1">
            <a:extLst>
              <a:ext uri="{FF2B5EF4-FFF2-40B4-BE49-F238E27FC236}">
                <a16:creationId xmlns:a16="http://schemas.microsoft.com/office/drawing/2014/main" id="{CFDC2112-57DE-4B4F-AB51-501C9ABDA84D}"/>
              </a:ext>
            </a:extLst>
          </p:cNvPr>
          <p:cNvSpPr>
            <a:spLocks noGrp="1"/>
          </p:cNvSpPr>
          <p:nvPr>
            <p:ph type="title"/>
          </p:nvPr>
        </p:nvSpPr>
        <p:spPr>
          <a:xfrm>
            <a:off x="839788" y="457200"/>
            <a:ext cx="3932237" cy="1005840"/>
          </a:xfrm>
        </p:spPr>
        <p:txBody>
          <a:bodyPr/>
          <a:lstStyle/>
          <a:p>
            <a:r>
              <a:rPr lang="en-US" dirty="0"/>
              <a:t>Love</a:t>
            </a:r>
          </a:p>
        </p:txBody>
      </p:sp>
      <p:sp>
        <p:nvSpPr>
          <p:cNvPr id="3" name="Content Placeholder 2">
            <a:extLst>
              <a:ext uri="{FF2B5EF4-FFF2-40B4-BE49-F238E27FC236}">
                <a16:creationId xmlns:a16="http://schemas.microsoft.com/office/drawing/2014/main" id="{F2307192-5089-4FE9-A26D-E732C9779FD6}"/>
              </a:ext>
            </a:extLst>
          </p:cNvPr>
          <p:cNvSpPr>
            <a:spLocks noGrp="1"/>
          </p:cNvSpPr>
          <p:nvPr>
            <p:ph idx="1"/>
          </p:nvPr>
        </p:nvSpPr>
        <p:spPr/>
        <p:txBody>
          <a:bodyPr>
            <a:normAutofit/>
          </a:bodyPr>
          <a:lstStyle/>
          <a:p>
            <a:pPr marL="0" indent="0">
              <a:buNone/>
            </a:pPr>
            <a:r>
              <a:rPr lang="en-US" sz="1800" dirty="0"/>
              <a:t>The love between the man and boy is what kept both of them going post- apocalypse. While the father is dying the son wants to go with him, the man refuses and says he could never hold his dead son in his arms. This shows how the man was the boy’s rock and how the man loves his son so much that he could never harm him, even if it is to put him out of his misery.</a:t>
            </a:r>
          </a:p>
          <a:p>
            <a:pPr marL="0" indent="0">
              <a:buNone/>
            </a:pPr>
            <a:endParaRPr lang="en-US" sz="1800" dirty="0"/>
          </a:p>
          <a:p>
            <a:pPr marL="0" indent="0">
              <a:buNone/>
            </a:pPr>
            <a:r>
              <a:rPr lang="en-US" sz="1800" dirty="0">
                <a:solidFill>
                  <a:schemeClr val="accent2"/>
                </a:solidFill>
              </a:rPr>
              <a:t>“I’m sorry I yelled at you… Let’s start over” (267)</a:t>
            </a:r>
          </a:p>
          <a:p>
            <a:pPr marL="0" indent="0">
              <a:buNone/>
            </a:pPr>
            <a:r>
              <a:rPr lang="en-US" sz="1800" dirty="0">
                <a:solidFill>
                  <a:schemeClr val="accent2"/>
                </a:solidFill>
              </a:rPr>
              <a:t>“Just take me with you…You always were” (279)</a:t>
            </a:r>
          </a:p>
          <a:p>
            <a:pPr marL="0" indent="0">
              <a:buNone/>
            </a:pPr>
            <a:r>
              <a:rPr lang="en-US" sz="1800" dirty="0">
                <a:solidFill>
                  <a:schemeClr val="accent2"/>
                </a:solidFill>
              </a:rPr>
              <a:t>“What about my papa…Could we cover him with one the blankets?” (285)</a:t>
            </a:r>
          </a:p>
        </p:txBody>
      </p:sp>
    </p:spTree>
    <p:extLst>
      <p:ext uri="{BB962C8B-B14F-4D97-AF65-F5344CB8AC3E}">
        <p14:creationId xmlns:p14="http://schemas.microsoft.com/office/powerpoint/2010/main" val="3566086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5C874-D2E7-4D9C-BC1F-6DB21F000FC5}"/>
              </a:ext>
            </a:extLst>
          </p:cNvPr>
          <p:cNvSpPr>
            <a:spLocks noGrp="1"/>
          </p:cNvSpPr>
          <p:nvPr>
            <p:ph type="title"/>
          </p:nvPr>
        </p:nvSpPr>
        <p:spPr>
          <a:xfrm>
            <a:off x="1514292" y="513612"/>
            <a:ext cx="9894133" cy="1031216"/>
          </a:xfrm>
        </p:spPr>
        <p:txBody>
          <a:bodyPr anchor="b">
            <a:normAutofit/>
          </a:bodyPr>
          <a:lstStyle/>
          <a:p>
            <a:r>
              <a:rPr lang="en-US"/>
              <a:t>Strength and Skills</a:t>
            </a:r>
            <a:endParaRPr lang="en-US" dirty="0"/>
          </a:p>
        </p:txBody>
      </p:sp>
      <p:pic>
        <p:nvPicPr>
          <p:cNvPr id="4" name="Picture 3">
            <a:extLst>
              <a:ext uri="{FF2B5EF4-FFF2-40B4-BE49-F238E27FC236}">
                <a16:creationId xmlns:a16="http://schemas.microsoft.com/office/drawing/2014/main" id="{63E276AA-2702-45E2-8C16-11D09EE3570A}"/>
              </a:ext>
            </a:extLst>
          </p:cNvPr>
          <p:cNvPicPr>
            <a:picLocks noChangeAspect="1"/>
          </p:cNvPicPr>
          <p:nvPr/>
        </p:nvPicPr>
        <p:blipFill>
          <a:blip r:embed="rId2"/>
          <a:stretch>
            <a:fillRect/>
          </a:stretch>
        </p:blipFill>
        <p:spPr>
          <a:xfrm>
            <a:off x="1514293" y="2788194"/>
            <a:ext cx="5069382" cy="2357262"/>
          </a:xfrm>
          <a:prstGeom prst="rect">
            <a:avLst/>
          </a:prstGeom>
        </p:spPr>
      </p:pic>
      <p:sp>
        <p:nvSpPr>
          <p:cNvPr id="9" name="Freeform: Shape 8">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36" name="Freeform: Shape 10">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8183782-B92C-4448-BC9F-803541DA52CA}"/>
              </a:ext>
            </a:extLst>
          </p:cNvPr>
          <p:cNvSpPr>
            <a:spLocks noGrp="1"/>
          </p:cNvSpPr>
          <p:nvPr>
            <p:ph idx="1"/>
          </p:nvPr>
        </p:nvSpPr>
        <p:spPr>
          <a:xfrm>
            <a:off x="7576457" y="1730829"/>
            <a:ext cx="3984379" cy="3540361"/>
          </a:xfrm>
        </p:spPr>
        <p:txBody>
          <a:bodyPr anchor="ctr">
            <a:normAutofit/>
          </a:bodyPr>
          <a:lstStyle/>
          <a:p>
            <a:pPr marL="0" indent="0">
              <a:buNone/>
            </a:pPr>
            <a:r>
              <a:rPr lang="en-US" sz="1500" dirty="0"/>
              <a:t>The boy has matured to the point where he is now searching for food and carrying the pistol. He is more cautious about who he wants to help and is less naïve about being a “good” guy.</a:t>
            </a:r>
          </a:p>
          <a:p>
            <a:pPr marL="0" indent="0">
              <a:buNone/>
            </a:pPr>
            <a:endParaRPr lang="en-US" sz="1500" dirty="0"/>
          </a:p>
          <a:p>
            <a:pPr marL="0" indent="0">
              <a:buNone/>
            </a:pPr>
            <a:r>
              <a:rPr lang="en-US" sz="1500" dirty="0">
                <a:solidFill>
                  <a:schemeClr val="accent2"/>
                </a:solidFill>
              </a:rPr>
              <a:t>“He started to turn around and go back into the woods but he didn’t. He just stood in the road and waited, the pistol in his hand” (281)</a:t>
            </a:r>
          </a:p>
          <a:p>
            <a:pPr marL="0" indent="0">
              <a:buNone/>
            </a:pPr>
            <a:r>
              <a:rPr lang="en-US" sz="1500" dirty="0">
                <a:solidFill>
                  <a:schemeClr val="accent2"/>
                </a:solidFill>
              </a:rPr>
              <a:t>“He went up the road and come dragging back a piece of plywood from the roadside trash…emptyhanded” (278)</a:t>
            </a:r>
          </a:p>
        </p:txBody>
      </p:sp>
    </p:spTree>
    <p:extLst>
      <p:ext uri="{BB962C8B-B14F-4D97-AF65-F5344CB8AC3E}">
        <p14:creationId xmlns:p14="http://schemas.microsoft.com/office/powerpoint/2010/main" val="1239456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EAF38DC-B069-4F74-89ED-92C7579C3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6D7FB74-D95B-45B1-A6AB-6B82C0F6DBFC}"/>
              </a:ext>
            </a:extLst>
          </p:cNvPr>
          <p:cNvPicPr>
            <a:picLocks noChangeAspect="1"/>
          </p:cNvPicPr>
          <p:nvPr/>
        </p:nvPicPr>
        <p:blipFill rotWithShape="1">
          <a:blip r:embed="rId2"/>
          <a:srcRect l="11047" r="17549" b="2"/>
          <a:stretch/>
        </p:blipFill>
        <p:spPr>
          <a:xfrm>
            <a:off x="4883023" y="10"/>
            <a:ext cx="7308978" cy="6857990"/>
          </a:xfrm>
          <a:custGeom>
            <a:avLst/>
            <a:gdLst>
              <a:gd name="connsiteX0" fmla="*/ 0 w 7308978"/>
              <a:gd name="connsiteY0" fmla="*/ 0 h 6858000"/>
              <a:gd name="connsiteX1" fmla="*/ 7308978 w 7308978"/>
              <a:gd name="connsiteY1" fmla="*/ 0 h 6858000"/>
              <a:gd name="connsiteX2" fmla="*/ 7308978 w 7308978"/>
              <a:gd name="connsiteY2" fmla="*/ 6858000 h 6858000"/>
              <a:gd name="connsiteX3" fmla="*/ 0 w 7308978"/>
              <a:gd name="connsiteY3" fmla="*/ 6858000 h 6858000"/>
              <a:gd name="connsiteX4" fmla="*/ 62983 w 7308978"/>
              <a:gd name="connsiteY4" fmla="*/ 6788730 h 6858000"/>
              <a:gd name="connsiteX5" fmla="*/ 1212978 w 7308978"/>
              <a:gd name="connsiteY5" fmla="*/ 3429000 h 6858000"/>
              <a:gd name="connsiteX6" fmla="*/ 62983 w 7308978"/>
              <a:gd name="connsiteY6" fmla="*/ 692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1" name="Freeform: Shape 1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2">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AF70089-9332-4EEF-8FE4-DF1518B2B01A}"/>
              </a:ext>
            </a:extLst>
          </p:cNvPr>
          <p:cNvSpPr>
            <a:spLocks noGrp="1"/>
          </p:cNvSpPr>
          <p:nvPr>
            <p:ph type="title"/>
          </p:nvPr>
        </p:nvSpPr>
        <p:spPr>
          <a:xfrm>
            <a:off x="374904" y="856488"/>
            <a:ext cx="4992624" cy="1173761"/>
          </a:xfrm>
        </p:spPr>
        <p:txBody>
          <a:bodyPr anchor="b">
            <a:normAutofit/>
          </a:bodyPr>
          <a:lstStyle/>
          <a:p>
            <a:r>
              <a:rPr lang="en-US" sz="3400" b="1"/>
              <a:t>The End</a:t>
            </a:r>
          </a:p>
        </p:txBody>
      </p:sp>
      <p:sp>
        <p:nvSpPr>
          <p:cNvPr id="20" name="Rectangle 14">
            <a:extLst>
              <a:ext uri="{FF2B5EF4-FFF2-40B4-BE49-F238E27FC236}">
                <a16:creationId xmlns:a16="http://schemas.microsoft.com/office/drawing/2014/main" id="{7A0CBFF4-EA32-4FE2-BA6B-8F3A6E6ED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253806"/>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16">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4959385D-C7B2-45C1-9DB0-6C2EC30E4043}"/>
              </a:ext>
            </a:extLst>
          </p:cNvPr>
          <p:cNvSpPr>
            <a:spLocks noGrp="1"/>
          </p:cNvSpPr>
          <p:nvPr>
            <p:ph idx="1"/>
          </p:nvPr>
        </p:nvSpPr>
        <p:spPr>
          <a:xfrm>
            <a:off x="374904" y="2522949"/>
            <a:ext cx="5065776" cy="3402363"/>
          </a:xfrm>
        </p:spPr>
        <p:txBody>
          <a:bodyPr anchor="t">
            <a:normAutofit/>
          </a:bodyPr>
          <a:lstStyle/>
          <a:p>
            <a:r>
              <a:rPr lang="en-US" sz="2000"/>
              <a:t>We’ve made it towards the end of the book, same as how the man has made it to the end of his journey. In these last few pages of The Road, the man and boy’s roles shift. The man can no longer hide that he is dying and tells the boy he has to keep moving South without him.</a:t>
            </a:r>
          </a:p>
        </p:txBody>
      </p:sp>
    </p:spTree>
    <p:extLst>
      <p:ext uri="{BB962C8B-B14F-4D97-AF65-F5344CB8AC3E}">
        <p14:creationId xmlns:p14="http://schemas.microsoft.com/office/powerpoint/2010/main" val="4223116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74A3B3-718C-4AC7-AF68-7DFAF5FBA9CA}"/>
              </a:ext>
            </a:extLst>
          </p:cNvPr>
          <p:cNvSpPr>
            <a:spLocks noGrp="1"/>
          </p:cNvSpPr>
          <p:nvPr>
            <p:ph type="title"/>
          </p:nvPr>
        </p:nvSpPr>
        <p:spPr>
          <a:xfrm>
            <a:off x="429768" y="411480"/>
            <a:ext cx="11201400" cy="1106424"/>
          </a:xfrm>
        </p:spPr>
        <p:txBody>
          <a:bodyPr>
            <a:normAutofit/>
          </a:bodyPr>
          <a:lstStyle/>
          <a:p>
            <a:r>
              <a:rPr lang="en-US" sz="3600"/>
              <a:t>Compassion</a:t>
            </a:r>
          </a:p>
        </p:txBody>
      </p:sp>
      <p:sp>
        <p:nvSpPr>
          <p:cNvPr id="14" name="Rectangle 10">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D1F26CBB-1A68-4AD4-B7C3-CE2D49ECB4E5}"/>
              </a:ext>
            </a:extLst>
          </p:cNvPr>
          <p:cNvPicPr>
            <a:picLocks noChangeAspect="1"/>
          </p:cNvPicPr>
          <p:nvPr/>
        </p:nvPicPr>
        <p:blipFill>
          <a:blip r:embed="rId2"/>
          <a:stretch>
            <a:fillRect/>
          </a:stretch>
        </p:blipFill>
        <p:spPr>
          <a:xfrm>
            <a:off x="429768" y="1749041"/>
            <a:ext cx="6702552" cy="4457197"/>
          </a:xfrm>
          <a:prstGeom prst="rect">
            <a:avLst/>
          </a:prstGeom>
        </p:spPr>
      </p:pic>
      <p:sp useBgFill="1">
        <p:nvSpPr>
          <p:cNvPr id="13" name="Rectangle 12">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FEFEF"/>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8B8E88B-A585-4476-B250-32C3D135700D}"/>
              </a:ext>
            </a:extLst>
          </p:cNvPr>
          <p:cNvSpPr>
            <a:spLocks noGrp="1"/>
          </p:cNvSpPr>
          <p:nvPr>
            <p:ph idx="1"/>
          </p:nvPr>
        </p:nvSpPr>
        <p:spPr>
          <a:xfrm>
            <a:off x="7938752" y="2020824"/>
            <a:ext cx="3455097" cy="3959352"/>
          </a:xfrm>
        </p:spPr>
        <p:txBody>
          <a:bodyPr anchor="ctr">
            <a:normAutofit/>
          </a:bodyPr>
          <a:lstStyle/>
          <a:p>
            <a:pPr marL="0" indent="0">
              <a:buNone/>
            </a:pPr>
            <a:r>
              <a:rPr lang="en-US" sz="1400" dirty="0"/>
              <a:t>The hopeful ending was surprising considering there was no compassion shown for anyone on the road throughout the book. The boy found a family willing to take him in and who also “carries the fire”, just like what the man told him to look for.</a:t>
            </a:r>
          </a:p>
          <a:p>
            <a:endParaRPr lang="en-US" sz="1400" dirty="0"/>
          </a:p>
          <a:p>
            <a:r>
              <a:rPr lang="en-US" sz="1400" dirty="0">
                <a:solidFill>
                  <a:schemeClr val="accent2"/>
                </a:solidFill>
              </a:rPr>
              <a:t>“Goodness will find the little boy. It always has. It always will” (281)</a:t>
            </a:r>
          </a:p>
          <a:p>
            <a:r>
              <a:rPr lang="en-US" sz="1400" dirty="0">
                <a:solidFill>
                  <a:schemeClr val="accent2"/>
                </a:solidFill>
              </a:rPr>
              <a:t>“Where’s the man you were with…I think you should come with me” (282)</a:t>
            </a:r>
          </a:p>
          <a:p>
            <a:r>
              <a:rPr lang="en-US" sz="1400" dirty="0">
                <a:solidFill>
                  <a:schemeClr val="accent2"/>
                </a:solidFill>
              </a:rPr>
              <a:t>“Could we cover him with one of the blankets…Okay” (283)</a:t>
            </a:r>
          </a:p>
          <a:p>
            <a:r>
              <a:rPr lang="en-US" sz="1400" dirty="0">
                <a:solidFill>
                  <a:schemeClr val="accent2"/>
                </a:solidFill>
              </a:rPr>
              <a:t>“Will you be alright…he was crying and couldn’t stop” (286)</a:t>
            </a:r>
          </a:p>
        </p:txBody>
      </p:sp>
    </p:spTree>
    <p:extLst>
      <p:ext uri="{BB962C8B-B14F-4D97-AF65-F5344CB8AC3E}">
        <p14:creationId xmlns:p14="http://schemas.microsoft.com/office/powerpoint/2010/main" val="1510969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63500" sx="102000" sy="102000" algn="ctr" rotWithShape="0">
              <a:schemeClr val="bg1">
                <a:lumMod val="8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9C45F024-2468-4D8A-9E11-BB2B1E0A3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D4D247-6605-4089-BF79-FD26CC01A3A4}"/>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Discussion Questions</a:t>
            </a:r>
          </a:p>
        </p:txBody>
      </p:sp>
      <p:sp>
        <p:nvSpPr>
          <p:cNvPr id="14"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444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083146-DDE1-4689-8850-EFC730FE7B44}"/>
              </a:ext>
            </a:extLst>
          </p:cNvPr>
          <p:cNvPicPr>
            <a:picLocks noChangeAspect="1"/>
          </p:cNvPicPr>
          <p:nvPr/>
        </p:nvPicPr>
        <p:blipFill>
          <a:blip r:embed="rId2">
            <a:alphaModFix amt="20000"/>
          </a:blip>
          <a:stretch>
            <a:fillRect/>
          </a:stretch>
        </p:blipFill>
        <p:spPr>
          <a:xfrm>
            <a:off x="0" y="0"/>
            <a:ext cx="12200537" cy="6857999"/>
          </a:xfrm>
          <a:prstGeom prst="rect">
            <a:avLst/>
          </a:prstGeom>
        </p:spPr>
      </p:pic>
      <p:sp>
        <p:nvSpPr>
          <p:cNvPr id="3" name="Content Placeholder 2">
            <a:extLst>
              <a:ext uri="{FF2B5EF4-FFF2-40B4-BE49-F238E27FC236}">
                <a16:creationId xmlns:a16="http://schemas.microsoft.com/office/drawing/2014/main" id="{36AFB3FA-82DA-4F69-88E8-4FB3EC75F4C0}"/>
              </a:ext>
            </a:extLst>
          </p:cNvPr>
          <p:cNvSpPr>
            <a:spLocks noGrp="1"/>
          </p:cNvSpPr>
          <p:nvPr>
            <p:ph idx="1"/>
          </p:nvPr>
        </p:nvSpPr>
        <p:spPr>
          <a:xfrm>
            <a:off x="838200" y="816429"/>
            <a:ext cx="10515600" cy="5360534"/>
          </a:xfrm>
        </p:spPr>
        <p:txBody>
          <a:bodyPr/>
          <a:lstStyle/>
          <a:p>
            <a:r>
              <a:rPr lang="en-US"/>
              <a:t>Why has McCarthy chosen a plot twist with a hopeful ending, but avoided the sense of hope throughout the novel?</a:t>
            </a:r>
          </a:p>
          <a:p>
            <a:r>
              <a:rPr lang="en-US"/>
              <a:t>To what extent has McCarthy gone to create interesting characters whose thoughts remain hidden?</a:t>
            </a:r>
          </a:p>
          <a:p>
            <a:r>
              <a:rPr lang="en-US"/>
              <a:t>How has The Road portrayed psychological, physical, or some other kind of violence?</a:t>
            </a:r>
          </a:p>
          <a:p>
            <a:r>
              <a:rPr lang="en-US"/>
              <a:t>Why hasn’t McCarthy stated what cause the apocalypse?</a:t>
            </a:r>
          </a:p>
          <a:p>
            <a:r>
              <a:rPr lang="en-US"/>
              <a:t>How did McCarthy manage to control our sympathy while reading The Road?</a:t>
            </a:r>
          </a:p>
          <a:p>
            <a:r>
              <a:rPr lang="en-US"/>
              <a:t>Do the characters find any meaning to their lives?</a:t>
            </a:r>
          </a:p>
          <a:p>
            <a:endParaRPr lang="en-US" dirty="0"/>
          </a:p>
        </p:txBody>
      </p:sp>
    </p:spTree>
    <p:extLst>
      <p:ext uri="{BB962C8B-B14F-4D97-AF65-F5344CB8AC3E}">
        <p14:creationId xmlns:p14="http://schemas.microsoft.com/office/powerpoint/2010/main" val="2810076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FEFEF"/>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B9908D21-40B6-4680-8DE1-E719F4A1A317}"/>
              </a:ext>
            </a:extLst>
          </p:cNvPr>
          <p:cNvSpPr>
            <a:spLocks noGrp="1"/>
          </p:cNvSpPr>
          <p:nvPr>
            <p:ph type="title"/>
          </p:nvPr>
        </p:nvSpPr>
        <p:spPr>
          <a:xfrm>
            <a:off x="1804988" y="1442172"/>
            <a:ext cx="8582025" cy="2177328"/>
          </a:xfrm>
        </p:spPr>
        <p:txBody>
          <a:bodyPr vert="horz" lIns="91440" tIns="45720" rIns="91440" bIns="45720" rtlCol="0" anchor="ctr">
            <a:normAutofit/>
          </a:bodyPr>
          <a:lstStyle/>
          <a:p>
            <a:pPr marL="1143000" indent="-1143000" algn="ctr"/>
            <a:r>
              <a:rPr lang="en-US" sz="7200" kern="1200">
                <a:solidFill>
                  <a:schemeClr val="tx1"/>
                </a:solidFill>
                <a:latin typeface="+mj-lt"/>
                <a:ea typeface="+mj-ea"/>
                <a:cs typeface="+mj-cs"/>
              </a:rPr>
              <a:t>Thematic Concepts</a:t>
            </a:r>
          </a:p>
        </p:txBody>
      </p:sp>
      <p:sp>
        <p:nvSpPr>
          <p:cNvPr id="11" name="Rectangle: Rounded Corners 10">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4210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58740-63E2-4B50-B386-DD0C2619D349}"/>
              </a:ext>
            </a:extLst>
          </p:cNvPr>
          <p:cNvSpPr>
            <a:spLocks noGrp="1"/>
          </p:cNvSpPr>
          <p:nvPr>
            <p:ph type="title"/>
          </p:nvPr>
        </p:nvSpPr>
        <p:spPr>
          <a:xfrm>
            <a:off x="4942368" y="347519"/>
            <a:ext cx="6586491" cy="1286160"/>
          </a:xfrm>
        </p:spPr>
        <p:txBody>
          <a:bodyPr anchor="b">
            <a:normAutofit/>
          </a:bodyPr>
          <a:lstStyle/>
          <a:p>
            <a:r>
              <a:rPr lang="en-US"/>
              <a:t>Family Bond</a:t>
            </a:r>
          </a:p>
        </p:txBody>
      </p:sp>
      <p:pic>
        <p:nvPicPr>
          <p:cNvPr id="4" name="Picture 3">
            <a:extLst>
              <a:ext uri="{FF2B5EF4-FFF2-40B4-BE49-F238E27FC236}">
                <a16:creationId xmlns:a16="http://schemas.microsoft.com/office/drawing/2014/main" id="{CD22AD6F-8577-4295-8891-2BD779137517}"/>
              </a:ext>
            </a:extLst>
          </p:cNvPr>
          <p:cNvPicPr>
            <a:picLocks noChangeAspect="1"/>
          </p:cNvPicPr>
          <p:nvPr/>
        </p:nvPicPr>
        <p:blipFill rotWithShape="1">
          <a:blip r:embed="rId2"/>
          <a:srcRect r="1" b="879"/>
          <a:stretch/>
        </p:blipFill>
        <p:spPr>
          <a:xfrm>
            <a:off x="20" y="10"/>
            <a:ext cx="4635571" cy="6857990"/>
          </a:xfrm>
          <a:prstGeom prst="rect">
            <a:avLst/>
          </a:prstGeom>
          <a:effectLst/>
        </p:spPr>
      </p:pic>
      <p:cxnSp>
        <p:nvCxnSpPr>
          <p:cNvPr id="38" name="Straight Connector 3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7D7F3D0E-8A1E-41AA-B097-1CFC380E2D82}"/>
              </a:ext>
            </a:extLst>
          </p:cNvPr>
          <p:cNvGraphicFramePr>
            <a:graphicFrameLocks noGrp="1"/>
          </p:cNvGraphicFramePr>
          <p:nvPr>
            <p:ph idx="1"/>
            <p:extLst>
              <p:ext uri="{D42A27DB-BD31-4B8C-83A1-F6EECF244321}">
                <p14:modId xmlns:p14="http://schemas.microsoft.com/office/powerpoint/2010/main" val="474960127"/>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7192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D4B375-6B22-4278-BB41-FABB2F85613D}"/>
              </a:ext>
            </a:extLst>
          </p:cNvPr>
          <p:cNvPicPr>
            <a:picLocks noChangeAspect="1"/>
          </p:cNvPicPr>
          <p:nvPr/>
        </p:nvPicPr>
        <p:blipFill>
          <a:blip r:embed="rId2">
            <a:alphaModFix amt="35000"/>
          </a:blip>
          <a:stretch>
            <a:fillRect/>
          </a:stretch>
        </p:blipFill>
        <p:spPr>
          <a:xfrm>
            <a:off x="-74814" y="-1"/>
            <a:ext cx="12275128" cy="6842219"/>
          </a:xfrm>
          <a:prstGeom prst="rect">
            <a:avLst/>
          </a:prstGeom>
        </p:spPr>
      </p:pic>
      <p:sp>
        <p:nvSpPr>
          <p:cNvPr id="2" name="Title 1">
            <a:extLst>
              <a:ext uri="{FF2B5EF4-FFF2-40B4-BE49-F238E27FC236}">
                <a16:creationId xmlns:a16="http://schemas.microsoft.com/office/drawing/2014/main" id="{978690D0-DCE8-4D51-A37E-3E17161D803E}"/>
              </a:ext>
            </a:extLst>
          </p:cNvPr>
          <p:cNvSpPr>
            <a:spLocks noGrp="1"/>
          </p:cNvSpPr>
          <p:nvPr>
            <p:ph type="title"/>
          </p:nvPr>
        </p:nvSpPr>
        <p:spPr>
          <a:xfrm>
            <a:off x="741817" y="187325"/>
            <a:ext cx="3932237" cy="1126086"/>
          </a:xfrm>
        </p:spPr>
        <p:txBody>
          <a:bodyPr/>
          <a:lstStyle/>
          <a:p>
            <a:r>
              <a:rPr lang="en-US" b="1" dirty="0"/>
              <a:t>Coming of Age</a:t>
            </a:r>
          </a:p>
        </p:txBody>
      </p:sp>
      <p:sp>
        <p:nvSpPr>
          <p:cNvPr id="3" name="Content Placeholder 2">
            <a:extLst>
              <a:ext uri="{FF2B5EF4-FFF2-40B4-BE49-F238E27FC236}">
                <a16:creationId xmlns:a16="http://schemas.microsoft.com/office/drawing/2014/main" id="{6162663D-0344-4908-BEC2-CBEADA0C2EF0}"/>
              </a:ext>
            </a:extLst>
          </p:cNvPr>
          <p:cNvSpPr>
            <a:spLocks noGrp="1"/>
          </p:cNvSpPr>
          <p:nvPr>
            <p:ph idx="1"/>
          </p:nvPr>
        </p:nvSpPr>
        <p:spPr>
          <a:xfrm>
            <a:off x="5183188" y="2244436"/>
            <a:ext cx="6172200" cy="3616614"/>
          </a:xfrm>
        </p:spPr>
        <p:txBody>
          <a:bodyPr>
            <a:normAutofit/>
          </a:bodyPr>
          <a:lstStyle/>
          <a:p>
            <a:pPr marL="0" indent="0">
              <a:buNone/>
            </a:pPr>
            <a:r>
              <a:rPr lang="en-US" sz="2800" dirty="0">
                <a:solidFill>
                  <a:schemeClr val="accent2"/>
                </a:solidFill>
              </a:rPr>
              <a:t>“You need to keep going…It’s all right.” (278)</a:t>
            </a:r>
          </a:p>
          <a:p>
            <a:pPr marL="0" indent="0">
              <a:buNone/>
            </a:pPr>
            <a:endParaRPr lang="en-US" sz="2800" dirty="0">
              <a:solidFill>
                <a:schemeClr val="accent2"/>
              </a:solidFill>
            </a:endParaRPr>
          </a:p>
          <a:p>
            <a:pPr marL="0" indent="0">
              <a:buNone/>
            </a:pPr>
            <a:r>
              <a:rPr lang="en-US" sz="2800" dirty="0">
                <a:solidFill>
                  <a:schemeClr val="accent2"/>
                </a:solidFill>
              </a:rPr>
              <a:t>“He went up the road and come dragging back a piece of plywood from the roadside…but he came back emptyhanded” (278)</a:t>
            </a:r>
          </a:p>
        </p:txBody>
      </p:sp>
      <p:sp>
        <p:nvSpPr>
          <p:cNvPr id="4" name="Text Placeholder 3">
            <a:extLst>
              <a:ext uri="{FF2B5EF4-FFF2-40B4-BE49-F238E27FC236}">
                <a16:creationId xmlns:a16="http://schemas.microsoft.com/office/drawing/2014/main" id="{C71E9B40-66D5-4BF7-8A51-160134F033DD}"/>
              </a:ext>
            </a:extLst>
          </p:cNvPr>
          <p:cNvSpPr>
            <a:spLocks noGrp="1"/>
          </p:cNvSpPr>
          <p:nvPr>
            <p:ph type="body" sz="half" idx="2"/>
          </p:nvPr>
        </p:nvSpPr>
        <p:spPr/>
        <p:txBody>
          <a:bodyPr>
            <a:normAutofit/>
          </a:bodyPr>
          <a:lstStyle/>
          <a:p>
            <a:r>
              <a:rPr lang="en-US" sz="2400" dirty="0"/>
              <a:t>From the beginning of the book to now, the boy has matured. Instead of the man, he is now going to search for food, carrying the pistol, and the man is telling him to continue their journey to the South by himself.</a:t>
            </a:r>
          </a:p>
        </p:txBody>
      </p:sp>
    </p:spTree>
    <p:extLst>
      <p:ext uri="{BB962C8B-B14F-4D97-AF65-F5344CB8AC3E}">
        <p14:creationId xmlns:p14="http://schemas.microsoft.com/office/powerpoint/2010/main" val="1114629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BC98EC-AD75-41EA-A1E2-07EDCB5AE4F8}"/>
              </a:ext>
            </a:extLst>
          </p:cNvPr>
          <p:cNvPicPr>
            <a:picLocks noChangeAspect="1"/>
          </p:cNvPicPr>
          <p:nvPr/>
        </p:nvPicPr>
        <p:blipFill rotWithShape="1">
          <a:blip r:embed="rId2"/>
          <a:srcRect t="9493" r="909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724CD679-7405-4CD3-A92A-9469F279A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3937E1-CBD8-46A2-B958-9F4B9D16649A}"/>
              </a:ext>
            </a:extLst>
          </p:cNvPr>
          <p:cNvSpPr>
            <a:spLocks noGrp="1"/>
          </p:cNvSpPr>
          <p:nvPr>
            <p:ph type="title"/>
          </p:nvPr>
        </p:nvSpPr>
        <p:spPr>
          <a:xfrm>
            <a:off x="594805" y="640263"/>
            <a:ext cx="5221266" cy="1344975"/>
          </a:xfrm>
        </p:spPr>
        <p:txBody>
          <a:bodyPr>
            <a:normAutofit/>
          </a:bodyPr>
          <a:lstStyle/>
          <a:p>
            <a:r>
              <a:rPr lang="en-US" sz="4000"/>
              <a:t>Death/Grief</a:t>
            </a:r>
          </a:p>
        </p:txBody>
      </p:sp>
      <p:sp>
        <p:nvSpPr>
          <p:cNvPr id="3" name="Content Placeholder 2">
            <a:extLst>
              <a:ext uri="{FF2B5EF4-FFF2-40B4-BE49-F238E27FC236}">
                <a16:creationId xmlns:a16="http://schemas.microsoft.com/office/drawing/2014/main" id="{15B3DACA-B206-4FE1-89F3-DE34094DDBA5}"/>
              </a:ext>
            </a:extLst>
          </p:cNvPr>
          <p:cNvSpPr>
            <a:spLocks noGrp="1"/>
          </p:cNvSpPr>
          <p:nvPr>
            <p:ph idx="1"/>
          </p:nvPr>
        </p:nvSpPr>
        <p:spPr>
          <a:xfrm>
            <a:off x="594110" y="2121763"/>
            <a:ext cx="5235490" cy="3773010"/>
          </a:xfrm>
        </p:spPr>
        <p:txBody>
          <a:bodyPr>
            <a:normAutofit/>
          </a:bodyPr>
          <a:lstStyle/>
          <a:p>
            <a:pPr marL="0" indent="0">
              <a:buNone/>
            </a:pPr>
            <a:r>
              <a:rPr lang="en-US" sz="2000" dirty="0"/>
              <a:t>The Road is set in a post-apocalyptic world, so of course death is an obvious concept. The book foreshadowed the man’s death within the first pages of the book. Now, the man has died and left the boy to continue the journey, despite the boy pleading for the man to take him with him.</a:t>
            </a:r>
          </a:p>
          <a:p>
            <a:r>
              <a:rPr lang="en-US" sz="2000" dirty="0">
                <a:solidFill>
                  <a:schemeClr val="accent2"/>
                </a:solidFill>
              </a:rPr>
              <a:t>“He slept close to his father that night and held him but when he woke in the morning his father was cold and stiff” (281)</a:t>
            </a:r>
          </a:p>
          <a:p>
            <a:r>
              <a:rPr lang="en-US" sz="2000" dirty="0">
                <a:solidFill>
                  <a:schemeClr val="accent2"/>
                </a:solidFill>
              </a:rPr>
              <a:t> “When he came back…back the way he had come” (281)</a:t>
            </a:r>
          </a:p>
        </p:txBody>
      </p:sp>
    </p:spTree>
    <p:extLst>
      <p:ext uri="{BB962C8B-B14F-4D97-AF65-F5344CB8AC3E}">
        <p14:creationId xmlns:p14="http://schemas.microsoft.com/office/powerpoint/2010/main" val="114028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8A7B327-35EE-44E9-8CE4-4DD5744B6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06E2BE-AD6D-4E05-8393-F3F54DA1501C}"/>
              </a:ext>
            </a:extLst>
          </p:cNvPr>
          <p:cNvSpPr>
            <a:spLocks noGrp="1"/>
          </p:cNvSpPr>
          <p:nvPr>
            <p:ph type="ctrTitle"/>
          </p:nvPr>
        </p:nvSpPr>
        <p:spPr>
          <a:xfrm>
            <a:off x="838200" y="723013"/>
            <a:ext cx="10515600" cy="3094068"/>
          </a:xfrm>
        </p:spPr>
        <p:txBody>
          <a:bodyPr>
            <a:normAutofit/>
          </a:bodyPr>
          <a:lstStyle/>
          <a:p>
            <a:r>
              <a:rPr lang="en-US" sz="8000" dirty="0"/>
              <a:t>Symbols</a:t>
            </a:r>
          </a:p>
        </p:txBody>
      </p:sp>
      <p:sp useBgFill="1">
        <p:nvSpPr>
          <p:cNvPr id="9" name="Rectangle 8">
            <a:extLst>
              <a:ext uri="{FF2B5EF4-FFF2-40B4-BE49-F238E27FC236}">
                <a16:creationId xmlns:a16="http://schemas.microsoft.com/office/drawing/2014/main" id="{284A8429-F65A-490D-96E4-1158D3E8A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4193001"/>
            <a:ext cx="10515599" cy="822960"/>
          </a:xfrm>
          <a:prstGeom prst="rect">
            <a:avLst/>
          </a:prstGeom>
          <a:ln w="12700">
            <a:solidFill>
              <a:srgbClr val="EFEFEF"/>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F022291-A82B-4D23-A1E0-5F9BD6846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41136" y="4650963"/>
            <a:ext cx="109728"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241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76D3BC-6A79-4088-9E05-150885BD5683}"/>
              </a:ext>
            </a:extLst>
          </p:cNvPr>
          <p:cNvSpPr>
            <a:spLocks noGrp="1"/>
          </p:cNvSpPr>
          <p:nvPr>
            <p:ph type="title"/>
          </p:nvPr>
        </p:nvSpPr>
        <p:spPr>
          <a:xfrm>
            <a:off x="821516" y="640263"/>
            <a:ext cx="6204984" cy="1344975"/>
          </a:xfrm>
        </p:spPr>
        <p:txBody>
          <a:bodyPr>
            <a:normAutofit/>
          </a:bodyPr>
          <a:lstStyle/>
          <a:p>
            <a:r>
              <a:rPr lang="en-US" sz="4000"/>
              <a:t>Fire</a:t>
            </a:r>
          </a:p>
        </p:txBody>
      </p:sp>
      <p:sp>
        <p:nvSpPr>
          <p:cNvPr id="3" name="Content Placeholder 2">
            <a:extLst>
              <a:ext uri="{FF2B5EF4-FFF2-40B4-BE49-F238E27FC236}">
                <a16:creationId xmlns:a16="http://schemas.microsoft.com/office/drawing/2014/main" id="{228435EA-3795-4C8B-B9A7-3AB32CAF74F8}"/>
              </a:ext>
            </a:extLst>
          </p:cNvPr>
          <p:cNvSpPr>
            <a:spLocks noGrp="1"/>
          </p:cNvSpPr>
          <p:nvPr>
            <p:ph idx="1"/>
          </p:nvPr>
        </p:nvSpPr>
        <p:spPr>
          <a:xfrm>
            <a:off x="821515" y="2121762"/>
            <a:ext cx="6204984" cy="3626917"/>
          </a:xfrm>
        </p:spPr>
        <p:txBody>
          <a:bodyPr>
            <a:normAutofit/>
          </a:bodyPr>
          <a:lstStyle/>
          <a:p>
            <a:pPr marL="0" indent="0">
              <a:buNone/>
            </a:pPr>
            <a:r>
              <a:rPr lang="en-US" sz="2200" dirty="0"/>
              <a:t>Carrying the fire, is repeated many times throughout The Road. The fire represents light and hope for the man and the boy. Even on his death bed, the man tells the boy to continue to carry the fire, and look for other people for carry fire.</a:t>
            </a:r>
          </a:p>
          <a:p>
            <a:pPr marL="0" indent="0">
              <a:buNone/>
            </a:pPr>
            <a:endParaRPr lang="en-US" sz="2200" dirty="0"/>
          </a:p>
          <a:p>
            <a:pPr marL="0" indent="0">
              <a:buNone/>
            </a:pPr>
            <a:r>
              <a:rPr lang="en-US" sz="2200" dirty="0">
                <a:solidFill>
                  <a:schemeClr val="accent2"/>
                </a:solidFill>
              </a:rPr>
              <a:t>“You have to carry the fire…Is it real? The fire” (278)</a:t>
            </a:r>
          </a:p>
          <a:p>
            <a:pPr marL="0" indent="0">
              <a:buNone/>
            </a:pPr>
            <a:r>
              <a:rPr lang="en-US" sz="2200" dirty="0">
                <a:solidFill>
                  <a:schemeClr val="accent2"/>
                </a:solidFill>
              </a:rPr>
              <a:t>“Are you carrying the fire…Yes” (283)</a:t>
            </a:r>
          </a:p>
        </p:txBody>
      </p:sp>
      <p:pic>
        <p:nvPicPr>
          <p:cNvPr id="4" name="Picture 3">
            <a:extLst>
              <a:ext uri="{FF2B5EF4-FFF2-40B4-BE49-F238E27FC236}">
                <a16:creationId xmlns:a16="http://schemas.microsoft.com/office/drawing/2014/main" id="{24012E94-84EA-4679-A492-61CF62712B64}"/>
              </a:ext>
            </a:extLst>
          </p:cNvPr>
          <p:cNvPicPr>
            <a:picLocks noChangeAspect="1"/>
          </p:cNvPicPr>
          <p:nvPr/>
        </p:nvPicPr>
        <p:blipFill>
          <a:blip r:embed="rId2"/>
          <a:stretch>
            <a:fillRect/>
          </a:stretch>
        </p:blipFill>
        <p:spPr>
          <a:xfrm>
            <a:off x="7829551" y="318034"/>
            <a:ext cx="4042409" cy="2263749"/>
          </a:xfrm>
          <a:prstGeom prst="rect">
            <a:avLst/>
          </a:prstGeom>
        </p:spPr>
      </p:pic>
      <p:pic>
        <p:nvPicPr>
          <p:cNvPr id="5" name="Picture 4">
            <a:extLst>
              <a:ext uri="{FF2B5EF4-FFF2-40B4-BE49-F238E27FC236}">
                <a16:creationId xmlns:a16="http://schemas.microsoft.com/office/drawing/2014/main" id="{7A9552DE-995A-4F0C-A712-E983DFA315A2}"/>
              </a:ext>
            </a:extLst>
          </p:cNvPr>
          <p:cNvPicPr>
            <a:picLocks noChangeAspect="1"/>
          </p:cNvPicPr>
          <p:nvPr/>
        </p:nvPicPr>
        <p:blipFill>
          <a:blip r:embed="rId3"/>
          <a:stretch>
            <a:fillRect/>
          </a:stretch>
        </p:blipFill>
        <p:spPr>
          <a:xfrm>
            <a:off x="8712846" y="2828925"/>
            <a:ext cx="2275820" cy="3388994"/>
          </a:xfrm>
          <a:prstGeom prst="rect">
            <a:avLst/>
          </a:prstGeom>
        </p:spPr>
      </p:pic>
    </p:spTree>
    <p:extLst>
      <p:ext uri="{BB962C8B-B14F-4D97-AF65-F5344CB8AC3E}">
        <p14:creationId xmlns:p14="http://schemas.microsoft.com/office/powerpoint/2010/main" val="326245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B21FE9-E179-4BA4-AEA5-02CFCC7016FB}"/>
              </a:ext>
            </a:extLst>
          </p:cNvPr>
          <p:cNvSpPr>
            <a:spLocks noGrp="1"/>
          </p:cNvSpPr>
          <p:nvPr>
            <p:ph type="title"/>
          </p:nvPr>
        </p:nvSpPr>
        <p:spPr>
          <a:xfrm>
            <a:off x="429768" y="411480"/>
            <a:ext cx="11201400" cy="1106424"/>
          </a:xfrm>
        </p:spPr>
        <p:txBody>
          <a:bodyPr>
            <a:normAutofit/>
          </a:bodyPr>
          <a:lstStyle/>
          <a:p>
            <a:r>
              <a:rPr lang="en-US" sz="3600" dirty="0"/>
              <a:t>Pistol</a:t>
            </a:r>
          </a:p>
        </p:txBody>
      </p:sp>
      <p:sp>
        <p:nvSpPr>
          <p:cNvPr id="15" name="Rectangle 10">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425E9582-6E32-4A2E-8230-19E528536F96}"/>
              </a:ext>
            </a:extLst>
          </p:cNvPr>
          <p:cNvPicPr>
            <a:picLocks noChangeAspect="1"/>
          </p:cNvPicPr>
          <p:nvPr/>
        </p:nvPicPr>
        <p:blipFill>
          <a:blip r:embed="rId2"/>
          <a:stretch>
            <a:fillRect/>
          </a:stretch>
        </p:blipFill>
        <p:spPr>
          <a:xfrm>
            <a:off x="769620" y="1719072"/>
            <a:ext cx="6022848" cy="4517136"/>
          </a:xfrm>
          <a:prstGeom prst="rect">
            <a:avLst/>
          </a:prstGeom>
        </p:spPr>
      </p:pic>
      <p:sp useBgFill="1">
        <p:nvSpPr>
          <p:cNvPr id="16" name="Rectangle 12">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FEFEF"/>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A14B278-3181-4254-8B9E-929172D66BA6}"/>
              </a:ext>
            </a:extLst>
          </p:cNvPr>
          <p:cNvSpPr>
            <a:spLocks noGrp="1"/>
          </p:cNvSpPr>
          <p:nvPr>
            <p:ph idx="1"/>
          </p:nvPr>
        </p:nvSpPr>
        <p:spPr>
          <a:xfrm>
            <a:off x="7938752" y="2020824"/>
            <a:ext cx="3455097" cy="3959352"/>
          </a:xfrm>
        </p:spPr>
        <p:txBody>
          <a:bodyPr anchor="ctr">
            <a:normAutofit/>
          </a:bodyPr>
          <a:lstStyle/>
          <a:p>
            <a:r>
              <a:rPr lang="en-US" sz="1500" dirty="0"/>
              <a:t>The gun represents protection and safety for the man and the boy. It’s not used until the end when the man is attacked by the man with a bow and arrow. Later it’s passed down to the boy for his own protection.</a:t>
            </a:r>
          </a:p>
          <a:p>
            <a:endParaRPr lang="en-US" sz="1500" dirty="0"/>
          </a:p>
          <a:p>
            <a:r>
              <a:rPr lang="en-US" sz="1500" dirty="0">
                <a:solidFill>
                  <a:schemeClr val="accent2"/>
                </a:solidFill>
              </a:rPr>
              <a:t>“The boy tried to hand him the pistol but he wouldn’t take it. You hold onto that” (285)</a:t>
            </a:r>
          </a:p>
          <a:p>
            <a:r>
              <a:rPr lang="en-US" sz="1500" dirty="0">
                <a:solidFill>
                  <a:schemeClr val="accent2"/>
                </a:solidFill>
              </a:rPr>
              <a:t>“He had the pistol in the pocket of his coat and carried the </a:t>
            </a:r>
            <a:r>
              <a:rPr lang="en-US" sz="1500" dirty="0" err="1">
                <a:solidFill>
                  <a:schemeClr val="accent2"/>
                </a:solidFill>
              </a:rPr>
              <a:t>flaregun</a:t>
            </a:r>
            <a:r>
              <a:rPr lang="en-US" sz="1500" dirty="0">
                <a:solidFill>
                  <a:schemeClr val="accent2"/>
                </a:solidFill>
              </a:rPr>
              <a:t> in his hand” (262)</a:t>
            </a:r>
          </a:p>
          <a:p>
            <a:r>
              <a:rPr lang="en-US" sz="1500" dirty="0">
                <a:solidFill>
                  <a:schemeClr val="accent2"/>
                </a:solidFill>
              </a:rPr>
              <a:t>“Keep the gun with you at all times” (278)</a:t>
            </a:r>
          </a:p>
        </p:txBody>
      </p:sp>
    </p:spTree>
    <p:extLst>
      <p:ext uri="{BB962C8B-B14F-4D97-AF65-F5344CB8AC3E}">
        <p14:creationId xmlns:p14="http://schemas.microsoft.com/office/powerpoint/2010/main" val="39007085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E6D5D0FEF62934C921D770C0B98D343" ma:contentTypeVersion="8" ma:contentTypeDescription="Create a new document." ma:contentTypeScope="" ma:versionID="3cdb93e06578d1eca3a473ac9fb653f7">
  <xsd:schema xmlns:xsd="http://www.w3.org/2001/XMLSchema" xmlns:xs="http://www.w3.org/2001/XMLSchema" xmlns:p="http://schemas.microsoft.com/office/2006/metadata/properties" xmlns:ns3="01b0fa0c-ea71-4237-a7f3-769b2ca44b91" targetNamespace="http://schemas.microsoft.com/office/2006/metadata/properties" ma:root="true" ma:fieldsID="8f2222f3afa51b43967b8bb94071cd43" ns3:_="">
    <xsd:import namespace="01b0fa0c-ea71-4237-a7f3-769b2ca44b9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b0fa0c-ea71-4237-a7f3-769b2ca44b9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CE1992-33DC-4B64-BA8B-C0A6B85D68A9}">
  <ds:schemaRefs>
    <ds:schemaRef ds:uri="http://schemas.microsoft.com/office/2006/metadata/properties"/>
    <ds:schemaRef ds:uri="http://www.w3.org/XML/1998/namespace"/>
    <ds:schemaRef ds:uri="01b0fa0c-ea71-4237-a7f3-769b2ca44b91"/>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purl.org/dc/dcmitype/"/>
    <ds:schemaRef ds:uri="http://purl.org/dc/terms/"/>
  </ds:schemaRefs>
</ds:datastoreItem>
</file>

<file path=customXml/itemProps2.xml><?xml version="1.0" encoding="utf-8"?>
<ds:datastoreItem xmlns:ds="http://schemas.openxmlformats.org/officeDocument/2006/customXml" ds:itemID="{30789A0C-8222-4702-85BD-CB7164E9AF40}">
  <ds:schemaRefs>
    <ds:schemaRef ds:uri="http://schemas.microsoft.com/sharepoint/v3/contenttype/forms"/>
  </ds:schemaRefs>
</ds:datastoreItem>
</file>

<file path=customXml/itemProps3.xml><?xml version="1.0" encoding="utf-8"?>
<ds:datastoreItem xmlns:ds="http://schemas.openxmlformats.org/officeDocument/2006/customXml" ds:itemID="{2C30C473-13C5-4771-BFBD-8CC8BD14E6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b0fa0c-ea71-4237-a7f3-769b2ca44b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433</TotalTime>
  <Words>1388</Words>
  <Application>Microsoft Office PowerPoint</Application>
  <PresentationFormat>Widescreen</PresentationFormat>
  <Paragraphs>87</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Arial Nova Light</vt:lpstr>
      <vt:lpstr>Calibri</vt:lpstr>
      <vt:lpstr>Calibri Light</vt:lpstr>
      <vt:lpstr>Office Theme</vt:lpstr>
      <vt:lpstr>The Road Pgs. 261-287</vt:lpstr>
      <vt:lpstr>The End</vt:lpstr>
      <vt:lpstr>Thematic Concepts</vt:lpstr>
      <vt:lpstr>Family Bond</vt:lpstr>
      <vt:lpstr>Coming of Age</vt:lpstr>
      <vt:lpstr>Death/Grief</vt:lpstr>
      <vt:lpstr>Symbols</vt:lpstr>
      <vt:lpstr>Fire</vt:lpstr>
      <vt:lpstr>Pistol</vt:lpstr>
      <vt:lpstr>The Road</vt:lpstr>
      <vt:lpstr>Motifs</vt:lpstr>
      <vt:lpstr>The South</vt:lpstr>
      <vt:lpstr>Literary Devices</vt:lpstr>
      <vt:lpstr>PowerPoint Presentation</vt:lpstr>
      <vt:lpstr>PowerPoint Presentation</vt:lpstr>
      <vt:lpstr>Important Subjects</vt:lpstr>
      <vt:lpstr>Violence</vt:lpstr>
      <vt:lpstr>Love</vt:lpstr>
      <vt:lpstr>Strength and Skills</vt:lpstr>
      <vt:lpstr>Compassion</vt:lpstr>
      <vt:lpstr>Discussion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Road Pgs. 261-287</dc:title>
  <dc:creator>Wade, Shania B</dc:creator>
  <cp:lastModifiedBy>Thorne, Elizabeth C</cp:lastModifiedBy>
  <cp:revision>8</cp:revision>
  <dcterms:created xsi:type="dcterms:W3CDTF">2019-11-24T17:19:13Z</dcterms:created>
  <dcterms:modified xsi:type="dcterms:W3CDTF">2019-12-02T16:13:40Z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0x0101001E6D5D0FEF62934C921D770C0B98D343</vt:lpwstr>
  </property>
  <property fmtid="{D5CDD505-2E9C-101B-9397-08002B2CF9AE}" pid="3" name="MSIP_Label_0ee3c538-ec52-435f-ae58-017644bd9513_Enabled">
    <vt:lpwstr>True</vt:lpwstr>
  </property>
  <property fmtid="{D5CDD505-2E9C-101B-9397-08002B2CF9AE}" pid="4" name="MSIP_Label_0ee3c538-ec52-435f-ae58-017644bd9513_SiteId">
    <vt:lpwstr>0cdcb198-8169-4b70-ba9f-da7e3ba700c2</vt:lpwstr>
  </property>
  <property fmtid="{D5CDD505-2E9C-101B-9397-08002B2CF9AE}" pid="5" name="MSIP_Label_0ee3c538-ec52-435f-ae58-017644bd9513_Owner">
    <vt:lpwstr>thornee@fultonschools.org</vt:lpwstr>
  </property>
  <property fmtid="{D5CDD505-2E9C-101B-9397-08002B2CF9AE}" pid="6" name="MSIP_Label_0ee3c538-ec52-435f-ae58-017644bd9513_SetDate">
    <vt:lpwstr>2019-12-02T16:13:39.6759828Z</vt:lpwstr>
  </property>
  <property fmtid="{D5CDD505-2E9C-101B-9397-08002B2CF9AE}" pid="7" name="MSIP_Label_0ee3c538-ec52-435f-ae58-017644bd9513_Name">
    <vt:lpwstr>General</vt:lpwstr>
  </property>
  <property fmtid="{D5CDD505-2E9C-101B-9397-08002B2CF9AE}" pid="8" name="MSIP_Label_0ee3c538-ec52-435f-ae58-017644bd9513_Application">
    <vt:lpwstr>Microsoft Azure Information Protection</vt:lpwstr>
  </property>
  <property fmtid="{D5CDD505-2E9C-101B-9397-08002B2CF9AE}" pid="9" name="MSIP_Label_0ee3c538-ec52-435f-ae58-017644bd9513_Extended_MSFT_Method">
    <vt:lpwstr>Automatic</vt:lpwstr>
  </property>
  <property fmtid="{D5CDD505-2E9C-101B-9397-08002B2CF9AE}" pid="10" name="Sensitivity">
    <vt:lpwstr>General</vt:lpwstr>
  </property>
</Properties>
</file>