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2"/>
  </p:notesMasterIdLst>
  <p:sldIdLst>
    <p:sldId id="294" r:id="rId2"/>
    <p:sldId id="293" r:id="rId3"/>
    <p:sldId id="292" r:id="rId4"/>
    <p:sldId id="296" r:id="rId5"/>
    <p:sldId id="256" r:id="rId6"/>
    <p:sldId id="257" r:id="rId7"/>
    <p:sldId id="271" r:id="rId8"/>
    <p:sldId id="258" r:id="rId9"/>
    <p:sldId id="259" r:id="rId10"/>
    <p:sldId id="260" r:id="rId11"/>
    <p:sldId id="272" r:id="rId12"/>
    <p:sldId id="290" r:id="rId13"/>
    <p:sldId id="282" r:id="rId14"/>
    <p:sldId id="283" r:id="rId15"/>
    <p:sldId id="284" r:id="rId16"/>
    <p:sldId id="285" r:id="rId17"/>
    <p:sldId id="286" r:id="rId18"/>
    <p:sldId id="287" r:id="rId19"/>
    <p:sldId id="288" r:id="rId20"/>
    <p:sldId id="289" r:id="rId21"/>
    <p:sldId id="291" r:id="rId22"/>
    <p:sldId id="295" r:id="rId23"/>
    <p:sldId id="281" r:id="rId24"/>
    <p:sldId id="276" r:id="rId25"/>
    <p:sldId id="273" r:id="rId26"/>
    <p:sldId id="275" r:id="rId27"/>
    <p:sldId id="274" r:id="rId28"/>
    <p:sldId id="277" r:id="rId29"/>
    <p:sldId id="279" r:id="rId30"/>
    <p:sldId id="280"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showGuides="1">
      <p:cViewPr varScale="1">
        <p:scale>
          <a:sx n="89" d="100"/>
          <a:sy n="89" d="100"/>
        </p:scale>
        <p:origin x="466" y="77"/>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23.10.2018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ru-RU" dirty="0"/>
          </a:p>
        </p:txBody>
      </p:sp>
      <p:sp>
        <p:nvSpPr>
          <p:cNvPr id="11" name="Rectangle 10">
            <a:extLst>
              <a:ext uri="{FF2B5EF4-FFF2-40B4-BE49-F238E27FC236}">
                <a16:creationId xmlns:a16="http://schemas.microsoft.com/office/drawing/2014/main" xmlns=""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ru-RU"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ru-RU"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ru-RU" dirty="0"/>
          </a:p>
        </p:txBody>
      </p:sp>
      <p:cxnSp>
        <p:nvCxnSpPr>
          <p:cNvPr id="6" name="Straight Connector 5">
            <a:extLst>
              <a:ext uri="{FF2B5EF4-FFF2-40B4-BE49-F238E27FC236}">
                <a16:creationId xmlns:a16="http://schemas.microsoft.com/office/drawing/2014/main" xmlns=""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xmlns="" id="{B0670BD7-5166-40F4-A6FC-B5B1D91577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3" name="Date Placeholder 2">
            <a:extLst>
              <a:ext uri="{FF2B5EF4-FFF2-40B4-BE49-F238E27FC236}">
                <a16:creationId xmlns:a16="http://schemas.microsoft.com/office/drawing/2014/main" xmlns="" id="{0A250713-11E6-4FEF-877D-92967D24588A}"/>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445D3C9A-DEE5-4BD4-8961-80E018A4C27D}"/>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1623800E-00CA-43ED-953B-1A09DD428433}"/>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0" name="Title 1">
            <a:extLst>
              <a:ext uri="{FF2B5EF4-FFF2-40B4-BE49-F238E27FC236}">
                <a16:creationId xmlns:a16="http://schemas.microsoft.com/office/drawing/2014/main" xmlns=""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dirty="0"/>
              <a:t>CLICK TO EDIT MASTER TITLE STYLE</a:t>
            </a:r>
            <a:endParaRPr lang="ru-RU" dirty="0"/>
          </a:p>
        </p:txBody>
      </p:sp>
      <p:sp>
        <p:nvSpPr>
          <p:cNvPr id="8" name="Media Placeholder 7">
            <a:extLst>
              <a:ext uri="{FF2B5EF4-FFF2-40B4-BE49-F238E27FC236}">
                <a16:creationId xmlns:a16="http://schemas.microsoft.com/office/drawing/2014/main" xmlns=""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smtClean="0"/>
              <a:t>Click icon to add media</a:t>
            </a:r>
            <a:endParaRPr lang="ru-RU"/>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dirty="0"/>
              <a:t>Works Cited</a:t>
            </a:r>
            <a:endParaRPr lang="ru-RU" dirty="0"/>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ru-RU"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dirty="0"/>
              <a:t>ADD A FOOTER</a:t>
            </a:r>
            <a:endParaRPr lang="ru-RU" dirty="0"/>
          </a:p>
        </p:txBody>
      </p:sp>
      <p:sp>
        <p:nvSpPr>
          <p:cNvPr id="18" name="Text Placeholder 17">
            <a:extLst>
              <a:ext uri="{FF2B5EF4-FFF2-40B4-BE49-F238E27FC236}">
                <a16:creationId xmlns:a16="http://schemas.microsoft.com/office/drawing/2014/main" xmlns=""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dirty="0"/>
              <a:t>Edit master text styles</a:t>
            </a:r>
          </a:p>
        </p:txBody>
      </p:sp>
      <p:pic>
        <p:nvPicPr>
          <p:cNvPr id="9" name="Graphic 8">
            <a:extLst>
              <a:ext uri="{FF2B5EF4-FFF2-40B4-BE49-F238E27FC236}">
                <a16:creationId xmlns:a16="http://schemas.microsoft.com/office/drawing/2014/main" xmlns="" id="{D3F5050C-5FCE-4873-9B10-9668F66C2788}"/>
              </a:ext>
            </a:extLst>
          </p:cNvPr>
          <p:cNvPicPr>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xmlns=""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dirty="0"/>
              <a:t>Timeline</a:t>
            </a:r>
            <a:endParaRPr lang="ru-RU" dirty="0"/>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ru-RU"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dirty="0"/>
              <a:t>ADD A FOOTER</a:t>
            </a:r>
            <a:endParaRPr lang="ru-RU" dirty="0"/>
          </a:p>
        </p:txBody>
      </p:sp>
      <p:sp>
        <p:nvSpPr>
          <p:cNvPr id="18" name="Text Placeholder 17">
            <a:extLst>
              <a:ext uri="{FF2B5EF4-FFF2-40B4-BE49-F238E27FC236}">
                <a16:creationId xmlns:a16="http://schemas.microsoft.com/office/drawing/2014/main" xmlns=""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dirty="0"/>
              <a:t>EDIT MASTER TEXT STYLES</a:t>
            </a:r>
          </a:p>
        </p:txBody>
      </p:sp>
      <p:pic>
        <p:nvPicPr>
          <p:cNvPr id="8" name="Graphic 7">
            <a:extLst>
              <a:ext uri="{FF2B5EF4-FFF2-40B4-BE49-F238E27FC236}">
                <a16:creationId xmlns:a16="http://schemas.microsoft.com/office/drawing/2014/main" xmlns="" id="{4E7124FD-A9E6-49DA-B2D3-4C868E3C90AD}"/>
              </a:ext>
            </a:extLst>
          </p:cNvPr>
          <p:cNvPicPr>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xmlns=""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ru-RU" dirty="0"/>
          </a:p>
        </p:txBody>
      </p:sp>
      <p:sp>
        <p:nvSpPr>
          <p:cNvPr id="13" name="Oval 12">
            <a:extLst>
              <a:ext uri="{FF2B5EF4-FFF2-40B4-BE49-F238E27FC236}">
                <a16:creationId xmlns:a16="http://schemas.microsoft.com/office/drawing/2014/main" xmlns=""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ru-RU" dirty="0"/>
          </a:p>
        </p:txBody>
      </p:sp>
      <p:sp>
        <p:nvSpPr>
          <p:cNvPr id="16" name="Oval 15">
            <a:extLst>
              <a:ext uri="{FF2B5EF4-FFF2-40B4-BE49-F238E27FC236}">
                <a16:creationId xmlns:a16="http://schemas.microsoft.com/office/drawing/2014/main" xmlns=""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ru-RU" dirty="0"/>
          </a:p>
        </p:txBody>
      </p:sp>
      <p:sp>
        <p:nvSpPr>
          <p:cNvPr id="17" name="Oval 16">
            <a:extLst>
              <a:ext uri="{FF2B5EF4-FFF2-40B4-BE49-F238E27FC236}">
                <a16:creationId xmlns:a16="http://schemas.microsoft.com/office/drawing/2014/main" xmlns=""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ru-RU" dirty="0"/>
          </a:p>
        </p:txBody>
      </p:sp>
      <p:sp>
        <p:nvSpPr>
          <p:cNvPr id="19" name="Oval 18">
            <a:extLst>
              <a:ext uri="{FF2B5EF4-FFF2-40B4-BE49-F238E27FC236}">
                <a16:creationId xmlns:a16="http://schemas.microsoft.com/office/drawing/2014/main" xmlns=""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ru-RU" dirty="0"/>
          </a:p>
        </p:txBody>
      </p:sp>
      <p:sp>
        <p:nvSpPr>
          <p:cNvPr id="20" name="Oval 19">
            <a:extLst>
              <a:ext uri="{FF2B5EF4-FFF2-40B4-BE49-F238E27FC236}">
                <a16:creationId xmlns:a16="http://schemas.microsoft.com/office/drawing/2014/main" xmlns=""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ru-RU" dirty="0"/>
          </a:p>
        </p:txBody>
      </p:sp>
      <p:sp>
        <p:nvSpPr>
          <p:cNvPr id="14" name="Text Placeholder 13">
            <a:extLst>
              <a:ext uri="{FF2B5EF4-FFF2-40B4-BE49-F238E27FC236}">
                <a16:creationId xmlns:a16="http://schemas.microsoft.com/office/drawing/2014/main" xmlns=""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dirty="0"/>
              <a:t>Year</a:t>
            </a:r>
            <a:endParaRPr lang="ru-RU" dirty="0"/>
          </a:p>
        </p:txBody>
      </p:sp>
      <p:sp>
        <p:nvSpPr>
          <p:cNvPr id="21" name="Text Placeholder 13">
            <a:extLst>
              <a:ext uri="{FF2B5EF4-FFF2-40B4-BE49-F238E27FC236}">
                <a16:creationId xmlns:a16="http://schemas.microsoft.com/office/drawing/2014/main" xmlns="" id="{F0ED1E4A-D0B2-44B6-AE21-6DC45B20C67E}"/>
              </a:ext>
            </a:extLst>
          </p:cNvPr>
          <p:cNvSpPr>
            <a:spLocks noGrp="1"/>
          </p:cNvSpPr>
          <p:nvPr>
            <p:ph type="body" sz="quarter" idx="15"/>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smtClean="0"/>
              <a:t>Click to edit Master text styles</a:t>
            </a:r>
          </a:p>
        </p:txBody>
      </p:sp>
      <p:sp>
        <p:nvSpPr>
          <p:cNvPr id="23" name="Text Placeholder 13">
            <a:extLst>
              <a:ext uri="{FF2B5EF4-FFF2-40B4-BE49-F238E27FC236}">
                <a16:creationId xmlns:a16="http://schemas.microsoft.com/office/drawing/2014/main" xmlns=""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dirty="0"/>
              <a:t>Year</a:t>
            </a:r>
            <a:endParaRPr lang="ru-RU" dirty="0"/>
          </a:p>
        </p:txBody>
      </p:sp>
      <p:sp>
        <p:nvSpPr>
          <p:cNvPr id="24" name="Text Placeholder 13">
            <a:extLst>
              <a:ext uri="{FF2B5EF4-FFF2-40B4-BE49-F238E27FC236}">
                <a16:creationId xmlns:a16="http://schemas.microsoft.com/office/drawing/2014/main" xmlns="" id="{C5B52EBA-EDDF-4C7B-A681-393B771D3437}"/>
              </a:ext>
            </a:extLst>
          </p:cNvPr>
          <p:cNvSpPr>
            <a:spLocks noGrp="1"/>
          </p:cNvSpPr>
          <p:nvPr>
            <p:ph type="body" sz="quarter" idx="17"/>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smtClean="0"/>
              <a:t>Click to edit Master text styles</a:t>
            </a:r>
          </a:p>
        </p:txBody>
      </p:sp>
      <p:sp>
        <p:nvSpPr>
          <p:cNvPr id="25" name="Text Placeholder 13">
            <a:extLst>
              <a:ext uri="{FF2B5EF4-FFF2-40B4-BE49-F238E27FC236}">
                <a16:creationId xmlns:a16="http://schemas.microsoft.com/office/drawing/2014/main" xmlns=""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dirty="0"/>
              <a:t>Year</a:t>
            </a:r>
            <a:endParaRPr lang="ru-RU" dirty="0"/>
          </a:p>
        </p:txBody>
      </p:sp>
      <p:sp>
        <p:nvSpPr>
          <p:cNvPr id="26" name="Text Placeholder 13">
            <a:extLst>
              <a:ext uri="{FF2B5EF4-FFF2-40B4-BE49-F238E27FC236}">
                <a16:creationId xmlns:a16="http://schemas.microsoft.com/office/drawing/2014/main" xmlns="" id="{5876A64D-FA56-4565-8EBF-B9D51A8B20DC}"/>
              </a:ext>
            </a:extLst>
          </p:cNvPr>
          <p:cNvSpPr>
            <a:spLocks noGrp="1"/>
          </p:cNvSpPr>
          <p:nvPr>
            <p:ph type="body" sz="quarter" idx="19"/>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smtClean="0"/>
              <a:t>Click to edit Master text styles</a:t>
            </a:r>
          </a:p>
        </p:txBody>
      </p:sp>
      <p:sp>
        <p:nvSpPr>
          <p:cNvPr id="27" name="Text Placeholder 13">
            <a:extLst>
              <a:ext uri="{FF2B5EF4-FFF2-40B4-BE49-F238E27FC236}">
                <a16:creationId xmlns:a16="http://schemas.microsoft.com/office/drawing/2014/main" xmlns=""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dirty="0"/>
              <a:t>Year</a:t>
            </a:r>
            <a:endParaRPr lang="ru-RU" dirty="0"/>
          </a:p>
        </p:txBody>
      </p:sp>
      <p:sp>
        <p:nvSpPr>
          <p:cNvPr id="28" name="Text Placeholder 13">
            <a:extLst>
              <a:ext uri="{FF2B5EF4-FFF2-40B4-BE49-F238E27FC236}">
                <a16:creationId xmlns:a16="http://schemas.microsoft.com/office/drawing/2014/main" xmlns="" id="{86A6FE38-5036-4D35-93E4-07C5DEC4010D}"/>
              </a:ext>
            </a:extLst>
          </p:cNvPr>
          <p:cNvSpPr>
            <a:spLocks noGrp="1"/>
          </p:cNvSpPr>
          <p:nvPr>
            <p:ph type="body" sz="quarter" idx="2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smtClean="0"/>
              <a:t>Click to edit Master text styles</a:t>
            </a:r>
          </a:p>
        </p:txBody>
      </p:sp>
      <p:sp>
        <p:nvSpPr>
          <p:cNvPr id="29" name="Text Placeholder 13">
            <a:extLst>
              <a:ext uri="{FF2B5EF4-FFF2-40B4-BE49-F238E27FC236}">
                <a16:creationId xmlns:a16="http://schemas.microsoft.com/office/drawing/2014/main" xmlns=""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dirty="0"/>
              <a:t>Year</a:t>
            </a:r>
            <a:endParaRPr lang="ru-RU" dirty="0"/>
          </a:p>
        </p:txBody>
      </p:sp>
      <p:sp>
        <p:nvSpPr>
          <p:cNvPr id="30" name="Text Placeholder 13">
            <a:extLst>
              <a:ext uri="{FF2B5EF4-FFF2-40B4-BE49-F238E27FC236}">
                <a16:creationId xmlns:a16="http://schemas.microsoft.com/office/drawing/2014/main" xmlns="" id="{C386D796-CB69-4D7D-9C52-C41187CC88DB}"/>
              </a:ext>
            </a:extLst>
          </p:cNvPr>
          <p:cNvSpPr>
            <a:spLocks noGrp="1"/>
          </p:cNvSpPr>
          <p:nvPr>
            <p:ph type="body" sz="quarter" idx="23"/>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smtClean="0"/>
              <a:t>Click to edit Master text styles</a:t>
            </a:r>
          </a:p>
        </p:txBody>
      </p:sp>
      <p:sp>
        <p:nvSpPr>
          <p:cNvPr id="31" name="Text Placeholder 13">
            <a:extLst>
              <a:ext uri="{FF2B5EF4-FFF2-40B4-BE49-F238E27FC236}">
                <a16:creationId xmlns:a16="http://schemas.microsoft.com/office/drawing/2014/main" xmlns=""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dirty="0"/>
              <a:t>Year</a:t>
            </a:r>
            <a:endParaRPr lang="ru-RU" dirty="0"/>
          </a:p>
        </p:txBody>
      </p:sp>
      <p:sp>
        <p:nvSpPr>
          <p:cNvPr id="32" name="Text Placeholder 13">
            <a:extLst>
              <a:ext uri="{FF2B5EF4-FFF2-40B4-BE49-F238E27FC236}">
                <a16:creationId xmlns:a16="http://schemas.microsoft.com/office/drawing/2014/main" xmlns="" id="{B117E4C6-D10A-4738-8283-D63AB1B314D2}"/>
              </a:ext>
            </a:extLst>
          </p:cNvPr>
          <p:cNvSpPr>
            <a:spLocks noGrp="1"/>
          </p:cNvSpPr>
          <p:nvPr>
            <p:ph type="body" sz="quarter" idx="25"/>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ru-RU" dirty="0"/>
          </a:p>
        </p:txBody>
      </p:sp>
      <p:sp>
        <p:nvSpPr>
          <p:cNvPr id="17" name="Rectangle 16">
            <a:extLst>
              <a:ext uri="{FF2B5EF4-FFF2-40B4-BE49-F238E27FC236}">
                <a16:creationId xmlns:a16="http://schemas.microsoft.com/office/drawing/2014/main" xmlns=""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ru-RU"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dirty="0"/>
              <a:t>Thank You!</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dirty="0"/>
              <a:t>ALEXANDER MARTENSSON</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ru-RU"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ru-RU" dirty="0"/>
          </a:p>
        </p:txBody>
      </p:sp>
      <p:cxnSp>
        <p:nvCxnSpPr>
          <p:cNvPr id="6" name="Straight Connector 5">
            <a:extLst>
              <a:ext uri="{FF2B5EF4-FFF2-40B4-BE49-F238E27FC236}">
                <a16:creationId xmlns:a16="http://schemas.microsoft.com/office/drawing/2014/main" xmlns=""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xmlns="" id="{B0670BD7-5166-40F4-A6FC-B5B1D91577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xmlns=""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14" name="Text Placeholder 26">
            <a:extLst>
              <a:ext uri="{FF2B5EF4-FFF2-40B4-BE49-F238E27FC236}">
                <a16:creationId xmlns:a16="http://schemas.microsoft.com/office/drawing/2014/main" xmlns=""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xmlns=""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smtClean="0"/>
              <a:t>Click icon to add picture</a:t>
            </a:r>
            <a:endParaRPr lang="ru-RU"/>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dirty="0"/>
              <a:t>Thank You!</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dirty="0"/>
              <a:t>ALEXANDER MARTENSSON</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ru-RU"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ru-RU" dirty="0"/>
          </a:p>
        </p:txBody>
      </p:sp>
      <p:cxnSp>
        <p:nvCxnSpPr>
          <p:cNvPr id="6" name="Straight Connector 5">
            <a:extLst>
              <a:ext uri="{FF2B5EF4-FFF2-40B4-BE49-F238E27FC236}">
                <a16:creationId xmlns:a16="http://schemas.microsoft.com/office/drawing/2014/main" xmlns=""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xmlns=""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MARTENSSON@GMAIL.COM</a:t>
            </a:r>
          </a:p>
        </p:txBody>
      </p:sp>
      <p:sp>
        <p:nvSpPr>
          <p:cNvPr id="14" name="Text Placeholder 26">
            <a:extLst>
              <a:ext uri="{FF2B5EF4-FFF2-40B4-BE49-F238E27FC236}">
                <a16:creationId xmlns:a16="http://schemas.microsoft.com/office/drawing/2014/main" xmlns=""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ru-RU" dirty="0"/>
          </a:p>
        </p:txBody>
      </p:sp>
      <p:sp>
        <p:nvSpPr>
          <p:cNvPr id="11" name="Rectangle 10">
            <a:extLst>
              <a:ext uri="{FF2B5EF4-FFF2-40B4-BE49-F238E27FC236}">
                <a16:creationId xmlns:a16="http://schemas.microsoft.com/office/drawing/2014/main" xmlns=""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ru-RU"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ru-RU" dirty="0"/>
          </a:p>
        </p:txBody>
      </p:sp>
      <p:pic>
        <p:nvPicPr>
          <p:cNvPr id="13" name="Graphic 12">
            <a:extLst>
              <a:ext uri="{FF2B5EF4-FFF2-40B4-BE49-F238E27FC236}">
                <a16:creationId xmlns:a16="http://schemas.microsoft.com/office/drawing/2014/main" xmlns="" id="{B0670BD7-5166-40F4-A6FC-B5B1D91577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xmlns=""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dirty="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dirty="0"/>
              <a:t>Divider Slide</a:t>
            </a:r>
            <a:endParaRPr lang="ru-RU" dirty="0"/>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ru-RU"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dirty="0"/>
              <a:t>ADD A FOOTER</a:t>
            </a:r>
            <a:endParaRPr lang="ru-RU" dirty="0"/>
          </a:p>
        </p:txBody>
      </p:sp>
      <p:sp>
        <p:nvSpPr>
          <p:cNvPr id="15" name="Graphic 13">
            <a:extLst>
              <a:ext uri="{FF2B5EF4-FFF2-40B4-BE49-F238E27FC236}">
                <a16:creationId xmlns:a16="http://schemas.microsoft.com/office/drawing/2014/main" xmlns=""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
        <p:nvSpPr>
          <p:cNvPr id="12" name="Rectangle 11">
            <a:extLst>
              <a:ext uri="{FF2B5EF4-FFF2-40B4-BE49-F238E27FC236}">
                <a16:creationId xmlns:a16="http://schemas.microsoft.com/office/drawing/2014/main" xmlns=""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ru-RU" dirty="0"/>
          </a:p>
        </p:txBody>
      </p:sp>
      <p:sp>
        <p:nvSpPr>
          <p:cNvPr id="13" name="Rectangle 12">
            <a:extLst>
              <a:ext uri="{FF2B5EF4-FFF2-40B4-BE49-F238E27FC236}">
                <a16:creationId xmlns:a16="http://schemas.microsoft.com/office/drawing/2014/main" xmlns=""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ru-RU" dirty="0"/>
          </a:p>
        </p:txBody>
      </p:sp>
      <p:sp>
        <p:nvSpPr>
          <p:cNvPr id="11" name="Text Placeholder 2">
            <a:extLst>
              <a:ext uri="{FF2B5EF4-FFF2-40B4-BE49-F238E27FC236}">
                <a16:creationId xmlns:a16="http://schemas.microsoft.com/office/drawing/2014/main" xmlns="" id="{214241DF-0B07-491C-8CA2-1BD10F84525C}"/>
              </a:ext>
            </a:extLst>
          </p:cNvPr>
          <p:cNvSpPr>
            <a:spLocks noGrp="1"/>
          </p:cNvSpPr>
          <p:nvPr>
            <p:ph type="body" idx="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smtClean="0"/>
              <a:t>Click to 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AF4CE-F455-4A31-8ED6-5841DF599BE9}"/>
              </a:ext>
            </a:extLst>
          </p:cNvPr>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xmlns="" id="{3A82F029-D8CC-4FE7-9C30-98E576ED41F1}"/>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0F891442-6C1A-4969-A4A2-EFCF20E7917B}"/>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64457F0D-7504-4879-BCFD-DDEA424C0A3A}"/>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6" name="Content Placeholder 2">
            <a:extLst>
              <a:ext uri="{FF2B5EF4-FFF2-40B4-BE49-F238E27FC236}">
                <a16:creationId xmlns:a16="http://schemas.microsoft.com/office/drawing/2014/main" xmlns="" id="{50CCCB36-FE7F-43C1-810B-49BBAB494861}"/>
              </a:ext>
            </a:extLst>
          </p:cNvPr>
          <p:cNvSpPr>
            <a:spLocks noGrp="1"/>
          </p:cNvSpPr>
          <p:nvPr>
            <p:ph idx="1"/>
          </p:nvPr>
        </p:nvSpPr>
        <p:spPr>
          <a:xfrm>
            <a:off x="838200" y="1825625"/>
            <a:ext cx="10515600"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B6609-6A41-45F4-9B8B-9A6DEABB9A21}"/>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4FFD4558-495E-4FE3-B256-7B6A8637C694}"/>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65C0E450-E490-45F1-909F-5831583C56B7}"/>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D7E109-C0EE-4D25-9A01-E58D7476D07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6" name="Content Placeholder 2">
            <a:extLst>
              <a:ext uri="{FF2B5EF4-FFF2-40B4-BE49-F238E27FC236}">
                <a16:creationId xmlns:a16="http://schemas.microsoft.com/office/drawing/2014/main" xmlns="" id="{62C48FC5-1EDF-4F7E-9E82-D342C4D45907}"/>
              </a:ext>
            </a:extLst>
          </p:cNvPr>
          <p:cNvSpPr>
            <a:spLocks noGrp="1"/>
          </p:cNvSpPr>
          <p:nvPr>
            <p:ph sz="half" idx="1"/>
          </p:nvPr>
        </p:nvSpPr>
        <p:spPr>
          <a:xfrm>
            <a:off x="838200" y="1825625"/>
            <a:ext cx="5181600"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a:extLst>
              <a:ext uri="{FF2B5EF4-FFF2-40B4-BE49-F238E27FC236}">
                <a16:creationId xmlns:a16="http://schemas.microsoft.com/office/drawing/2014/main" xmlns="" id="{7245FF27-1D81-4487-86EE-A8826AB33310}"/>
              </a:ext>
            </a:extLst>
          </p:cNvPr>
          <p:cNvSpPr>
            <a:spLocks noGrp="1"/>
          </p:cNvSpPr>
          <p:nvPr>
            <p:ph sz="half" idx="2"/>
          </p:nvPr>
        </p:nvSpPr>
        <p:spPr>
          <a:xfrm>
            <a:off x="6172200" y="1825625"/>
            <a:ext cx="5181600"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85B3E-9C3B-48E3-BA88-7B18BAC8BCD5}"/>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06E55B65-81AB-463F-B78F-208BABF731FC}"/>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37814494-7E7B-41F9-984C-51671FC7B60B}"/>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17932FB9-9355-4718-A3AF-2991AEFD5EA7}"/>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6" name="Text Placeholder 2">
            <a:extLst>
              <a:ext uri="{FF2B5EF4-FFF2-40B4-BE49-F238E27FC236}">
                <a16:creationId xmlns:a16="http://schemas.microsoft.com/office/drawing/2014/main" xmlns="" id="{E0E064FB-456B-4012-A632-907E0F6363EF}"/>
              </a:ext>
            </a:extLst>
          </p:cNvPr>
          <p:cNvSpPr>
            <a:spLocks noGrp="1"/>
          </p:cNvSpPr>
          <p:nvPr>
            <p:ph type="body" idx="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a:extLst>
              <a:ext uri="{FF2B5EF4-FFF2-40B4-BE49-F238E27FC236}">
                <a16:creationId xmlns:a16="http://schemas.microsoft.com/office/drawing/2014/main" xmlns="" id="{D7224228-301B-4143-AE44-555A65ECB365}"/>
              </a:ext>
            </a:extLst>
          </p:cNvPr>
          <p:cNvSpPr>
            <a:spLocks noGrp="1"/>
          </p:cNvSpPr>
          <p:nvPr>
            <p:ph sz="half" idx="2"/>
          </p:nvPr>
        </p:nvSpPr>
        <p:spPr>
          <a:xfrm>
            <a:off x="839788" y="2488937"/>
            <a:ext cx="5157787" cy="3461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a:extLst>
              <a:ext uri="{FF2B5EF4-FFF2-40B4-BE49-F238E27FC236}">
                <a16:creationId xmlns:a16="http://schemas.microsoft.com/office/drawing/2014/main" xmlns="" id="{421B5496-F2D7-450B-A1AF-12FC29E4548C}"/>
              </a:ext>
            </a:extLst>
          </p:cNvPr>
          <p:cNvSpPr>
            <a:spLocks noGrp="1"/>
          </p:cNvSpPr>
          <p:nvPr>
            <p:ph type="body" sz="quarter" idx="3"/>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a:extLst>
              <a:ext uri="{FF2B5EF4-FFF2-40B4-BE49-F238E27FC236}">
                <a16:creationId xmlns:a16="http://schemas.microsoft.com/office/drawing/2014/main" xmlns="" id="{D087222D-3611-4518-AD76-AC2E042CD5A8}"/>
              </a:ext>
            </a:extLst>
          </p:cNvPr>
          <p:cNvSpPr>
            <a:spLocks noGrp="1"/>
          </p:cNvSpPr>
          <p:nvPr>
            <p:ph sz="quarter" idx="4"/>
          </p:nvPr>
        </p:nvSpPr>
        <p:spPr>
          <a:xfrm>
            <a:off x="6172200" y="2488937"/>
            <a:ext cx="5183188" cy="3461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xmlns=""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smtClean="0"/>
              <a:t>Click icon to add picture</a:t>
            </a:r>
            <a:endParaRPr lang="ru-RU"/>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90DEAF0-9B16-4335-875E-3D5B654FA9B4}"/>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0680122F-A667-467F-9ABE-57A77934DD7D}"/>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29B5B8C5-3BA1-4EE6-9D72-5F3863E69D0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6" name="Graphic 12">
            <a:extLst>
              <a:ext uri="{FF2B5EF4-FFF2-40B4-BE49-F238E27FC236}">
                <a16:creationId xmlns:a16="http://schemas.microsoft.com/office/drawing/2014/main" xmlns=""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ru-RU"/>
          </a:p>
        </p:txBody>
      </p:sp>
      <p:sp>
        <p:nvSpPr>
          <p:cNvPr id="7" name="Title 1">
            <a:extLst>
              <a:ext uri="{FF2B5EF4-FFF2-40B4-BE49-F238E27FC236}">
                <a16:creationId xmlns:a16="http://schemas.microsoft.com/office/drawing/2014/main" xmlns=""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smtClean="0"/>
              <a:t>Click to edit Master title style</a:t>
            </a:r>
            <a:endParaRPr lang="en-US"/>
          </a:p>
        </p:txBody>
      </p:sp>
      <p:sp>
        <p:nvSpPr>
          <p:cNvPr id="8" name="Text Placeholder 3">
            <a:extLst>
              <a:ext uri="{FF2B5EF4-FFF2-40B4-BE49-F238E27FC236}">
                <a16:creationId xmlns:a16="http://schemas.microsoft.com/office/drawing/2014/main" xmlns="" id="{E6CA7378-0B2D-435D-B34B-744CA89114AF}"/>
              </a:ext>
            </a:extLst>
          </p:cNvPr>
          <p:cNvSpPr>
            <a:spLocks noGrp="1"/>
          </p:cNvSpPr>
          <p:nvPr>
            <p:ph type="body" sz="half" idx="2"/>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Content Placeholder 2">
            <a:extLst>
              <a:ext uri="{FF2B5EF4-FFF2-40B4-BE49-F238E27FC236}">
                <a16:creationId xmlns:a16="http://schemas.microsoft.com/office/drawing/2014/main" xmlns="" id="{9BB017D3-0E4A-43F4-BC02-DB826A7FDC3D}"/>
              </a:ext>
            </a:extLst>
          </p:cNvPr>
          <p:cNvSpPr>
            <a:spLocks noGrp="1"/>
          </p:cNvSpPr>
          <p:nvPr>
            <p:ph idx="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90DEAF0-9B16-4335-875E-3D5B654FA9B4}"/>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0680122F-A667-467F-9ABE-57A77934DD7D}"/>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29B5B8C5-3BA1-4EE6-9D72-5F3863E69D0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6" name="Graphic 12">
            <a:extLst>
              <a:ext uri="{FF2B5EF4-FFF2-40B4-BE49-F238E27FC236}">
                <a16:creationId xmlns:a16="http://schemas.microsoft.com/office/drawing/2014/main" xmlns=""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ru-RU"/>
          </a:p>
        </p:txBody>
      </p:sp>
      <p:sp>
        <p:nvSpPr>
          <p:cNvPr id="7" name="Title 1">
            <a:extLst>
              <a:ext uri="{FF2B5EF4-FFF2-40B4-BE49-F238E27FC236}">
                <a16:creationId xmlns:a16="http://schemas.microsoft.com/office/drawing/2014/main" xmlns=""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smtClean="0"/>
              <a:t>Click to edit Master title style</a:t>
            </a:r>
            <a:endParaRPr lang="en-US"/>
          </a:p>
        </p:txBody>
      </p:sp>
      <p:sp>
        <p:nvSpPr>
          <p:cNvPr id="8" name="Text Placeholder 3">
            <a:extLst>
              <a:ext uri="{FF2B5EF4-FFF2-40B4-BE49-F238E27FC236}">
                <a16:creationId xmlns:a16="http://schemas.microsoft.com/office/drawing/2014/main" xmlns="" id="{E6CA7378-0B2D-435D-B34B-744CA89114AF}"/>
              </a:ext>
            </a:extLst>
          </p:cNvPr>
          <p:cNvSpPr>
            <a:spLocks noGrp="1"/>
          </p:cNvSpPr>
          <p:nvPr>
            <p:ph type="body" sz="half" idx="2"/>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Picture Placeholder 2">
            <a:extLst>
              <a:ext uri="{FF2B5EF4-FFF2-40B4-BE49-F238E27FC236}">
                <a16:creationId xmlns:a16="http://schemas.microsoft.com/office/drawing/2014/main" xmlns=""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3336D-E3BE-45DB-B625-753732F9F7F0}"/>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54C2EC4E-2A4D-4B8B-8C10-D8F4A649E564}"/>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A7027D07-F714-4E3C-97FC-7AB8C42FA927}"/>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ADE3BA64-4F34-452B-AA1F-BB90A0F05EFD}"/>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57916-404D-41BC-B080-9B6CBA9F95C2}"/>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F920C85E-02E3-4F3E-8E6F-4467C6127090}"/>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952F5317-A8A3-406A-96EA-4BB58C35AFB2}"/>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5B2A1141-BD97-42C5-A257-A2C0668A1BA8}"/>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smtClean="0"/>
              <a:t>Click to 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smtClean="0"/>
              <a:t>Click to 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smtClean="0"/>
              <a:t>Click to 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smtClean="0"/>
              <a:t>Click to 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smtClean="0"/>
              <a:t>Click to 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smtClean="0"/>
              <a:t>Click to 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smtClean="0"/>
              <a:t>Click to 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smtClean="0"/>
              <a:t>Click to 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smtClean="0"/>
              <a:t>Click to 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smtClean="0"/>
              <a:t>Click to 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smtClean="0"/>
              <a:t>Click icon to add picture</a:t>
            </a:r>
            <a:endParaRPr lang="ru-RU"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smtClean="0"/>
              <a:t>Click icon to add picture</a:t>
            </a:r>
            <a:endParaRPr lang="ru-RU"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smtClean="0"/>
              <a:t>Click icon to add picture</a:t>
            </a:r>
            <a:endParaRPr lang="ru-RU"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dirty="0"/>
              <a:t>How to use this template</a:t>
            </a:r>
            <a:endParaRPr lang="ru-RU" dirty="0"/>
          </a:p>
        </p:txBody>
      </p:sp>
      <p:pic>
        <p:nvPicPr>
          <p:cNvPr id="21" name="Graphic 20">
            <a:extLst>
              <a:ext uri="{FF2B5EF4-FFF2-40B4-BE49-F238E27FC236}">
                <a16:creationId xmlns:a16="http://schemas.microsoft.com/office/drawing/2014/main" xmlns="" id="{08EB3F0B-0F1D-42D2-B6C2-D4D6D82571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dirty="0"/>
              <a:t>Divider Slide</a:t>
            </a:r>
            <a:endParaRPr lang="ru-RU" dirty="0"/>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ru-RU"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dirty="0"/>
              <a:t>ADD A FOOTER</a:t>
            </a:r>
            <a:endParaRPr lang="ru-RU" dirty="0"/>
          </a:p>
        </p:txBody>
      </p:sp>
      <p:sp>
        <p:nvSpPr>
          <p:cNvPr id="15" name="Graphic 13">
            <a:extLst>
              <a:ext uri="{FF2B5EF4-FFF2-40B4-BE49-F238E27FC236}">
                <a16:creationId xmlns:a16="http://schemas.microsoft.com/office/drawing/2014/main" xmlns=""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
        <p:nvSpPr>
          <p:cNvPr id="18" name="Text Placeholder 17">
            <a:extLst>
              <a:ext uri="{FF2B5EF4-FFF2-40B4-BE49-F238E27FC236}">
                <a16:creationId xmlns:a16="http://schemas.microsoft.com/office/drawing/2014/main" xmlns=""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dirty="0"/>
              <a:t>EDIT MASTER TEXT STYLES</a:t>
            </a:r>
          </a:p>
        </p:txBody>
      </p:sp>
      <p:sp>
        <p:nvSpPr>
          <p:cNvPr id="20" name="Picture Placeholder 19">
            <a:extLst>
              <a:ext uri="{FF2B5EF4-FFF2-40B4-BE49-F238E27FC236}">
                <a16:creationId xmlns:a16="http://schemas.microsoft.com/office/drawing/2014/main" xmlns=""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371695AE-7720-4633-B467-CD5DD1A9EC27}"/>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 name="Title 1">
            <a:extLst>
              <a:ext uri="{FF2B5EF4-FFF2-40B4-BE49-F238E27FC236}">
                <a16:creationId xmlns:a16="http://schemas.microsoft.com/office/drawing/2014/main" xmlns=""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dirty="0"/>
              <a:t>Text Layout 1</a:t>
            </a:r>
            <a:endParaRPr lang="ru-RU" dirty="0"/>
          </a:p>
        </p:txBody>
      </p:sp>
      <p:sp>
        <p:nvSpPr>
          <p:cNvPr id="4" name="Footer Placeholder 3">
            <a:extLst>
              <a:ext uri="{FF2B5EF4-FFF2-40B4-BE49-F238E27FC236}">
                <a16:creationId xmlns:a16="http://schemas.microsoft.com/office/drawing/2014/main" xmlns="" id="{C97E3AD6-C295-45C8-8FC7-AD342840364A}"/>
              </a:ext>
            </a:extLst>
          </p:cNvPr>
          <p:cNvSpPr>
            <a:spLocks noGrp="1"/>
          </p:cNvSpPr>
          <p:nvPr>
            <p:ph type="ftr" sz="quarter" idx="11"/>
          </p:nvPr>
        </p:nvSpPr>
        <p:spPr/>
        <p:txBody>
          <a:bodyPr/>
          <a:lstStyle/>
          <a:p>
            <a:r>
              <a:rPr lang="en-US" dirty="0"/>
              <a:t>ADD A FOOTER</a:t>
            </a:r>
            <a:endParaRPr lang="ru-RU" dirty="0"/>
          </a:p>
        </p:txBody>
      </p:sp>
      <p:sp>
        <p:nvSpPr>
          <p:cNvPr id="6" name="Text Placeholder 14">
            <a:extLst>
              <a:ext uri="{FF2B5EF4-FFF2-40B4-BE49-F238E27FC236}">
                <a16:creationId xmlns:a16="http://schemas.microsoft.com/office/drawing/2014/main" xmlns=""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dirty="0"/>
              <a:t>EDIT MASTER TEXT STYLES</a:t>
            </a:r>
          </a:p>
        </p:txBody>
      </p:sp>
      <p:sp>
        <p:nvSpPr>
          <p:cNvPr id="7" name="Text Placeholder 14">
            <a:extLst>
              <a:ext uri="{FF2B5EF4-FFF2-40B4-BE49-F238E27FC236}">
                <a16:creationId xmlns:a16="http://schemas.microsoft.com/office/drawing/2014/main" xmlns="" id="{F7A942D6-FCE6-4DCD-BD15-F6399EC2A21E}"/>
              </a:ext>
            </a:extLst>
          </p:cNvPr>
          <p:cNvSpPr>
            <a:spLocks noGrp="1"/>
          </p:cNvSpPr>
          <p:nvPr>
            <p:ph type="body" sz="quarter" idx="14"/>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smtClean="0"/>
              <a:t>Click to edit Master text styles</a:t>
            </a:r>
          </a:p>
        </p:txBody>
      </p:sp>
      <p:sp>
        <p:nvSpPr>
          <p:cNvPr id="9" name="Graphic 13">
            <a:extLst>
              <a:ext uri="{FF2B5EF4-FFF2-40B4-BE49-F238E27FC236}">
                <a16:creationId xmlns:a16="http://schemas.microsoft.com/office/drawing/2014/main" xmlns=""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
        <p:nvSpPr>
          <p:cNvPr id="12" name="Picture Placeholder 11">
            <a:extLst>
              <a:ext uri="{FF2B5EF4-FFF2-40B4-BE49-F238E27FC236}">
                <a16:creationId xmlns:a16="http://schemas.microsoft.com/office/drawing/2014/main" xmlns=""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EAAFC21D-31CF-420D-A654-B62708C71952}"/>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 name="Title 1">
            <a:extLst>
              <a:ext uri="{FF2B5EF4-FFF2-40B4-BE49-F238E27FC236}">
                <a16:creationId xmlns:a16="http://schemas.microsoft.com/office/drawing/2014/main" xmlns=""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dirty="0"/>
              <a:t>Text Layout 2</a:t>
            </a:r>
            <a:endParaRPr lang="ru-RU" dirty="0"/>
          </a:p>
        </p:txBody>
      </p:sp>
      <p:sp>
        <p:nvSpPr>
          <p:cNvPr id="3" name="Date Placeholder 2">
            <a:extLst>
              <a:ext uri="{FF2B5EF4-FFF2-40B4-BE49-F238E27FC236}">
                <a16:creationId xmlns:a16="http://schemas.microsoft.com/office/drawing/2014/main" xmlns="" id="{5F5253D9-2D52-4F01-9ED9-4E2A3C0E6A1B}"/>
              </a:ext>
            </a:extLst>
          </p:cNvPr>
          <p:cNvSpPr>
            <a:spLocks noGrp="1"/>
          </p:cNvSpPr>
          <p:nvPr>
            <p:ph type="dt" sz="half" idx="10"/>
          </p:nvPr>
        </p:nvSpPr>
        <p:spPr/>
        <p:txBody>
          <a:bodyPr/>
          <a:lstStyle/>
          <a:p>
            <a:r>
              <a:rPr lang="ru-RU" dirty="0"/>
              <a:t>MM.DD.20XX</a:t>
            </a:r>
          </a:p>
        </p:txBody>
      </p:sp>
      <p:sp>
        <p:nvSpPr>
          <p:cNvPr id="4" name="Footer Placeholder 3">
            <a:extLst>
              <a:ext uri="{FF2B5EF4-FFF2-40B4-BE49-F238E27FC236}">
                <a16:creationId xmlns:a16="http://schemas.microsoft.com/office/drawing/2014/main" xmlns="" id="{D3BDB2FC-0867-44DF-98D6-C443802B8C26}"/>
              </a:ext>
            </a:extLst>
          </p:cNvPr>
          <p:cNvSpPr>
            <a:spLocks noGrp="1"/>
          </p:cNvSpPr>
          <p:nvPr>
            <p:ph type="ftr" sz="quarter" idx="11"/>
          </p:nvPr>
        </p:nvSpPr>
        <p:spPr/>
        <p:txBody>
          <a:bodyPr/>
          <a:lstStyle/>
          <a:p>
            <a:r>
              <a:rPr lang="en-US" dirty="0"/>
              <a:t>ADD A FOOTER</a:t>
            </a:r>
            <a:endParaRPr lang="ru-RU" dirty="0"/>
          </a:p>
        </p:txBody>
      </p:sp>
      <p:sp>
        <p:nvSpPr>
          <p:cNvPr id="7" name="Picture Placeholder 6">
            <a:extLst>
              <a:ext uri="{FF2B5EF4-FFF2-40B4-BE49-F238E27FC236}">
                <a16:creationId xmlns:a16="http://schemas.microsoft.com/office/drawing/2014/main" xmlns=""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smtClean="0"/>
              <a:t>Click icon to add picture</a:t>
            </a:r>
            <a:endParaRPr lang="ru-RU" dirty="0"/>
          </a:p>
        </p:txBody>
      </p:sp>
      <p:sp>
        <p:nvSpPr>
          <p:cNvPr id="9" name="Graphic 13">
            <a:extLst>
              <a:ext uri="{FF2B5EF4-FFF2-40B4-BE49-F238E27FC236}">
                <a16:creationId xmlns:a16="http://schemas.microsoft.com/office/drawing/2014/main" xmlns=""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
        <p:nvSpPr>
          <p:cNvPr id="10" name="Text Placeholder 14">
            <a:extLst>
              <a:ext uri="{FF2B5EF4-FFF2-40B4-BE49-F238E27FC236}">
                <a16:creationId xmlns:a16="http://schemas.microsoft.com/office/drawing/2014/main" xmlns=""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dirty="0"/>
              <a:t>EDIT MASTER TEXT STYLES</a:t>
            </a:r>
          </a:p>
        </p:txBody>
      </p:sp>
      <p:sp>
        <p:nvSpPr>
          <p:cNvPr id="12" name="Text Placeholder 14">
            <a:extLst>
              <a:ext uri="{FF2B5EF4-FFF2-40B4-BE49-F238E27FC236}">
                <a16:creationId xmlns:a16="http://schemas.microsoft.com/office/drawing/2014/main" xmlns="" id="{F2FF44AF-6A6B-4742-B58D-DF26808AFD83}"/>
              </a:ext>
            </a:extLst>
          </p:cNvPr>
          <p:cNvSpPr>
            <a:spLocks noGrp="1"/>
          </p:cNvSpPr>
          <p:nvPr>
            <p:ph type="body" sz="quarter" idx="15"/>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72DABAFE-C077-44F7-8606-FCEAD364C173}"/>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3" name="Date Placeholder 2">
            <a:extLst>
              <a:ext uri="{FF2B5EF4-FFF2-40B4-BE49-F238E27FC236}">
                <a16:creationId xmlns:a16="http://schemas.microsoft.com/office/drawing/2014/main" xmlns="" id="{F8D0EF65-ABFF-4900-A2AD-12A8C47ECC15}"/>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D1E8D827-86E9-4228-B43C-616FE3F73BC2}"/>
              </a:ext>
            </a:extLst>
          </p:cNvPr>
          <p:cNvSpPr>
            <a:spLocks noGrp="1"/>
          </p:cNvSpPr>
          <p:nvPr>
            <p:ph type="ftr" sz="quarter" idx="11"/>
          </p:nvPr>
        </p:nvSpPr>
        <p:spPr/>
        <p:txBody>
          <a:bodyPr/>
          <a:lstStyle/>
          <a:p>
            <a:r>
              <a:rPr lang="en-US" dirty="0"/>
              <a:t>ADD A FOOTER</a:t>
            </a:r>
            <a:endParaRPr lang="ru-RU" dirty="0"/>
          </a:p>
        </p:txBody>
      </p:sp>
      <p:sp>
        <p:nvSpPr>
          <p:cNvPr id="7" name="Text Placeholder 2">
            <a:extLst>
              <a:ext uri="{FF2B5EF4-FFF2-40B4-BE49-F238E27FC236}">
                <a16:creationId xmlns:a16="http://schemas.microsoft.com/office/drawing/2014/main" xmlns=""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8" name="Text Placeholder 26">
            <a:extLst>
              <a:ext uri="{FF2B5EF4-FFF2-40B4-BE49-F238E27FC236}">
                <a16:creationId xmlns:a16="http://schemas.microsoft.com/office/drawing/2014/main" xmlns=""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EDIT MASTER TEXT STYLES</a:t>
            </a:r>
          </a:p>
        </p:txBody>
      </p:sp>
      <p:sp>
        <p:nvSpPr>
          <p:cNvPr id="9" name="Text Placeholder 2">
            <a:extLst>
              <a:ext uri="{FF2B5EF4-FFF2-40B4-BE49-F238E27FC236}">
                <a16:creationId xmlns:a16="http://schemas.microsoft.com/office/drawing/2014/main" xmlns=""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0" name="Text Placeholder 26">
            <a:extLst>
              <a:ext uri="{FF2B5EF4-FFF2-40B4-BE49-F238E27FC236}">
                <a16:creationId xmlns:a16="http://schemas.microsoft.com/office/drawing/2014/main" xmlns="" id="{D01D7372-B596-424A-8437-BCA847E03CF1}"/>
              </a:ext>
            </a:extLst>
          </p:cNvPr>
          <p:cNvSpPr>
            <a:spLocks noGrp="1"/>
          </p:cNvSpPr>
          <p:nvPr>
            <p:ph type="body" sz="quarter" idx="20"/>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sp>
        <p:nvSpPr>
          <p:cNvPr id="11" name="Text Placeholder 26">
            <a:extLst>
              <a:ext uri="{FF2B5EF4-FFF2-40B4-BE49-F238E27FC236}">
                <a16:creationId xmlns:a16="http://schemas.microsoft.com/office/drawing/2014/main" xmlns="" id="{F78DB58E-1DC8-42B6-8950-A39F9249D51D}"/>
              </a:ext>
            </a:extLst>
          </p:cNvPr>
          <p:cNvSpPr>
            <a:spLocks noGrp="1"/>
          </p:cNvSpPr>
          <p:nvPr>
            <p:ph type="body" sz="quarter" idx="2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sp>
        <p:nvSpPr>
          <p:cNvPr id="12" name="Graphic 13">
            <a:extLst>
              <a:ext uri="{FF2B5EF4-FFF2-40B4-BE49-F238E27FC236}">
                <a16:creationId xmlns:a16="http://schemas.microsoft.com/office/drawing/2014/main" xmlns=""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xmlns=""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dirty="0"/>
              <a:t>Comparison</a:t>
            </a:r>
            <a:endParaRPr lang="ru-RU" dirty="0"/>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E523D6FB-BDF5-462B-9DFB-6A2531254435}"/>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3" name="Date Placeholder 2">
            <a:extLst>
              <a:ext uri="{FF2B5EF4-FFF2-40B4-BE49-F238E27FC236}">
                <a16:creationId xmlns:a16="http://schemas.microsoft.com/office/drawing/2014/main" xmlns="" id="{3CAFBD2F-FD90-4C8F-BEA1-91BB2D242EED}"/>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5F47FDA8-53F5-4098-B6D5-32456ABFAE67}"/>
              </a:ext>
            </a:extLst>
          </p:cNvPr>
          <p:cNvSpPr>
            <a:spLocks noGrp="1"/>
          </p:cNvSpPr>
          <p:nvPr>
            <p:ph type="ftr" sz="quarter" idx="11"/>
          </p:nvPr>
        </p:nvSpPr>
        <p:spPr/>
        <p:txBody>
          <a:bodyPr/>
          <a:lstStyle/>
          <a:p>
            <a:r>
              <a:rPr lang="en-US" dirty="0"/>
              <a:t>ADD A FOOTER</a:t>
            </a:r>
            <a:endParaRPr lang="ru-RU" dirty="0"/>
          </a:p>
        </p:txBody>
      </p:sp>
      <p:sp>
        <p:nvSpPr>
          <p:cNvPr id="6" name="Chart Placeholder 18">
            <a:extLst>
              <a:ext uri="{FF2B5EF4-FFF2-40B4-BE49-F238E27FC236}">
                <a16:creationId xmlns:a16="http://schemas.microsoft.com/office/drawing/2014/main" xmlns=""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sp>
        <p:nvSpPr>
          <p:cNvPr id="8" name="Graphic 13">
            <a:extLst>
              <a:ext uri="{FF2B5EF4-FFF2-40B4-BE49-F238E27FC236}">
                <a16:creationId xmlns:a16="http://schemas.microsoft.com/office/drawing/2014/main" xmlns=""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
        <p:nvSpPr>
          <p:cNvPr id="9" name="Text Placeholder 14">
            <a:extLst>
              <a:ext uri="{FF2B5EF4-FFF2-40B4-BE49-F238E27FC236}">
                <a16:creationId xmlns:a16="http://schemas.microsoft.com/office/drawing/2014/main" xmlns=""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dirty="0"/>
              <a:t>EDIT MASTER TEXT STYLES</a:t>
            </a:r>
          </a:p>
        </p:txBody>
      </p:sp>
      <p:sp>
        <p:nvSpPr>
          <p:cNvPr id="10" name="Title 1">
            <a:extLst>
              <a:ext uri="{FF2B5EF4-FFF2-40B4-BE49-F238E27FC236}">
                <a16:creationId xmlns:a16="http://schemas.microsoft.com/office/drawing/2014/main" xmlns=""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dirty="0"/>
              <a:t>Chart Slide</a:t>
            </a:r>
            <a:endParaRPr lang="ru-RU" dirty="0"/>
          </a:p>
        </p:txBody>
      </p:sp>
      <p:sp>
        <p:nvSpPr>
          <p:cNvPr id="12" name="Text Placeholder 2">
            <a:extLst>
              <a:ext uri="{FF2B5EF4-FFF2-40B4-BE49-F238E27FC236}">
                <a16:creationId xmlns:a16="http://schemas.microsoft.com/office/drawing/2014/main" xmlns=""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13" name="Text Placeholder 26">
            <a:extLst>
              <a:ext uri="{FF2B5EF4-FFF2-40B4-BE49-F238E27FC236}">
                <a16:creationId xmlns:a16="http://schemas.microsoft.com/office/drawing/2014/main" xmlns=""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5" name="Text Placeholder 2">
            <a:extLst>
              <a:ext uri="{FF2B5EF4-FFF2-40B4-BE49-F238E27FC236}">
                <a16:creationId xmlns:a16="http://schemas.microsoft.com/office/drawing/2014/main" xmlns=""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16" name="Text Placeholder 26">
            <a:extLst>
              <a:ext uri="{FF2B5EF4-FFF2-40B4-BE49-F238E27FC236}">
                <a16:creationId xmlns:a16="http://schemas.microsoft.com/office/drawing/2014/main" xmlns=""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8" name="Text Placeholder 2">
            <a:extLst>
              <a:ext uri="{FF2B5EF4-FFF2-40B4-BE49-F238E27FC236}">
                <a16:creationId xmlns:a16="http://schemas.microsoft.com/office/drawing/2014/main" xmlns=""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19" name="Text Placeholder 26">
            <a:extLst>
              <a:ext uri="{FF2B5EF4-FFF2-40B4-BE49-F238E27FC236}">
                <a16:creationId xmlns:a16="http://schemas.microsoft.com/office/drawing/2014/main" xmlns=""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1" name="Text Placeholder 2">
            <a:extLst>
              <a:ext uri="{FF2B5EF4-FFF2-40B4-BE49-F238E27FC236}">
                <a16:creationId xmlns:a16="http://schemas.microsoft.com/office/drawing/2014/main" xmlns=""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2" name="Text Placeholder 26">
            <a:extLst>
              <a:ext uri="{FF2B5EF4-FFF2-40B4-BE49-F238E27FC236}">
                <a16:creationId xmlns:a16="http://schemas.microsoft.com/office/drawing/2014/main" xmlns=""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4" name="Text Placeholder 2">
            <a:extLst>
              <a:ext uri="{FF2B5EF4-FFF2-40B4-BE49-F238E27FC236}">
                <a16:creationId xmlns:a16="http://schemas.microsoft.com/office/drawing/2014/main" xmlns=""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25" name="Text Placeholder 26">
            <a:extLst>
              <a:ext uri="{FF2B5EF4-FFF2-40B4-BE49-F238E27FC236}">
                <a16:creationId xmlns:a16="http://schemas.microsoft.com/office/drawing/2014/main" xmlns=""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xmlns=""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28" name="Text Placeholder 26">
            <a:extLst>
              <a:ext uri="{FF2B5EF4-FFF2-40B4-BE49-F238E27FC236}">
                <a16:creationId xmlns:a16="http://schemas.microsoft.com/office/drawing/2014/main" xmlns=""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DE288F71-122C-49D4-9750-104A0F9BA30E}"/>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3" name="Date Placeholder 2">
            <a:extLst>
              <a:ext uri="{FF2B5EF4-FFF2-40B4-BE49-F238E27FC236}">
                <a16:creationId xmlns:a16="http://schemas.microsoft.com/office/drawing/2014/main" xmlns="" id="{67A81471-D048-496A-9DA4-EDB335843A90}"/>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ABADBAE1-8416-4A24-B332-BA35F9D581F0}"/>
              </a:ext>
            </a:extLst>
          </p:cNvPr>
          <p:cNvSpPr>
            <a:spLocks noGrp="1"/>
          </p:cNvSpPr>
          <p:nvPr>
            <p:ph type="ftr" sz="quarter" idx="11"/>
          </p:nvPr>
        </p:nvSpPr>
        <p:spPr/>
        <p:txBody>
          <a:bodyPr/>
          <a:lstStyle/>
          <a:p>
            <a:r>
              <a:rPr lang="en-US" dirty="0"/>
              <a:t>ADD A FOOTER</a:t>
            </a:r>
            <a:endParaRPr lang="ru-RU" dirty="0"/>
          </a:p>
        </p:txBody>
      </p:sp>
      <p:sp>
        <p:nvSpPr>
          <p:cNvPr id="7" name="Text Placeholder 14">
            <a:extLst>
              <a:ext uri="{FF2B5EF4-FFF2-40B4-BE49-F238E27FC236}">
                <a16:creationId xmlns:a16="http://schemas.microsoft.com/office/drawing/2014/main" xmlns=""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dirty="0"/>
              <a:t>EDIT MASTER TEXT STYLES</a:t>
            </a:r>
          </a:p>
        </p:txBody>
      </p:sp>
      <p:sp>
        <p:nvSpPr>
          <p:cNvPr id="9" name="Title 1">
            <a:extLst>
              <a:ext uri="{FF2B5EF4-FFF2-40B4-BE49-F238E27FC236}">
                <a16:creationId xmlns:a16="http://schemas.microsoft.com/office/drawing/2014/main" xmlns=""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dirty="0"/>
              <a:t>Table Slide</a:t>
            </a:r>
            <a:endParaRPr lang="ru-RU" dirty="0"/>
          </a:p>
        </p:txBody>
      </p:sp>
      <p:sp>
        <p:nvSpPr>
          <p:cNvPr id="15" name="Graphic 12">
            <a:extLst>
              <a:ext uri="{FF2B5EF4-FFF2-40B4-BE49-F238E27FC236}">
                <a16:creationId xmlns:a16="http://schemas.microsoft.com/office/drawing/2014/main" xmlns=""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ru-RU"/>
          </a:p>
        </p:txBody>
      </p:sp>
      <p:sp>
        <p:nvSpPr>
          <p:cNvPr id="16" name="Table Placeholder 17">
            <a:extLst>
              <a:ext uri="{FF2B5EF4-FFF2-40B4-BE49-F238E27FC236}">
                <a16:creationId xmlns:a16="http://schemas.microsoft.com/office/drawing/2014/main" xmlns=""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xmlns=""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xmlns=""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dirty="0"/>
              <a:t>Big Image Slide</a:t>
            </a:r>
            <a:endParaRPr lang="ru-RU" dirty="0"/>
          </a:p>
        </p:txBody>
      </p:sp>
      <p:sp>
        <p:nvSpPr>
          <p:cNvPr id="3" name="Date Placeholder 2">
            <a:extLst>
              <a:ext uri="{FF2B5EF4-FFF2-40B4-BE49-F238E27FC236}">
                <a16:creationId xmlns:a16="http://schemas.microsoft.com/office/drawing/2014/main" xmlns="" id="{0A250713-11E6-4FEF-877D-92967D24588A}"/>
              </a:ext>
            </a:extLst>
          </p:cNvPr>
          <p:cNvSpPr>
            <a:spLocks noGrp="1"/>
          </p:cNvSpPr>
          <p:nvPr>
            <p:ph type="dt" sz="half" idx="10"/>
          </p:nvPr>
        </p:nvSpPr>
        <p:spPr/>
        <p:txBody>
          <a:bodyPr/>
          <a:lstStyle/>
          <a:p>
            <a:r>
              <a:rPr lang="ru-RU"/>
              <a:t>MM.DD.20XX</a:t>
            </a:r>
            <a:endParaRPr lang="ru-RU" dirty="0"/>
          </a:p>
        </p:txBody>
      </p:sp>
      <p:sp>
        <p:nvSpPr>
          <p:cNvPr id="4" name="Footer Placeholder 3">
            <a:extLst>
              <a:ext uri="{FF2B5EF4-FFF2-40B4-BE49-F238E27FC236}">
                <a16:creationId xmlns:a16="http://schemas.microsoft.com/office/drawing/2014/main" xmlns="" id="{445D3C9A-DEE5-4BD4-8961-80E018A4C27D}"/>
              </a:ext>
            </a:extLst>
          </p:cNvPr>
          <p:cNvSpPr>
            <a:spLocks noGrp="1"/>
          </p:cNvSpPr>
          <p:nvPr>
            <p:ph type="ftr" sz="quarter" idx="11"/>
          </p:nvPr>
        </p:nvSpPr>
        <p:spPr/>
        <p:txBody>
          <a:bodyPr/>
          <a:lstStyle/>
          <a:p>
            <a:r>
              <a:rPr lang="en-US" dirty="0"/>
              <a:t>ADD A FOOTER</a:t>
            </a:r>
            <a:endParaRPr lang="ru-RU" dirty="0"/>
          </a:p>
        </p:txBody>
      </p:sp>
      <p:sp>
        <p:nvSpPr>
          <p:cNvPr id="9" name="Oval 8">
            <a:extLst>
              <a:ext uri="{FF2B5EF4-FFF2-40B4-BE49-F238E27FC236}">
                <a16:creationId xmlns:a16="http://schemas.microsoft.com/office/drawing/2014/main" xmlns=""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ru-RU" dirty="0"/>
          </a:p>
        </p:txBody>
      </p:sp>
      <p:sp>
        <p:nvSpPr>
          <p:cNvPr id="5" name="Slide Number Placeholder 4">
            <a:extLst>
              <a:ext uri="{FF2B5EF4-FFF2-40B4-BE49-F238E27FC236}">
                <a16:creationId xmlns:a16="http://schemas.microsoft.com/office/drawing/2014/main" xmlns="" id="{1623800E-00CA-43ED-953B-1A09DD428433}"/>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2" name="Text Placeholder 26">
            <a:extLst>
              <a:ext uri="{FF2B5EF4-FFF2-40B4-BE49-F238E27FC236}">
                <a16:creationId xmlns:a16="http://schemas.microsoft.com/office/drawing/2014/main" xmlns=""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EDIT MASTER TEXT STYLES</a:t>
            </a:r>
          </a:p>
        </p:txBody>
      </p:sp>
      <p:sp>
        <p:nvSpPr>
          <p:cNvPr id="16" name="Graphic 13">
            <a:extLst>
              <a:ext uri="{FF2B5EF4-FFF2-40B4-BE49-F238E27FC236}">
                <a16:creationId xmlns:a16="http://schemas.microsoft.com/office/drawing/2014/main" xmlns=""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ru-RU"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ru-RU" dirty="0"/>
          </a:p>
        </p:txBody>
      </p:sp>
      <p:sp>
        <p:nvSpPr>
          <p:cNvPr id="8" name="Rectangle 7">
            <a:extLst>
              <a:ext uri="{FF2B5EF4-FFF2-40B4-BE49-F238E27FC236}">
                <a16:creationId xmlns:a16="http://schemas.microsoft.com/office/drawing/2014/main" xmlns=""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ru-RU"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bg2"/>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K1Aeh3O_Ev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iterarydevices.net/"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IuyX1kpBmmH_ZhY_I-QlGnGHPeAgOiLmawDmcD_Xjsg/edit" TargetMode="External"/><Relationship Id="rId2" Type="http://schemas.openxmlformats.org/officeDocument/2006/relationships/hyperlink" Target="https://www.youtube.com/watch?v=EunyfX-Zjo4" TargetMode="Externa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IuyX1kpBmmH_ZhY_I-QlGnGHPeAgOiLmawDmcD_Xjsg/edit" TargetMode="External"/><Relationship Id="rId2" Type="http://schemas.openxmlformats.org/officeDocument/2006/relationships/hyperlink" Target="http://www.history.com/this-day-in-history/war-in-iraq-begins" TargetMode="Externa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mh.com.au/articles/2003/03/24/1048354539919.html"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A2 Grouping: </a:t>
            </a:r>
            <a:endParaRPr lang="en-US" dirty="0"/>
          </a:p>
        </p:txBody>
      </p:sp>
      <p:sp>
        <p:nvSpPr>
          <p:cNvPr id="7" name="Text Placeholder 6"/>
          <p:cNvSpPr>
            <a:spLocks noGrp="1"/>
          </p:cNvSpPr>
          <p:nvPr>
            <p:ph type="body" sz="quarter" idx="13"/>
          </p:nvPr>
        </p:nvSpPr>
        <p:spPr/>
        <p:txBody>
          <a:bodyPr>
            <a:normAutofit/>
          </a:bodyPr>
          <a:lstStyle/>
          <a:p>
            <a:r>
              <a:rPr lang="en-US" sz="3200" dirty="0" smtClean="0"/>
              <a:t>Jasmin, Pili, </a:t>
            </a:r>
            <a:r>
              <a:rPr lang="en-US" sz="3200" dirty="0" err="1" smtClean="0"/>
              <a:t>Chrishya</a:t>
            </a:r>
            <a:r>
              <a:rPr lang="en-US" sz="3200" dirty="0" smtClean="0"/>
              <a:t>, </a:t>
            </a:r>
            <a:r>
              <a:rPr lang="en-US" sz="3200" dirty="0" err="1" smtClean="0"/>
              <a:t>Ayele</a:t>
            </a:r>
            <a:endParaRPr lang="en-US" sz="3200" dirty="0" smtClean="0"/>
          </a:p>
          <a:p>
            <a:r>
              <a:rPr lang="en-US" sz="3200" dirty="0" smtClean="0"/>
              <a:t>Kelsey, Max, Jayla, Julia</a:t>
            </a:r>
          </a:p>
          <a:p>
            <a:r>
              <a:rPr lang="en-US" sz="3200" dirty="0" smtClean="0"/>
              <a:t>Fran, Ty, </a:t>
            </a:r>
            <a:r>
              <a:rPr lang="en-US" sz="3200" dirty="0" err="1" smtClean="0"/>
              <a:t>Keyvon</a:t>
            </a:r>
            <a:r>
              <a:rPr lang="en-US" sz="3200" dirty="0" smtClean="0"/>
              <a:t>, Noah</a:t>
            </a:r>
            <a:endParaRPr lang="en-US" sz="3200" dirty="0"/>
          </a:p>
        </p:txBody>
      </p:sp>
    </p:spTree>
    <p:extLst>
      <p:ext uri="{BB962C8B-B14F-4D97-AF65-F5344CB8AC3E}">
        <p14:creationId xmlns:p14="http://schemas.microsoft.com/office/powerpoint/2010/main" val="423944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11DAE73-6CD3-4771-ABF6-C81636C18EB8}"/>
              </a:ext>
            </a:extLst>
          </p:cNvPr>
          <p:cNvSpPr>
            <a:spLocks noGrp="1"/>
          </p:cNvSpPr>
          <p:nvPr>
            <p:ph type="title"/>
          </p:nvPr>
        </p:nvSpPr>
        <p:spPr/>
        <p:txBody>
          <a:bodyPr/>
          <a:lstStyle/>
          <a:p>
            <a:r>
              <a:rPr lang="en-US" dirty="0" smtClean="0"/>
              <a:t>Introduction </a:t>
            </a:r>
            <a:endParaRPr lang="ru-RU" dirty="0"/>
          </a:p>
        </p:txBody>
      </p:sp>
      <p:sp>
        <p:nvSpPr>
          <p:cNvPr id="7" name="Text Placeholder 6">
            <a:extLst>
              <a:ext uri="{FF2B5EF4-FFF2-40B4-BE49-F238E27FC236}">
                <a16:creationId xmlns:a16="http://schemas.microsoft.com/office/drawing/2014/main" xmlns="" id="{8777C1D2-F31A-4E91-AF68-25DE8289CA69}"/>
              </a:ext>
            </a:extLst>
          </p:cNvPr>
          <p:cNvSpPr>
            <a:spLocks noGrp="1"/>
          </p:cNvSpPr>
          <p:nvPr>
            <p:ph type="body" sz="quarter" idx="20"/>
          </p:nvPr>
        </p:nvSpPr>
        <p:spPr>
          <a:xfrm>
            <a:off x="1159649" y="2327323"/>
            <a:ext cx="4365625" cy="3590427"/>
          </a:xfrm>
        </p:spPr>
        <p:txBody>
          <a:bodyPr>
            <a:normAutofit/>
          </a:bodyPr>
          <a:lstStyle/>
          <a:p>
            <a:r>
              <a:rPr lang="en-US" sz="2800" dirty="0"/>
              <a:t>Watch this </a:t>
            </a:r>
            <a:r>
              <a:rPr lang="en-US" sz="2800" u="sng" dirty="0">
                <a:hlinkClick r:id="rId2"/>
              </a:rPr>
              <a:t>news </a:t>
            </a:r>
            <a:r>
              <a:rPr lang="en-US" sz="2800" u="sng" dirty="0" smtClean="0">
                <a:hlinkClick r:id="rId2"/>
              </a:rPr>
              <a:t>report</a:t>
            </a:r>
            <a:r>
              <a:rPr lang="en-US" sz="2800" dirty="0" smtClean="0"/>
              <a:t>. </a:t>
            </a:r>
          </a:p>
          <a:p>
            <a:r>
              <a:rPr lang="en-US" sz="2800" dirty="0" smtClean="0"/>
              <a:t>The </a:t>
            </a:r>
            <a:r>
              <a:rPr lang="en-US" sz="2800" dirty="0"/>
              <a:t>video is about a physical or practical use of power. But what about the language that is used to report on the event?</a:t>
            </a:r>
            <a:endParaRPr lang="ru-RU" sz="2800" dirty="0"/>
          </a:p>
        </p:txBody>
      </p:sp>
      <p:sp>
        <p:nvSpPr>
          <p:cNvPr id="3" name="Slide Number Placeholder 2">
            <a:extLst>
              <a:ext uri="{FF2B5EF4-FFF2-40B4-BE49-F238E27FC236}">
                <a16:creationId xmlns:a16="http://schemas.microsoft.com/office/drawing/2014/main" xmlns="" id="{C9509180-5380-4AD5-A72A-75354134ECC6}"/>
              </a:ext>
            </a:extLst>
          </p:cNvPr>
          <p:cNvSpPr>
            <a:spLocks noGrp="1"/>
          </p:cNvSpPr>
          <p:nvPr>
            <p:ph type="sldNum" sz="quarter" idx="12"/>
          </p:nvPr>
        </p:nvSpPr>
        <p:spPr/>
        <p:txBody>
          <a:bodyPr/>
          <a:lstStyle/>
          <a:p>
            <a:fld id="{D495E168-DA5E-4888-8D8A-92B118324C14}" type="slidenum">
              <a:rPr lang="ru-RU" smtClean="0"/>
              <a:pPr/>
              <a:t>10</a:t>
            </a:fld>
            <a:endParaRPr lang="ru-RU" dirty="0"/>
          </a:p>
        </p:txBody>
      </p:sp>
      <p:pic>
        <p:nvPicPr>
          <p:cNvPr id="1026" name="Picture 2" descr="Image result for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362" y="2327323"/>
            <a:ext cx="5322522" cy="299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83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11</a:t>
            </a:fld>
            <a:endParaRPr lang="ru-RU" dirty="0"/>
          </a:p>
        </p:txBody>
      </p:sp>
      <p:sp>
        <p:nvSpPr>
          <p:cNvPr id="10" name="Title 9"/>
          <p:cNvSpPr>
            <a:spLocks noGrp="1"/>
          </p:cNvSpPr>
          <p:nvPr>
            <p:ph type="title"/>
          </p:nvPr>
        </p:nvSpPr>
        <p:spPr/>
        <p:txBody>
          <a:bodyPr>
            <a:normAutofit fontScale="90000"/>
          </a:bodyPr>
          <a:lstStyle/>
          <a:p>
            <a:r>
              <a:rPr lang="en-US" dirty="0" smtClean="0"/>
              <a:t>Key Terms</a:t>
            </a:r>
            <a:endParaRPr lang="en-US" dirty="0"/>
          </a:p>
        </p:txBody>
      </p:sp>
      <p:sp>
        <p:nvSpPr>
          <p:cNvPr id="11" name="Text Placeholder 10"/>
          <p:cNvSpPr>
            <a:spLocks noGrp="1"/>
          </p:cNvSpPr>
          <p:nvPr>
            <p:ph type="body" sz="quarter" idx="13"/>
          </p:nvPr>
        </p:nvSpPr>
        <p:spPr>
          <a:xfrm>
            <a:off x="838200" y="1874838"/>
            <a:ext cx="6028592" cy="3742191"/>
          </a:xfrm>
        </p:spPr>
        <p:txBody>
          <a:bodyPr>
            <a:normAutofit lnSpcReduction="10000"/>
          </a:bodyPr>
          <a:lstStyle/>
          <a:p>
            <a:pPr fontAlgn="base"/>
            <a:r>
              <a:rPr lang="en-US" dirty="0"/>
              <a:t>Look up the </a:t>
            </a:r>
            <a:r>
              <a:rPr lang="en-US" u="sng" dirty="0">
                <a:hlinkClick r:id="rId2"/>
              </a:rPr>
              <a:t>following key terms</a:t>
            </a:r>
            <a:r>
              <a:rPr lang="en-US" dirty="0"/>
              <a:t> and add them to your Quizlet key terms card set. Try and include an </a:t>
            </a:r>
            <a:r>
              <a:rPr lang="en-US" i="1" dirty="0"/>
              <a:t>example</a:t>
            </a:r>
            <a:r>
              <a:rPr lang="en-US" dirty="0"/>
              <a:t> with each one (if applicable).</a:t>
            </a:r>
          </a:p>
          <a:p>
            <a:pPr fontAlgn="base"/>
            <a:r>
              <a:rPr lang="en-US" dirty="0" smtClean="0"/>
              <a:t>bias</a:t>
            </a:r>
            <a:endParaRPr lang="en-US" dirty="0"/>
          </a:p>
          <a:p>
            <a:pPr fontAlgn="base"/>
            <a:r>
              <a:rPr lang="en-US" dirty="0"/>
              <a:t>dysphemism</a:t>
            </a:r>
          </a:p>
          <a:p>
            <a:pPr fontAlgn="base"/>
            <a:r>
              <a:rPr lang="en-US" dirty="0"/>
              <a:t>euphemism</a:t>
            </a:r>
          </a:p>
          <a:p>
            <a:pPr fontAlgn="base"/>
            <a:r>
              <a:rPr lang="en-US" dirty="0"/>
              <a:t>epithet</a:t>
            </a:r>
          </a:p>
          <a:p>
            <a:pPr fontAlgn="base"/>
            <a:r>
              <a:rPr lang="en-US" dirty="0"/>
              <a:t>hyperbole</a:t>
            </a:r>
          </a:p>
          <a:p>
            <a:pPr fontAlgn="base"/>
            <a:r>
              <a:rPr lang="en-US" dirty="0"/>
              <a:t>glittering generality</a:t>
            </a:r>
          </a:p>
          <a:p>
            <a:pPr fontAlgn="base"/>
            <a:r>
              <a:rPr lang="en-US" dirty="0"/>
              <a:t>idiom (idiomatic expression)</a:t>
            </a:r>
          </a:p>
          <a:p>
            <a:pPr fontAlgn="base"/>
            <a:r>
              <a:rPr lang="en-US" dirty="0"/>
              <a:t>proverb</a:t>
            </a:r>
          </a:p>
          <a:p>
            <a:pPr fontAlgn="base"/>
            <a:r>
              <a:rPr lang="en-US" dirty="0"/>
              <a:t>emotive language </a:t>
            </a:r>
          </a:p>
          <a:p>
            <a:endParaRPr lang="en-US" dirty="0"/>
          </a:p>
        </p:txBody>
      </p:sp>
      <p:pic>
        <p:nvPicPr>
          <p:cNvPr id="2050" name="Picture 2" descr="Image result for vocabulary"/>
          <p:cNvPicPr>
            <a:picLocks noChangeAspect="1" noChangeArrowheads="1"/>
          </p:cNvPicPr>
          <p:nvPr/>
        </p:nvPicPr>
        <p:blipFill rotWithShape="1">
          <a:blip r:embed="rId3">
            <a:extLst>
              <a:ext uri="{28A0092B-C50C-407E-A947-70E740481C1C}">
                <a14:useLocalDpi xmlns:a14="http://schemas.microsoft.com/office/drawing/2010/main" val="0"/>
              </a:ext>
            </a:extLst>
          </a:blip>
          <a:srcRect t="15522" b="13494"/>
          <a:stretch/>
        </p:blipFill>
        <p:spPr bwMode="auto">
          <a:xfrm>
            <a:off x="5887144" y="2866291"/>
            <a:ext cx="5373762" cy="247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9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12</a:t>
            </a:fld>
            <a:endParaRPr lang="ru-RU" dirty="0"/>
          </a:p>
        </p:txBody>
      </p:sp>
      <p:sp>
        <p:nvSpPr>
          <p:cNvPr id="3" name="Title 2"/>
          <p:cNvSpPr>
            <a:spLocks noGrp="1"/>
          </p:cNvSpPr>
          <p:nvPr>
            <p:ph type="title"/>
          </p:nvPr>
        </p:nvSpPr>
        <p:spPr/>
        <p:txBody>
          <a:bodyPr>
            <a:normAutofit fontScale="90000"/>
          </a:bodyPr>
          <a:lstStyle/>
          <a:p>
            <a:r>
              <a:rPr lang="en-US" dirty="0" smtClean="0"/>
              <a:t>Bias</a:t>
            </a:r>
            <a:endParaRPr lang="en-US" dirty="0"/>
          </a:p>
        </p:txBody>
      </p:sp>
      <p:sp>
        <p:nvSpPr>
          <p:cNvPr id="5" name="Text Placeholder 4"/>
          <p:cNvSpPr>
            <a:spLocks noGrp="1"/>
          </p:cNvSpPr>
          <p:nvPr>
            <p:ph type="body" sz="quarter" idx="13"/>
          </p:nvPr>
        </p:nvSpPr>
        <p:spPr>
          <a:xfrm>
            <a:off x="838200" y="1874838"/>
            <a:ext cx="6200955" cy="3742191"/>
          </a:xfrm>
        </p:spPr>
        <p:txBody>
          <a:bodyPr>
            <a:normAutofit fontScale="77500" lnSpcReduction="20000"/>
          </a:bodyPr>
          <a:lstStyle/>
          <a:p>
            <a:r>
              <a:rPr lang="en-US" sz="3200" dirty="0" smtClean="0"/>
              <a:t>Prejudice </a:t>
            </a:r>
            <a:r>
              <a:rPr lang="en-US" sz="3200" dirty="0"/>
              <a:t>in favor of or against one thing, person, or group compared with another, usually in a way considered to be unfair.</a:t>
            </a:r>
          </a:p>
          <a:p>
            <a:r>
              <a:rPr lang="en-US" sz="3200" dirty="0" smtClean="0"/>
              <a:t>EX: "there </a:t>
            </a:r>
            <a:r>
              <a:rPr lang="en-US" sz="3200" dirty="0"/>
              <a:t>was evidence of bias against foreign applicants"</a:t>
            </a:r>
          </a:p>
          <a:p>
            <a:r>
              <a:rPr lang="en-US" sz="3200" dirty="0" smtClean="0"/>
              <a:t>synonyms: prejudice</a:t>
            </a:r>
            <a:r>
              <a:rPr lang="en-US" sz="3200" dirty="0"/>
              <a:t>, partiality, partisanship, favoritism, unfairness, one-sidedness; bigotry, intolerance, discrimination, leaning, tendency, inclination, </a:t>
            </a:r>
            <a:r>
              <a:rPr lang="en-US" sz="3200" dirty="0" smtClean="0"/>
              <a:t>predilection</a:t>
            </a:r>
          </a:p>
          <a:p>
            <a:r>
              <a:rPr lang="en-US" sz="3200" dirty="0" smtClean="0"/>
              <a:t>EX: "he </a:t>
            </a:r>
            <a:r>
              <a:rPr lang="en-US" sz="3200" dirty="0"/>
              <a:t>accused the media of bias"</a:t>
            </a:r>
          </a:p>
        </p:txBody>
      </p:sp>
      <p:pic>
        <p:nvPicPr>
          <p:cNvPr id="1031" name="Picture 7" descr="Image result for b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498" y="2510286"/>
            <a:ext cx="4735366" cy="266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2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13</a:t>
            </a:fld>
            <a:endParaRPr lang="ru-RU" dirty="0"/>
          </a:p>
        </p:txBody>
      </p:sp>
      <p:sp>
        <p:nvSpPr>
          <p:cNvPr id="3" name="Title 2"/>
          <p:cNvSpPr>
            <a:spLocks noGrp="1"/>
          </p:cNvSpPr>
          <p:nvPr>
            <p:ph type="title"/>
          </p:nvPr>
        </p:nvSpPr>
        <p:spPr/>
        <p:txBody>
          <a:bodyPr>
            <a:normAutofit fontScale="90000"/>
          </a:bodyPr>
          <a:lstStyle/>
          <a:p>
            <a:r>
              <a:rPr lang="en-US" dirty="0" smtClean="0"/>
              <a:t>Dysphemism</a:t>
            </a:r>
            <a:endParaRPr lang="en-US" dirty="0"/>
          </a:p>
        </p:txBody>
      </p:sp>
      <p:sp>
        <p:nvSpPr>
          <p:cNvPr id="5" name="Text Placeholder 4"/>
          <p:cNvSpPr>
            <a:spLocks noGrp="1"/>
          </p:cNvSpPr>
          <p:nvPr>
            <p:ph type="body" sz="quarter" idx="13"/>
          </p:nvPr>
        </p:nvSpPr>
        <p:spPr>
          <a:xfrm>
            <a:off x="838200" y="1874838"/>
            <a:ext cx="6442494" cy="3742191"/>
          </a:xfrm>
        </p:spPr>
        <p:txBody>
          <a:bodyPr>
            <a:normAutofit/>
          </a:bodyPr>
          <a:lstStyle/>
          <a:p>
            <a:r>
              <a:rPr lang="en-US" sz="4000" dirty="0" smtClean="0"/>
              <a:t>A </a:t>
            </a:r>
            <a:r>
              <a:rPr lang="en-US" sz="4000" dirty="0"/>
              <a:t>derogatory or unpleasant term used instead of a pleasant or neutral one, such as “loony bin” for “mental hospital.”.</a:t>
            </a:r>
          </a:p>
        </p:txBody>
      </p:sp>
      <p:pic>
        <p:nvPicPr>
          <p:cNvPr id="2050" name="Picture 2" descr="Image result for Dysphem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350" y="2326956"/>
            <a:ext cx="4975225" cy="306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7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14</a:t>
            </a:fld>
            <a:endParaRPr lang="ru-RU" dirty="0"/>
          </a:p>
        </p:txBody>
      </p:sp>
      <p:sp>
        <p:nvSpPr>
          <p:cNvPr id="3" name="Title 2"/>
          <p:cNvSpPr>
            <a:spLocks noGrp="1"/>
          </p:cNvSpPr>
          <p:nvPr>
            <p:ph type="title"/>
          </p:nvPr>
        </p:nvSpPr>
        <p:spPr/>
        <p:txBody>
          <a:bodyPr>
            <a:normAutofit fontScale="90000"/>
          </a:bodyPr>
          <a:lstStyle/>
          <a:p>
            <a:r>
              <a:rPr lang="en-US" dirty="0"/>
              <a:t>E</a:t>
            </a:r>
            <a:r>
              <a:rPr lang="en-US" dirty="0" smtClean="0"/>
              <a:t>uphemism</a:t>
            </a:r>
            <a:endParaRPr lang="en-US" dirty="0"/>
          </a:p>
        </p:txBody>
      </p:sp>
      <p:sp>
        <p:nvSpPr>
          <p:cNvPr id="5" name="Text Placeholder 4"/>
          <p:cNvSpPr>
            <a:spLocks noGrp="1"/>
          </p:cNvSpPr>
          <p:nvPr>
            <p:ph type="body" sz="quarter" idx="13"/>
          </p:nvPr>
        </p:nvSpPr>
        <p:spPr>
          <a:xfrm>
            <a:off x="838200" y="1874838"/>
            <a:ext cx="6295845" cy="3742191"/>
          </a:xfrm>
        </p:spPr>
        <p:txBody>
          <a:bodyPr>
            <a:normAutofit lnSpcReduction="10000"/>
          </a:bodyPr>
          <a:lstStyle/>
          <a:p>
            <a:r>
              <a:rPr lang="en-US" sz="3600" dirty="0" smtClean="0"/>
              <a:t>A </a:t>
            </a:r>
            <a:r>
              <a:rPr lang="en-US" sz="3600" dirty="0"/>
              <a:t>mild or indirect word or expression substituted for one considered to be too harsh or blunt when referring to something unpleasant or embarrassing.</a:t>
            </a:r>
          </a:p>
          <a:p>
            <a:r>
              <a:rPr lang="en-US" sz="3600" dirty="0" smtClean="0"/>
              <a:t>“</a:t>
            </a:r>
            <a:r>
              <a:rPr lang="en-US" sz="3600" dirty="0"/>
              <a:t>downsizing” as a euphemism for cuts"</a:t>
            </a:r>
          </a:p>
        </p:txBody>
      </p:sp>
      <p:pic>
        <p:nvPicPr>
          <p:cNvPr id="3074" name="Picture 2" descr="Image result for euphem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045" y="2458529"/>
            <a:ext cx="4530564" cy="254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47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15</a:t>
            </a:fld>
            <a:endParaRPr lang="ru-RU" dirty="0"/>
          </a:p>
        </p:txBody>
      </p:sp>
      <p:sp>
        <p:nvSpPr>
          <p:cNvPr id="3" name="Title 2"/>
          <p:cNvSpPr>
            <a:spLocks noGrp="1"/>
          </p:cNvSpPr>
          <p:nvPr>
            <p:ph type="title"/>
          </p:nvPr>
        </p:nvSpPr>
        <p:spPr/>
        <p:txBody>
          <a:bodyPr>
            <a:normAutofit fontScale="90000"/>
          </a:bodyPr>
          <a:lstStyle/>
          <a:p>
            <a:r>
              <a:rPr lang="en-US" dirty="0"/>
              <a:t>E</a:t>
            </a:r>
            <a:r>
              <a:rPr lang="en-US" dirty="0" smtClean="0"/>
              <a:t>pithet</a:t>
            </a:r>
            <a:endParaRPr lang="en-US" dirty="0"/>
          </a:p>
        </p:txBody>
      </p:sp>
      <p:sp>
        <p:nvSpPr>
          <p:cNvPr id="5" name="Text Placeholder 4"/>
          <p:cNvSpPr>
            <a:spLocks noGrp="1"/>
          </p:cNvSpPr>
          <p:nvPr>
            <p:ph type="body" sz="quarter" idx="13"/>
          </p:nvPr>
        </p:nvSpPr>
        <p:spPr>
          <a:xfrm>
            <a:off x="838200" y="1874838"/>
            <a:ext cx="5830019" cy="3742191"/>
          </a:xfrm>
        </p:spPr>
        <p:txBody>
          <a:bodyPr>
            <a:normAutofit/>
          </a:bodyPr>
          <a:lstStyle/>
          <a:p>
            <a:r>
              <a:rPr lang="en-US" sz="3200" dirty="0" smtClean="0"/>
              <a:t>An </a:t>
            </a:r>
            <a:r>
              <a:rPr lang="en-US" sz="3200" dirty="0"/>
              <a:t>adjective or descriptive phrase expressing a quality characteristic of the person or thing mentioned.</a:t>
            </a:r>
          </a:p>
          <a:p>
            <a:r>
              <a:rPr lang="en-US" sz="3200" dirty="0"/>
              <a:t>"old men are often unfairly awarded the epithet “dirty</a:t>
            </a:r>
            <a:r>
              <a:rPr lang="en-US" sz="3200" dirty="0" smtClean="0"/>
              <a:t>.”</a:t>
            </a:r>
            <a:endParaRPr lang="en-US" sz="3200" dirty="0"/>
          </a:p>
        </p:txBody>
      </p:sp>
      <p:pic>
        <p:nvPicPr>
          <p:cNvPr id="4100" name="Picture 4" descr="Image result for epit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044" y="2603763"/>
            <a:ext cx="5473024" cy="41047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epit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74" y="855324"/>
            <a:ext cx="3525599" cy="233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82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16</a:t>
            </a:fld>
            <a:endParaRPr lang="ru-RU" dirty="0"/>
          </a:p>
        </p:txBody>
      </p:sp>
      <p:sp>
        <p:nvSpPr>
          <p:cNvPr id="3" name="Title 2"/>
          <p:cNvSpPr>
            <a:spLocks noGrp="1"/>
          </p:cNvSpPr>
          <p:nvPr>
            <p:ph type="title"/>
          </p:nvPr>
        </p:nvSpPr>
        <p:spPr/>
        <p:txBody>
          <a:bodyPr>
            <a:normAutofit fontScale="90000"/>
          </a:bodyPr>
          <a:lstStyle/>
          <a:p>
            <a:r>
              <a:rPr lang="en-US" dirty="0"/>
              <a:t>H</a:t>
            </a:r>
            <a:r>
              <a:rPr lang="en-US" dirty="0" smtClean="0"/>
              <a:t>yperbole</a:t>
            </a:r>
            <a:endParaRPr lang="en-US" dirty="0"/>
          </a:p>
        </p:txBody>
      </p:sp>
      <p:sp>
        <p:nvSpPr>
          <p:cNvPr id="5" name="Text Placeholder 4"/>
          <p:cNvSpPr>
            <a:spLocks noGrp="1"/>
          </p:cNvSpPr>
          <p:nvPr>
            <p:ph type="body" sz="quarter" idx="13"/>
          </p:nvPr>
        </p:nvSpPr>
        <p:spPr>
          <a:xfrm>
            <a:off x="838200" y="1874838"/>
            <a:ext cx="5804140" cy="3742191"/>
          </a:xfrm>
        </p:spPr>
        <p:txBody>
          <a:bodyPr>
            <a:normAutofit/>
          </a:bodyPr>
          <a:lstStyle/>
          <a:p>
            <a:r>
              <a:rPr lang="en-US" sz="3200" dirty="0" smtClean="0"/>
              <a:t>Exaggerated </a:t>
            </a:r>
            <a:r>
              <a:rPr lang="en-US" sz="3200" dirty="0"/>
              <a:t>statements or claims not meant to be taken literally.</a:t>
            </a:r>
            <a:endParaRPr lang="en-US" sz="3200" dirty="0"/>
          </a:p>
        </p:txBody>
      </p:sp>
      <p:pic>
        <p:nvPicPr>
          <p:cNvPr id="5122" name="Picture 2" descr="Image result for hyperb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289" y="1961101"/>
            <a:ext cx="4603294" cy="399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70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17</a:t>
            </a:fld>
            <a:endParaRPr lang="ru-RU" dirty="0"/>
          </a:p>
        </p:txBody>
      </p:sp>
      <p:sp>
        <p:nvSpPr>
          <p:cNvPr id="3" name="Title 2"/>
          <p:cNvSpPr>
            <a:spLocks noGrp="1"/>
          </p:cNvSpPr>
          <p:nvPr>
            <p:ph type="title"/>
          </p:nvPr>
        </p:nvSpPr>
        <p:spPr/>
        <p:txBody>
          <a:bodyPr>
            <a:normAutofit fontScale="90000"/>
          </a:bodyPr>
          <a:lstStyle/>
          <a:p>
            <a:r>
              <a:rPr lang="en-US" dirty="0" smtClean="0"/>
              <a:t>Glittering </a:t>
            </a:r>
            <a:r>
              <a:rPr lang="en-US" dirty="0"/>
              <a:t>G</a:t>
            </a:r>
            <a:r>
              <a:rPr lang="en-US" dirty="0" smtClean="0"/>
              <a:t>enerality</a:t>
            </a:r>
            <a:endParaRPr lang="en-US" dirty="0"/>
          </a:p>
        </p:txBody>
      </p:sp>
      <p:sp>
        <p:nvSpPr>
          <p:cNvPr id="5" name="Text Placeholder 4"/>
          <p:cNvSpPr>
            <a:spLocks noGrp="1"/>
          </p:cNvSpPr>
          <p:nvPr>
            <p:ph type="body" sz="quarter" idx="13"/>
          </p:nvPr>
        </p:nvSpPr>
        <p:spPr>
          <a:xfrm>
            <a:off x="838200" y="1874838"/>
            <a:ext cx="6037053" cy="3742191"/>
          </a:xfrm>
        </p:spPr>
        <p:txBody>
          <a:bodyPr>
            <a:normAutofit/>
          </a:bodyPr>
          <a:lstStyle/>
          <a:p>
            <a:r>
              <a:rPr lang="en-US" sz="3200" dirty="0" smtClean="0"/>
              <a:t>A vague </a:t>
            </a:r>
            <a:r>
              <a:rPr lang="en-US" sz="3200" dirty="0"/>
              <a:t>word or phrase used to evoke positive feelings rather than to convey information</a:t>
            </a:r>
            <a:endParaRPr lang="en-US" sz="3200" dirty="0"/>
          </a:p>
        </p:txBody>
      </p:sp>
      <p:pic>
        <p:nvPicPr>
          <p:cNvPr id="6146" name="Picture 2" descr="Image result for glittering generality in liter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253" y="2194763"/>
            <a:ext cx="4240884" cy="291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0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18</a:t>
            </a:fld>
            <a:endParaRPr lang="ru-RU" dirty="0"/>
          </a:p>
        </p:txBody>
      </p:sp>
      <p:sp>
        <p:nvSpPr>
          <p:cNvPr id="3" name="Title 2"/>
          <p:cNvSpPr>
            <a:spLocks noGrp="1"/>
          </p:cNvSpPr>
          <p:nvPr>
            <p:ph type="title"/>
          </p:nvPr>
        </p:nvSpPr>
        <p:spPr/>
        <p:txBody>
          <a:bodyPr>
            <a:normAutofit fontScale="90000"/>
          </a:bodyPr>
          <a:lstStyle/>
          <a:p>
            <a:r>
              <a:rPr lang="en-US" dirty="0" smtClean="0"/>
              <a:t>Idiom </a:t>
            </a:r>
            <a:r>
              <a:rPr lang="en-US" dirty="0"/>
              <a:t>(idiomatic expression</a:t>
            </a:r>
            <a:r>
              <a:rPr lang="en-US" dirty="0" smtClean="0"/>
              <a:t>)</a:t>
            </a:r>
            <a:endParaRPr lang="en-US" dirty="0"/>
          </a:p>
        </p:txBody>
      </p:sp>
      <p:sp>
        <p:nvSpPr>
          <p:cNvPr id="5" name="Text Placeholder 4"/>
          <p:cNvSpPr>
            <a:spLocks noGrp="1"/>
          </p:cNvSpPr>
          <p:nvPr>
            <p:ph type="body" sz="quarter" idx="13"/>
          </p:nvPr>
        </p:nvSpPr>
        <p:spPr/>
        <p:txBody>
          <a:bodyPr>
            <a:normAutofit/>
          </a:bodyPr>
          <a:lstStyle/>
          <a:p>
            <a:r>
              <a:rPr lang="en-US" sz="2400" dirty="0" smtClean="0"/>
              <a:t>Idiomatic expressions are a type of informal language that have a meaning different from the meaning of the words in the expression. </a:t>
            </a:r>
          </a:p>
          <a:p>
            <a:r>
              <a:rPr lang="en-US" sz="2400" dirty="0" smtClean="0"/>
              <a:t>For example:</a:t>
            </a:r>
          </a:p>
          <a:p>
            <a:pPr lvl="1"/>
            <a:r>
              <a:rPr lang="en-US" sz="2800" dirty="0" smtClean="0"/>
              <a:t>“Hold your tongue.”</a:t>
            </a:r>
          </a:p>
          <a:p>
            <a:pPr lvl="1"/>
            <a:r>
              <a:rPr lang="en-US" sz="2800" dirty="0" smtClean="0"/>
              <a:t>This idiom doesn’t actually mean that you should stick your fingers in your mouth and grab you’re a hold of your tongue. </a:t>
            </a:r>
            <a:r>
              <a:rPr lang="en-US" sz="2800" b="1" dirty="0" smtClean="0"/>
              <a:t>It means that you shouldn’t talk. </a:t>
            </a:r>
            <a:endParaRPr lang="en-US" sz="2800" b="1" dirty="0"/>
          </a:p>
        </p:txBody>
      </p:sp>
    </p:spTree>
    <p:extLst>
      <p:ext uri="{BB962C8B-B14F-4D97-AF65-F5344CB8AC3E}">
        <p14:creationId xmlns:p14="http://schemas.microsoft.com/office/powerpoint/2010/main" val="1916188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19</a:t>
            </a:fld>
            <a:endParaRPr lang="ru-RU" dirty="0"/>
          </a:p>
        </p:txBody>
      </p:sp>
      <p:sp>
        <p:nvSpPr>
          <p:cNvPr id="3" name="Title 2"/>
          <p:cNvSpPr>
            <a:spLocks noGrp="1"/>
          </p:cNvSpPr>
          <p:nvPr>
            <p:ph type="title"/>
          </p:nvPr>
        </p:nvSpPr>
        <p:spPr/>
        <p:txBody>
          <a:bodyPr>
            <a:normAutofit fontScale="90000"/>
          </a:bodyPr>
          <a:lstStyle/>
          <a:p>
            <a:r>
              <a:rPr lang="en-US" dirty="0" smtClean="0"/>
              <a:t>Proverb</a:t>
            </a:r>
            <a:endParaRPr lang="en-US" dirty="0"/>
          </a:p>
        </p:txBody>
      </p:sp>
      <p:sp>
        <p:nvSpPr>
          <p:cNvPr id="5" name="Text Placeholder 4"/>
          <p:cNvSpPr>
            <a:spLocks noGrp="1"/>
          </p:cNvSpPr>
          <p:nvPr>
            <p:ph type="body" sz="quarter" idx="13"/>
          </p:nvPr>
        </p:nvSpPr>
        <p:spPr>
          <a:xfrm>
            <a:off x="838200" y="1874838"/>
            <a:ext cx="6632275" cy="3742191"/>
          </a:xfrm>
        </p:spPr>
        <p:txBody>
          <a:bodyPr>
            <a:normAutofit/>
          </a:bodyPr>
          <a:lstStyle/>
          <a:p>
            <a:r>
              <a:rPr lang="en-US" sz="2800" dirty="0"/>
              <a:t>A </a:t>
            </a:r>
            <a:r>
              <a:rPr lang="en-US" sz="2800" b="1" dirty="0"/>
              <a:t>proverb</a:t>
            </a:r>
            <a:r>
              <a:rPr lang="en-US" sz="2800" dirty="0"/>
              <a:t> is a brief, simple, and popular saying, or a phrase that gives advice and effectively embodies a commonplace truth based on practical experience or common sense. </a:t>
            </a:r>
            <a:r>
              <a:rPr lang="en-US" sz="2800" dirty="0"/>
              <a:t>A </a:t>
            </a:r>
            <a:r>
              <a:rPr lang="en-US" sz="2800" b="1" dirty="0"/>
              <a:t>proverb</a:t>
            </a:r>
            <a:r>
              <a:rPr lang="en-US" sz="2800" dirty="0"/>
              <a:t> may have an allegorical message behind its odd appearance.</a:t>
            </a:r>
            <a:endParaRPr lang="en-US" sz="2800" dirty="0"/>
          </a:p>
        </p:txBody>
      </p:sp>
      <p:pic>
        <p:nvPicPr>
          <p:cNvPr id="7170" name="Picture 2" descr="Image result for proverbs in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57" y="2168074"/>
            <a:ext cx="3155717" cy="315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1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A3 Grouping: </a:t>
            </a:r>
            <a:endParaRPr lang="en-US" dirty="0"/>
          </a:p>
        </p:txBody>
      </p:sp>
      <p:sp>
        <p:nvSpPr>
          <p:cNvPr id="7" name="Content Placeholder 6"/>
          <p:cNvSpPr>
            <a:spLocks noGrp="1"/>
          </p:cNvSpPr>
          <p:nvPr>
            <p:ph idx="1"/>
          </p:nvPr>
        </p:nvSpPr>
        <p:spPr/>
        <p:txBody>
          <a:bodyPr>
            <a:noAutofit/>
          </a:bodyPr>
          <a:lstStyle/>
          <a:p>
            <a:r>
              <a:rPr lang="en-US" sz="3600" dirty="0" smtClean="0"/>
              <a:t>Jada A., </a:t>
            </a:r>
            <a:r>
              <a:rPr lang="en-US" sz="3600" dirty="0" err="1" smtClean="0"/>
              <a:t>Llona</a:t>
            </a:r>
            <a:r>
              <a:rPr lang="en-US" sz="3600" dirty="0" smtClean="0"/>
              <a:t>, Jessica, </a:t>
            </a:r>
            <a:r>
              <a:rPr lang="en-US" sz="3600" dirty="0" err="1" smtClean="0"/>
              <a:t>Shadarria</a:t>
            </a:r>
            <a:endParaRPr lang="en-US" sz="3600" dirty="0" smtClean="0"/>
          </a:p>
          <a:p>
            <a:r>
              <a:rPr lang="en-US" sz="3600" b="1" dirty="0" smtClean="0"/>
              <a:t>Jalyn, </a:t>
            </a:r>
            <a:r>
              <a:rPr lang="en-US" sz="3600" b="1" dirty="0" err="1" smtClean="0"/>
              <a:t>Caliya</a:t>
            </a:r>
            <a:r>
              <a:rPr lang="en-US" sz="3600" b="1" dirty="0" smtClean="0"/>
              <a:t>, Jada R., </a:t>
            </a:r>
            <a:r>
              <a:rPr lang="en-US" sz="3600" b="1" dirty="0" err="1" smtClean="0"/>
              <a:t>Jermya</a:t>
            </a:r>
            <a:r>
              <a:rPr lang="en-US" sz="3600" b="1" dirty="0" smtClean="0"/>
              <a:t>, Cameron</a:t>
            </a:r>
          </a:p>
          <a:p>
            <a:r>
              <a:rPr lang="en-US" sz="3600" dirty="0" smtClean="0"/>
              <a:t>Dereck, Deja, Dom, </a:t>
            </a:r>
            <a:r>
              <a:rPr lang="en-US" sz="3600" dirty="0" err="1" smtClean="0"/>
              <a:t>T’Mia</a:t>
            </a:r>
            <a:endParaRPr lang="en-US" sz="3600" dirty="0" smtClean="0"/>
          </a:p>
          <a:p>
            <a:r>
              <a:rPr lang="en-US" sz="3600" dirty="0" smtClean="0"/>
              <a:t>Taylor G., Alysha, Jordynn, </a:t>
            </a:r>
            <a:r>
              <a:rPr lang="en-US" sz="3600" dirty="0" err="1" smtClean="0"/>
              <a:t>KeAuri</a:t>
            </a:r>
            <a:endParaRPr lang="en-US" sz="3600" dirty="0" smtClean="0"/>
          </a:p>
          <a:p>
            <a:r>
              <a:rPr lang="en-US" sz="3600" dirty="0" smtClean="0"/>
              <a:t>Aaron, Charlese, Camille, Keith</a:t>
            </a:r>
          </a:p>
          <a:p>
            <a:r>
              <a:rPr lang="en-US" sz="3600" dirty="0" err="1" smtClean="0"/>
              <a:t>Malana</a:t>
            </a:r>
            <a:r>
              <a:rPr lang="en-US" sz="3600" dirty="0" smtClean="0"/>
              <a:t>, </a:t>
            </a:r>
            <a:r>
              <a:rPr lang="en-US" sz="3600" dirty="0" err="1" smtClean="0"/>
              <a:t>Jamiah</a:t>
            </a:r>
            <a:r>
              <a:rPr lang="en-US" sz="3600" dirty="0" smtClean="0"/>
              <a:t>, April, Taylor O. </a:t>
            </a:r>
          </a:p>
          <a:p>
            <a:r>
              <a:rPr lang="en-US" sz="3600" dirty="0" err="1" smtClean="0"/>
              <a:t>Aleisha</a:t>
            </a:r>
            <a:r>
              <a:rPr lang="en-US" sz="3600" dirty="0" smtClean="0"/>
              <a:t>, Michelle, Tyler, Shania</a:t>
            </a:r>
            <a:endParaRPr lang="en-US" sz="3600" dirty="0"/>
          </a:p>
        </p:txBody>
      </p:sp>
    </p:spTree>
    <p:extLst>
      <p:ext uri="{BB962C8B-B14F-4D97-AF65-F5344CB8AC3E}">
        <p14:creationId xmlns:p14="http://schemas.microsoft.com/office/powerpoint/2010/main" val="254232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20</a:t>
            </a:fld>
            <a:endParaRPr lang="ru-RU" dirty="0"/>
          </a:p>
        </p:txBody>
      </p:sp>
      <p:sp>
        <p:nvSpPr>
          <p:cNvPr id="3" name="Title 2"/>
          <p:cNvSpPr>
            <a:spLocks noGrp="1"/>
          </p:cNvSpPr>
          <p:nvPr>
            <p:ph type="title"/>
          </p:nvPr>
        </p:nvSpPr>
        <p:spPr/>
        <p:txBody>
          <a:bodyPr>
            <a:normAutofit fontScale="90000"/>
          </a:bodyPr>
          <a:lstStyle/>
          <a:p>
            <a:r>
              <a:rPr lang="en-US" dirty="0" smtClean="0"/>
              <a:t>Emotive Language </a:t>
            </a:r>
            <a:endParaRPr lang="en-US" dirty="0"/>
          </a:p>
        </p:txBody>
      </p:sp>
      <p:sp>
        <p:nvSpPr>
          <p:cNvPr id="5" name="Text Placeholder 4"/>
          <p:cNvSpPr>
            <a:spLocks noGrp="1"/>
          </p:cNvSpPr>
          <p:nvPr>
            <p:ph type="body" sz="quarter" idx="13"/>
          </p:nvPr>
        </p:nvSpPr>
        <p:spPr/>
        <p:txBody>
          <a:bodyPr>
            <a:normAutofit/>
          </a:bodyPr>
          <a:lstStyle/>
          <a:p>
            <a:r>
              <a:rPr lang="en-US" sz="2400" dirty="0"/>
              <a:t> </a:t>
            </a:r>
            <a:r>
              <a:rPr lang="en-US" sz="2400" dirty="0" smtClean="0"/>
              <a:t>Emotive Language is </a:t>
            </a:r>
            <a:r>
              <a:rPr lang="en-US" sz="2400" dirty="0"/>
              <a:t>the deliberate choice of words to elicit emotion (usually to influence</a:t>
            </a:r>
            <a:r>
              <a:rPr lang="en-US" sz="2400" dirty="0" smtClean="0"/>
              <a:t>).</a:t>
            </a:r>
            <a:endParaRPr lang="en-US" sz="2400" dirty="0"/>
          </a:p>
          <a:p>
            <a:r>
              <a:rPr lang="en-US" sz="2400" dirty="0"/>
              <a:t>Ideas can be expressed non-emotively. For example:</a:t>
            </a:r>
          </a:p>
          <a:p>
            <a:pPr lvl="1"/>
            <a:r>
              <a:rPr lang="en-US" sz="2800" dirty="0"/>
              <a:t>The men were killed.</a:t>
            </a:r>
          </a:p>
          <a:p>
            <a:r>
              <a:rPr lang="en-US" sz="2400" dirty="0"/>
              <a:t>However, they can also be expressed in a way that is positive or negative or welcoming or threatening. It all depends on the words selected. For example:</a:t>
            </a:r>
          </a:p>
          <a:p>
            <a:pPr lvl="1"/>
            <a:r>
              <a:rPr lang="en-US" sz="2800" dirty="0"/>
              <a:t>The victims were executed in cold blood.</a:t>
            </a:r>
          </a:p>
        </p:txBody>
      </p:sp>
    </p:spTree>
    <p:extLst>
      <p:ext uri="{BB962C8B-B14F-4D97-AF65-F5344CB8AC3E}">
        <p14:creationId xmlns:p14="http://schemas.microsoft.com/office/powerpoint/2010/main" val="3088401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21</a:t>
            </a:fld>
            <a:endParaRPr lang="ru-RU" dirty="0"/>
          </a:p>
        </p:txBody>
      </p:sp>
      <p:sp>
        <p:nvSpPr>
          <p:cNvPr id="3" name="Title 2"/>
          <p:cNvSpPr>
            <a:spLocks noGrp="1"/>
          </p:cNvSpPr>
          <p:nvPr>
            <p:ph type="title"/>
          </p:nvPr>
        </p:nvSpPr>
        <p:spPr/>
        <p:txBody>
          <a:bodyPr>
            <a:normAutofit fontScale="90000"/>
          </a:bodyPr>
          <a:lstStyle/>
          <a:p>
            <a:r>
              <a:rPr lang="en-US" dirty="0" smtClean="0"/>
              <a:t>Emotive Language </a:t>
            </a:r>
            <a:endParaRPr lang="en-US" dirty="0"/>
          </a:p>
        </p:txBody>
      </p:sp>
      <p:sp>
        <p:nvSpPr>
          <p:cNvPr id="5" name="Text Placeholder 4"/>
          <p:cNvSpPr>
            <a:spLocks noGrp="1"/>
          </p:cNvSpPr>
          <p:nvPr>
            <p:ph type="body" sz="quarter" idx="13"/>
          </p:nvPr>
        </p:nvSpPr>
        <p:spPr/>
        <p:txBody>
          <a:bodyPr>
            <a:normAutofit/>
          </a:bodyPr>
          <a:lstStyle/>
          <a:p>
            <a:pPr marL="0" indent="0">
              <a:buNone/>
            </a:pPr>
            <a:r>
              <a:rPr lang="en-US" sz="2400" b="1" dirty="0"/>
              <a:t>Non-emotive version</a:t>
            </a:r>
            <a:r>
              <a:rPr lang="en-US" sz="2400" dirty="0"/>
              <a:t>: Another person in the </a:t>
            </a:r>
            <a:r>
              <a:rPr lang="en-US" sz="2400" dirty="0" smtClean="0"/>
              <a:t>restaurant </a:t>
            </a:r>
            <a:r>
              <a:rPr lang="en-US" sz="2400" dirty="0"/>
              <a:t>was injured by the man's glass.</a:t>
            </a:r>
          </a:p>
          <a:p>
            <a:pPr marL="0" indent="0">
              <a:buNone/>
            </a:pPr>
            <a:r>
              <a:rPr lang="en-US" sz="2400" b="1" dirty="0"/>
              <a:t>Emotive version</a:t>
            </a:r>
            <a:r>
              <a:rPr lang="en-US" sz="2400" dirty="0"/>
              <a:t>: An innocent bystander suffered facial injuries when the </a:t>
            </a:r>
            <a:r>
              <a:rPr lang="en-US" sz="2400" dirty="0" smtClean="0"/>
              <a:t>evil man </a:t>
            </a:r>
            <a:r>
              <a:rPr lang="en-US" sz="2400" dirty="0"/>
              <a:t>launched his glass across the </a:t>
            </a:r>
            <a:r>
              <a:rPr lang="en-US" sz="2400" dirty="0" smtClean="0"/>
              <a:t>restaurant. </a:t>
            </a:r>
            <a:endParaRPr lang="en-US" sz="2400" dirty="0"/>
          </a:p>
          <a:p>
            <a:pPr marL="0" indent="0">
              <a:buNone/>
            </a:pPr>
            <a:endParaRPr lang="en-US" sz="2400" dirty="0" smtClean="0"/>
          </a:p>
          <a:p>
            <a:pPr marL="0" indent="0">
              <a:buNone/>
            </a:pPr>
            <a:endParaRPr lang="en-US" sz="2400" dirty="0" smtClean="0"/>
          </a:p>
          <a:p>
            <a:pPr marL="0" indent="0">
              <a:buNone/>
            </a:pPr>
            <a:r>
              <a:rPr lang="en-US" sz="2400" b="1" dirty="0" smtClean="0"/>
              <a:t>Non-emotive </a:t>
            </a:r>
            <a:r>
              <a:rPr lang="en-US" sz="2400" b="1" dirty="0"/>
              <a:t>version</a:t>
            </a:r>
            <a:r>
              <a:rPr lang="en-US" sz="2400" dirty="0"/>
              <a:t>: The government will reduce interest rates.</a:t>
            </a:r>
          </a:p>
          <a:p>
            <a:pPr marL="0" indent="0">
              <a:buNone/>
            </a:pPr>
            <a:r>
              <a:rPr lang="en-US" sz="2400" b="1" dirty="0"/>
              <a:t>Emotive version</a:t>
            </a:r>
            <a:r>
              <a:rPr lang="en-US" sz="2400" dirty="0"/>
              <a:t>: The government will slash interest rates.</a:t>
            </a:r>
          </a:p>
        </p:txBody>
      </p:sp>
    </p:spTree>
    <p:extLst>
      <p:ext uri="{BB962C8B-B14F-4D97-AF65-F5344CB8AC3E}">
        <p14:creationId xmlns:p14="http://schemas.microsoft.com/office/powerpoint/2010/main" val="1669599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22</a:t>
            </a:fld>
            <a:endParaRPr lang="ru-RU" dirty="0"/>
          </a:p>
        </p:txBody>
      </p:sp>
      <p:sp>
        <p:nvSpPr>
          <p:cNvPr id="3" name="Title 2"/>
          <p:cNvSpPr>
            <a:spLocks noGrp="1"/>
          </p:cNvSpPr>
          <p:nvPr>
            <p:ph type="title"/>
          </p:nvPr>
        </p:nvSpPr>
        <p:spPr/>
        <p:txBody>
          <a:bodyPr>
            <a:normAutofit fontScale="90000"/>
          </a:bodyPr>
          <a:lstStyle/>
          <a:p>
            <a:r>
              <a:rPr lang="en-US" dirty="0" smtClean="0"/>
              <a:t>With this lesson you will understand that…</a:t>
            </a:r>
            <a:endParaRPr lang="en-US" dirty="0"/>
          </a:p>
        </p:txBody>
      </p:sp>
      <p:sp>
        <p:nvSpPr>
          <p:cNvPr id="5" name="Text Placeholder 4"/>
          <p:cNvSpPr>
            <a:spLocks noGrp="1"/>
          </p:cNvSpPr>
          <p:nvPr>
            <p:ph type="body" sz="quarter" idx="13"/>
          </p:nvPr>
        </p:nvSpPr>
        <p:spPr/>
        <p:txBody>
          <a:bodyPr>
            <a:normAutofit/>
          </a:bodyPr>
          <a:lstStyle/>
          <a:p>
            <a:pPr marL="0" indent="0" algn="ctr">
              <a:buNone/>
            </a:pPr>
            <a:endParaRPr lang="en-US" sz="4400" dirty="0" smtClean="0"/>
          </a:p>
          <a:p>
            <a:pPr marL="0" indent="0" algn="ctr">
              <a:buNone/>
            </a:pPr>
            <a:r>
              <a:rPr lang="en-US" sz="4400" dirty="0" smtClean="0"/>
              <a:t>Writers </a:t>
            </a:r>
            <a:r>
              <a:rPr lang="en-US" sz="4400" dirty="0"/>
              <a:t>use </a:t>
            </a:r>
            <a:r>
              <a:rPr lang="en-US" sz="4400" i="1" dirty="0"/>
              <a:t>grammar</a:t>
            </a:r>
            <a:r>
              <a:rPr lang="en-US" sz="4400" dirty="0"/>
              <a:t> and </a:t>
            </a:r>
            <a:r>
              <a:rPr lang="en-US" sz="4400" i="1" dirty="0"/>
              <a:t>word choices</a:t>
            </a:r>
            <a:r>
              <a:rPr lang="en-US" sz="4400" dirty="0"/>
              <a:t> to enhance or lessen the impact of violence on the public, usually to serve a particular agenda. </a:t>
            </a:r>
          </a:p>
        </p:txBody>
      </p:sp>
    </p:spTree>
    <p:extLst>
      <p:ext uri="{BB962C8B-B14F-4D97-AF65-F5344CB8AC3E}">
        <p14:creationId xmlns:p14="http://schemas.microsoft.com/office/powerpoint/2010/main" val="304744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23</a:t>
            </a:fld>
            <a:endParaRPr lang="ru-RU" dirty="0"/>
          </a:p>
        </p:txBody>
      </p:sp>
      <p:sp>
        <p:nvSpPr>
          <p:cNvPr id="5" name="Text Placeholder 4"/>
          <p:cNvSpPr>
            <a:spLocks noGrp="1"/>
          </p:cNvSpPr>
          <p:nvPr>
            <p:ph type="body" sz="quarter" idx="13"/>
          </p:nvPr>
        </p:nvSpPr>
        <p:spPr/>
        <p:txBody>
          <a:bodyPr/>
          <a:lstStyle/>
          <a:p>
            <a:pPr marL="0" indent="0" algn="ctr">
              <a:buNone/>
            </a:pPr>
            <a:r>
              <a:rPr lang="en-US" sz="6600" b="1" u="sng" dirty="0"/>
              <a:t>Agency</a:t>
            </a:r>
            <a:r>
              <a:rPr lang="en-US" sz="6600" dirty="0"/>
              <a:t> is </a:t>
            </a:r>
            <a:r>
              <a:rPr lang="en-US" sz="6600" b="1" dirty="0"/>
              <a:t>responsibility for an action</a:t>
            </a:r>
            <a:r>
              <a:rPr lang="en-US" sz="6600" dirty="0"/>
              <a:t>, and it can be </a:t>
            </a:r>
            <a:r>
              <a:rPr lang="en-US" sz="6600" dirty="0" smtClean="0"/>
              <a:t>emphasized </a:t>
            </a:r>
            <a:r>
              <a:rPr lang="en-US" sz="6600" dirty="0"/>
              <a:t>or hidden with grammar.</a:t>
            </a:r>
          </a:p>
          <a:p>
            <a:endParaRPr lang="en-US" dirty="0"/>
          </a:p>
        </p:txBody>
      </p:sp>
    </p:spTree>
    <p:extLst>
      <p:ext uri="{BB962C8B-B14F-4D97-AF65-F5344CB8AC3E}">
        <p14:creationId xmlns:p14="http://schemas.microsoft.com/office/powerpoint/2010/main" val="4219807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24</a:t>
            </a:fld>
            <a:endParaRPr lang="ru-RU" dirty="0"/>
          </a:p>
        </p:txBody>
      </p:sp>
      <p:sp>
        <p:nvSpPr>
          <p:cNvPr id="3" name="Title 2"/>
          <p:cNvSpPr>
            <a:spLocks noGrp="1"/>
          </p:cNvSpPr>
          <p:nvPr>
            <p:ph type="title"/>
          </p:nvPr>
        </p:nvSpPr>
        <p:spPr/>
        <p:txBody>
          <a:bodyPr>
            <a:normAutofit fontScale="90000"/>
          </a:bodyPr>
          <a:lstStyle/>
          <a:p>
            <a:r>
              <a:rPr lang="en-US" dirty="0" smtClean="0"/>
              <a:t>Analysis: How </a:t>
            </a:r>
            <a:r>
              <a:rPr lang="en-US" dirty="0" smtClean="0"/>
              <a:t>agency(responsibility) </a:t>
            </a:r>
            <a:r>
              <a:rPr lang="en-US" dirty="0" smtClean="0"/>
              <a:t>is hidden? </a:t>
            </a:r>
            <a:endParaRPr lang="en-US" dirty="0"/>
          </a:p>
        </p:txBody>
      </p:sp>
      <p:sp>
        <p:nvSpPr>
          <p:cNvPr id="5" name="Text Placeholder 4"/>
          <p:cNvSpPr>
            <a:spLocks noGrp="1"/>
          </p:cNvSpPr>
          <p:nvPr>
            <p:ph type="body" sz="quarter" idx="13"/>
          </p:nvPr>
        </p:nvSpPr>
        <p:spPr/>
        <p:txBody>
          <a:bodyPr>
            <a:normAutofit/>
          </a:bodyPr>
          <a:lstStyle/>
          <a:p>
            <a:pPr marL="0" indent="0">
              <a:buNone/>
            </a:pPr>
            <a:r>
              <a:rPr lang="en-US" sz="1800" dirty="0" smtClean="0"/>
              <a:t>THE </a:t>
            </a:r>
            <a:r>
              <a:rPr lang="en-US" sz="1800" dirty="0"/>
              <a:t>BASICS:</a:t>
            </a:r>
            <a:endParaRPr lang="en-US" sz="1800" b="1" dirty="0"/>
          </a:p>
          <a:p>
            <a:pPr fontAlgn="base"/>
            <a:r>
              <a:rPr lang="en-US" sz="1800" dirty="0"/>
              <a:t>Sentences in English typically follow the pattern of </a:t>
            </a:r>
            <a:r>
              <a:rPr lang="en-US" sz="1800" b="1" dirty="0"/>
              <a:t>SUBJECT (who the sentence is about)</a:t>
            </a:r>
            <a:r>
              <a:rPr lang="en-US" sz="1800" dirty="0"/>
              <a:t> → </a:t>
            </a:r>
            <a:r>
              <a:rPr lang="en-US" sz="1800" b="1" dirty="0"/>
              <a:t>VERB (the action)</a:t>
            </a:r>
            <a:r>
              <a:rPr lang="en-US" sz="1800" dirty="0"/>
              <a:t> → </a:t>
            </a:r>
            <a:r>
              <a:rPr lang="en-US" sz="1800" b="1" dirty="0"/>
              <a:t>OBJECT (the thing being acted upon). </a:t>
            </a:r>
            <a:endParaRPr lang="en-US" sz="1800" dirty="0"/>
          </a:p>
          <a:p>
            <a:pPr fontAlgn="base"/>
            <a:r>
              <a:rPr lang="en-US" sz="1800" dirty="0" smtClean="0"/>
              <a:t>This </a:t>
            </a:r>
            <a:r>
              <a:rPr lang="en-US" sz="1800" dirty="0"/>
              <a:t>is called an </a:t>
            </a:r>
            <a:r>
              <a:rPr lang="en-US" sz="1800" b="1" u="sng" dirty="0">
                <a:solidFill>
                  <a:srgbClr val="00B050"/>
                </a:solidFill>
              </a:rPr>
              <a:t>ACTIVE</a:t>
            </a:r>
            <a:r>
              <a:rPr lang="en-US" sz="1800" b="1" dirty="0"/>
              <a:t> sentence</a:t>
            </a:r>
            <a:r>
              <a:rPr lang="en-US" sz="1800" dirty="0"/>
              <a:t>. For example, ‘</a:t>
            </a:r>
            <a:r>
              <a:rPr lang="en-US" sz="1800" b="1" dirty="0" smtClean="0"/>
              <a:t>Ms. Thorne stole</a:t>
            </a:r>
            <a:r>
              <a:rPr lang="en-US" sz="1800" dirty="0" smtClean="0"/>
              <a:t> </a:t>
            </a:r>
            <a:r>
              <a:rPr lang="en-US" sz="1800" b="1" dirty="0"/>
              <a:t>a penguin</a:t>
            </a:r>
            <a:r>
              <a:rPr lang="en-US" sz="1800" dirty="0"/>
              <a:t>’. </a:t>
            </a:r>
          </a:p>
          <a:p>
            <a:pPr fontAlgn="base"/>
            <a:r>
              <a:rPr lang="en-US" sz="1800" dirty="0" smtClean="0"/>
              <a:t>I </a:t>
            </a:r>
            <a:r>
              <a:rPr lang="en-US" sz="1800" dirty="0"/>
              <a:t>could take myself out of this sentence and so hide my guilt with a </a:t>
            </a:r>
            <a:r>
              <a:rPr lang="en-US" sz="1800" b="1" u="sng" dirty="0">
                <a:solidFill>
                  <a:srgbClr val="0070C0"/>
                </a:solidFill>
              </a:rPr>
              <a:t>PASSIVE</a:t>
            </a:r>
            <a:r>
              <a:rPr lang="en-US" sz="1800" b="1" dirty="0"/>
              <a:t> sentence</a:t>
            </a:r>
            <a:r>
              <a:rPr lang="en-US" sz="1800" dirty="0"/>
              <a:t>. For example, ‘</a:t>
            </a:r>
            <a:r>
              <a:rPr lang="en-US" sz="1800" b="1" dirty="0"/>
              <a:t>A penguin</a:t>
            </a:r>
            <a:r>
              <a:rPr lang="en-US" sz="1800" dirty="0"/>
              <a:t> </a:t>
            </a:r>
            <a:r>
              <a:rPr lang="en-US" sz="1800" b="1" dirty="0"/>
              <a:t>was stolen</a:t>
            </a:r>
            <a:r>
              <a:rPr lang="en-US" sz="1800" dirty="0"/>
              <a:t>’.  The </a:t>
            </a:r>
            <a:r>
              <a:rPr lang="en-US" sz="1800" b="1" dirty="0"/>
              <a:t>object</a:t>
            </a:r>
            <a:r>
              <a:rPr lang="en-US" sz="1800" dirty="0"/>
              <a:t> has become the </a:t>
            </a:r>
            <a:r>
              <a:rPr lang="en-US" sz="1800" b="1" dirty="0"/>
              <a:t>subject</a:t>
            </a:r>
            <a:r>
              <a:rPr lang="en-US" sz="1800" dirty="0"/>
              <a:t>, and the person who performed the action (me) has been removed.</a:t>
            </a:r>
          </a:p>
          <a:p>
            <a:pPr fontAlgn="base"/>
            <a:r>
              <a:rPr lang="en-US" sz="1800" dirty="0" smtClean="0"/>
              <a:t>This </a:t>
            </a:r>
            <a:r>
              <a:rPr lang="en-US" sz="1800" dirty="0"/>
              <a:t>effectively takes the</a:t>
            </a:r>
            <a:r>
              <a:rPr lang="en-US" sz="1800" i="1" dirty="0"/>
              <a:t> emphasis away from me</a:t>
            </a:r>
            <a:r>
              <a:rPr lang="en-US" sz="1800" dirty="0"/>
              <a:t>. This is an effective technique when you want to </a:t>
            </a:r>
            <a:r>
              <a:rPr lang="en-US" sz="1800" i="1" dirty="0"/>
              <a:t>hide responsibility (agency) </a:t>
            </a:r>
            <a:r>
              <a:rPr lang="en-US" sz="1800" dirty="0"/>
              <a:t>for a</a:t>
            </a:r>
            <a:r>
              <a:rPr lang="en-US" sz="1800" i="1" dirty="0"/>
              <a:t> negatively perceived action</a:t>
            </a:r>
            <a:r>
              <a:rPr lang="en-US" sz="1800" dirty="0"/>
              <a:t>. </a:t>
            </a:r>
          </a:p>
          <a:p>
            <a:pPr fontAlgn="base"/>
            <a:r>
              <a:rPr lang="en-US" sz="1800" dirty="0" smtClean="0"/>
              <a:t>Passive </a:t>
            </a:r>
            <a:r>
              <a:rPr lang="en-US" sz="1800" dirty="0"/>
              <a:t>sentence structures also have the effect of creating less emotional involvement and greater objectivity. Thus, it is a particularly important part of scientific writing. (Check your latest lab reports - have you used passive sentences?)</a:t>
            </a:r>
          </a:p>
          <a:p>
            <a:endParaRPr lang="en-US" dirty="0"/>
          </a:p>
        </p:txBody>
      </p:sp>
    </p:spTree>
    <p:extLst>
      <p:ext uri="{BB962C8B-B14F-4D97-AF65-F5344CB8AC3E}">
        <p14:creationId xmlns:p14="http://schemas.microsoft.com/office/powerpoint/2010/main" val="3765061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25</a:t>
            </a:fld>
            <a:endParaRPr lang="ru-RU" dirty="0"/>
          </a:p>
        </p:txBody>
      </p:sp>
      <p:sp>
        <p:nvSpPr>
          <p:cNvPr id="3" name="Title 2"/>
          <p:cNvSpPr>
            <a:spLocks noGrp="1"/>
          </p:cNvSpPr>
          <p:nvPr>
            <p:ph type="title"/>
          </p:nvPr>
        </p:nvSpPr>
        <p:spPr/>
        <p:txBody>
          <a:bodyPr>
            <a:normAutofit fontScale="90000"/>
          </a:bodyPr>
          <a:lstStyle/>
          <a:p>
            <a:r>
              <a:rPr lang="en-US" dirty="0"/>
              <a:t> </a:t>
            </a:r>
            <a:r>
              <a:rPr lang="en-US" dirty="0" smtClean="0"/>
              <a:t>                 #1</a:t>
            </a:r>
            <a:endParaRPr lang="en-US" dirty="0"/>
          </a:p>
        </p:txBody>
      </p:sp>
      <p:sp>
        <p:nvSpPr>
          <p:cNvPr id="5" name="Text Placeholder 4"/>
          <p:cNvSpPr>
            <a:spLocks noGrp="1"/>
          </p:cNvSpPr>
          <p:nvPr>
            <p:ph type="body" sz="quarter" idx="13"/>
          </p:nvPr>
        </p:nvSpPr>
        <p:spPr>
          <a:xfrm>
            <a:off x="838200" y="1874838"/>
            <a:ext cx="10515600" cy="4398822"/>
          </a:xfrm>
        </p:spPr>
        <p:txBody>
          <a:bodyPr>
            <a:normAutofit lnSpcReduction="10000"/>
          </a:bodyPr>
          <a:lstStyle/>
          <a:p>
            <a:pPr fontAlgn="base"/>
            <a:r>
              <a:rPr lang="en-US" sz="2000" dirty="0"/>
              <a:t>What do you already know about the Vietnam War?  After sharing your knowledge, watch this </a:t>
            </a:r>
            <a:r>
              <a:rPr lang="en-US" sz="2000" u="sng" dirty="0">
                <a:hlinkClick r:id="rId2"/>
              </a:rPr>
              <a:t>short summary video</a:t>
            </a:r>
            <a:r>
              <a:rPr lang="en-US" sz="2000" dirty="0"/>
              <a:t>. </a:t>
            </a:r>
            <a:r>
              <a:rPr lang="en-US" sz="2000" i="1" dirty="0"/>
              <a:t>Remember: to be able to truly </a:t>
            </a:r>
            <a:r>
              <a:rPr lang="en-US" sz="2000" b="1" i="1" dirty="0"/>
              <a:t>understand</a:t>
            </a:r>
            <a:r>
              <a:rPr lang="en-US" sz="2000" i="1" dirty="0"/>
              <a:t> a text, we need to know about the</a:t>
            </a:r>
            <a:r>
              <a:rPr lang="en-US" sz="2000" b="1" i="1" dirty="0"/>
              <a:t> socio-cultural-historical context</a:t>
            </a:r>
            <a:r>
              <a:rPr lang="en-US" sz="2000" i="1" dirty="0"/>
              <a:t> in which it was written</a:t>
            </a:r>
            <a:r>
              <a:rPr lang="en-US" sz="2000" i="1" dirty="0" smtClean="0"/>
              <a:t>.</a:t>
            </a:r>
            <a:endParaRPr lang="en-US" sz="2000" dirty="0"/>
          </a:p>
          <a:p>
            <a:pPr fontAlgn="base"/>
            <a:r>
              <a:rPr lang="en-US" sz="2000" dirty="0"/>
              <a:t>There are four texts expressing different perspectives on the Vietnam War </a:t>
            </a:r>
            <a:r>
              <a:rPr lang="en-US" sz="2000" u="sng" dirty="0">
                <a:hlinkClick r:id="rId3"/>
              </a:rPr>
              <a:t>here</a:t>
            </a:r>
            <a:r>
              <a:rPr lang="en-US" sz="2000" dirty="0"/>
              <a:t>. </a:t>
            </a:r>
            <a:endParaRPr lang="en-US" sz="2000" dirty="0" smtClean="0"/>
          </a:p>
          <a:p>
            <a:pPr fontAlgn="base"/>
            <a:r>
              <a:rPr lang="en-US" sz="2000" dirty="0" smtClean="0"/>
              <a:t>In </a:t>
            </a:r>
            <a:r>
              <a:rPr lang="en-US" sz="2000" dirty="0"/>
              <a:t>a group of four, divide the texts between you - select one each. Read the text and complete the following two activities</a:t>
            </a:r>
            <a:r>
              <a:rPr lang="en-US" sz="2000" dirty="0" smtClean="0"/>
              <a:t>:</a:t>
            </a:r>
            <a:endParaRPr lang="en-US" sz="2000" dirty="0"/>
          </a:p>
          <a:p>
            <a:pPr lvl="1" fontAlgn="base"/>
            <a:r>
              <a:rPr lang="en-US" sz="2400" dirty="0"/>
              <a:t>Guess the context of the text - author, time, place, purpose. What makes you say this?</a:t>
            </a:r>
          </a:p>
          <a:p>
            <a:pPr lvl="1" fontAlgn="base"/>
            <a:r>
              <a:rPr lang="en-US" sz="2400" i="1" dirty="0" smtClean="0"/>
              <a:t>Highlight</a:t>
            </a:r>
            <a:r>
              <a:rPr lang="en-US" sz="2400" dirty="0" smtClean="0"/>
              <a:t> </a:t>
            </a:r>
            <a:r>
              <a:rPr lang="en-US" sz="2400" dirty="0"/>
              <a:t>and </a:t>
            </a:r>
            <a:r>
              <a:rPr lang="en-US" sz="2400" i="1" dirty="0" smtClean="0"/>
              <a:t>annotate</a:t>
            </a:r>
            <a:r>
              <a:rPr lang="en-US" sz="2400" dirty="0" smtClean="0"/>
              <a:t> to </a:t>
            </a:r>
            <a:r>
              <a:rPr lang="en-US" sz="2400" dirty="0"/>
              <a:t>identify stylistic devices (see key terms list).</a:t>
            </a:r>
          </a:p>
          <a:p>
            <a:pPr fontAlgn="base"/>
            <a:r>
              <a:rPr lang="en-US" sz="2000" dirty="0" smtClean="0"/>
              <a:t>Be </a:t>
            </a:r>
            <a:r>
              <a:rPr lang="en-US" sz="2000" dirty="0" smtClean="0"/>
              <a:t>prepared to </a:t>
            </a:r>
            <a:r>
              <a:rPr lang="en-US" sz="2000" dirty="0" smtClean="0"/>
              <a:t>‘teach</a:t>
            </a:r>
            <a:r>
              <a:rPr lang="en-US" sz="2000" dirty="0"/>
              <a:t>’ your text to the other members of your group.</a:t>
            </a:r>
          </a:p>
          <a:p>
            <a:pPr fontAlgn="base"/>
            <a:r>
              <a:rPr lang="en-US" sz="2000" b="1" dirty="0" smtClean="0"/>
              <a:t>Summary</a:t>
            </a:r>
            <a:r>
              <a:rPr lang="en-US" sz="2000" dirty="0"/>
              <a:t>: Write a paragraph in your notebook to answer the focus question for these lessons - </a:t>
            </a:r>
            <a:r>
              <a:rPr lang="en-US" sz="2000" i="1" dirty="0"/>
              <a:t>How is language used to exert power during times of war</a:t>
            </a:r>
            <a:r>
              <a:rPr lang="en-US" sz="2000" dirty="0"/>
              <a:t>? Use a concise thesis statement, support your idea with key terms, evidence and examples, and fully explain your ideas.</a:t>
            </a:r>
          </a:p>
          <a:p>
            <a:endParaRPr lang="en-US" dirty="0"/>
          </a:p>
        </p:txBody>
      </p:sp>
      <p:pic>
        <p:nvPicPr>
          <p:cNvPr id="6" name="Picture 2" descr="Image result for case study"/>
          <p:cNvPicPr>
            <a:picLocks noChangeAspect="1" noChangeArrowheads="1"/>
          </p:cNvPicPr>
          <p:nvPr/>
        </p:nvPicPr>
        <p:blipFill rotWithShape="1">
          <a:blip r:embed="rId4">
            <a:extLst>
              <a:ext uri="{28A0092B-C50C-407E-A947-70E740481C1C}">
                <a14:useLocalDpi xmlns:a14="http://schemas.microsoft.com/office/drawing/2010/main" val="0"/>
              </a:ext>
            </a:extLst>
          </a:blip>
          <a:srcRect t="18727" b="18373"/>
          <a:stretch/>
        </p:blipFill>
        <p:spPr bwMode="auto">
          <a:xfrm>
            <a:off x="4237892" y="629192"/>
            <a:ext cx="2610094" cy="85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87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26</a:t>
            </a:fld>
            <a:endParaRPr lang="ru-RU" dirty="0"/>
          </a:p>
        </p:txBody>
      </p:sp>
      <p:sp>
        <p:nvSpPr>
          <p:cNvPr id="3" name="Title 2"/>
          <p:cNvSpPr>
            <a:spLocks noGrp="1"/>
          </p:cNvSpPr>
          <p:nvPr>
            <p:ph type="title"/>
          </p:nvPr>
        </p:nvSpPr>
        <p:spPr/>
        <p:txBody>
          <a:bodyPr>
            <a:normAutofit fontScale="90000"/>
          </a:bodyPr>
          <a:lstStyle/>
          <a:p>
            <a:r>
              <a:rPr lang="en-US" dirty="0" smtClean="0"/>
              <a:t>                  #2</a:t>
            </a:r>
            <a:endParaRPr lang="en-US" dirty="0"/>
          </a:p>
        </p:txBody>
      </p:sp>
      <p:sp>
        <p:nvSpPr>
          <p:cNvPr id="5" name="Text Placeholder 4"/>
          <p:cNvSpPr>
            <a:spLocks noGrp="1"/>
          </p:cNvSpPr>
          <p:nvPr>
            <p:ph type="body" sz="quarter" idx="13"/>
          </p:nvPr>
        </p:nvSpPr>
        <p:spPr>
          <a:xfrm>
            <a:off x="838200" y="1874838"/>
            <a:ext cx="10515600" cy="4332531"/>
          </a:xfrm>
        </p:spPr>
        <p:txBody>
          <a:bodyPr>
            <a:normAutofit/>
          </a:bodyPr>
          <a:lstStyle/>
          <a:p>
            <a:pPr fontAlgn="base"/>
            <a:r>
              <a:rPr lang="en-US" sz="2000" dirty="0"/>
              <a:t>What do you already know about the Iraq War?  After sharing your knowledge, read this summary from </a:t>
            </a:r>
            <a:r>
              <a:rPr lang="en-US" sz="2000" u="sng" dirty="0">
                <a:hlinkClick r:id="rId2"/>
              </a:rPr>
              <a:t>History.com</a:t>
            </a:r>
            <a:r>
              <a:rPr lang="en-US" sz="2000" dirty="0"/>
              <a:t>. </a:t>
            </a:r>
            <a:r>
              <a:rPr lang="en-US" sz="2000" i="1" dirty="0"/>
              <a:t>Remember: to be able to truly </a:t>
            </a:r>
            <a:r>
              <a:rPr lang="en-US" sz="2000" b="1" i="1" dirty="0"/>
              <a:t>understand</a:t>
            </a:r>
            <a:r>
              <a:rPr lang="en-US" sz="2000" i="1" dirty="0"/>
              <a:t> a text, we need to know about the</a:t>
            </a:r>
            <a:r>
              <a:rPr lang="en-US" sz="2000" b="1" i="1" dirty="0"/>
              <a:t> socio-cultural-historical context</a:t>
            </a:r>
            <a:r>
              <a:rPr lang="en-US" sz="2000" i="1" dirty="0"/>
              <a:t> in which it was written.</a:t>
            </a:r>
            <a:endParaRPr lang="en-US" sz="2000" dirty="0"/>
          </a:p>
          <a:p>
            <a:pPr fontAlgn="base"/>
            <a:r>
              <a:rPr lang="en-US" sz="2000" dirty="0" smtClean="0"/>
              <a:t>Read </a:t>
            </a:r>
            <a:r>
              <a:rPr lang="en-US" sz="2000" dirty="0"/>
              <a:t>a </a:t>
            </a:r>
            <a:r>
              <a:rPr lang="en-US" sz="2000" u="sng" dirty="0">
                <a:hlinkClick r:id="rId3"/>
              </a:rPr>
              <a:t>news article</a:t>
            </a:r>
            <a:r>
              <a:rPr lang="en-US" sz="2000" dirty="0"/>
              <a:t> about the US bombing of a Baghdad marketplace during the Iraq War (case study 2).</a:t>
            </a:r>
          </a:p>
          <a:p>
            <a:pPr fontAlgn="base"/>
            <a:r>
              <a:rPr lang="en-US" sz="2000" dirty="0" smtClean="0"/>
              <a:t>According </a:t>
            </a:r>
            <a:r>
              <a:rPr lang="en-US" sz="2000" dirty="0"/>
              <a:t>the article, who is responsible? Notice how vague the article is about who is responsible?  The US forces (the ‘Coalition’) is not even mentioned until well into the text. The author is ‘</a:t>
            </a:r>
            <a:r>
              <a:rPr lang="en-US" sz="2000" b="1" dirty="0"/>
              <a:t>hiding agency</a:t>
            </a:r>
            <a:r>
              <a:rPr lang="en-US" sz="2000" dirty="0"/>
              <a:t>’.  Read about how this is done in the </a:t>
            </a:r>
            <a:r>
              <a:rPr lang="en-US" sz="2000" u="sng" dirty="0">
                <a:hlinkClick r:id="rId3"/>
              </a:rPr>
              <a:t>case </a:t>
            </a:r>
            <a:r>
              <a:rPr lang="en-US" sz="2000" u="sng">
                <a:hlinkClick r:id="rId3"/>
              </a:rPr>
              <a:t>study </a:t>
            </a:r>
            <a:r>
              <a:rPr lang="en-US" sz="2000" u="sng" smtClean="0">
                <a:hlinkClick r:id="rId3"/>
              </a:rPr>
              <a:t>document</a:t>
            </a:r>
            <a:r>
              <a:rPr lang="en-US" sz="2000" smtClean="0"/>
              <a:t>.</a:t>
            </a:r>
            <a:endParaRPr lang="en-US" sz="2000" dirty="0"/>
          </a:p>
          <a:p>
            <a:r>
              <a:rPr lang="en-US" sz="2000" dirty="0" smtClean="0"/>
              <a:t>The </a:t>
            </a:r>
            <a:r>
              <a:rPr lang="en-US" sz="2000" dirty="0"/>
              <a:t>editing process.  Sometimes we can find evidence of the deliberate changing of language for this purpose. Look at the following example </a:t>
            </a:r>
            <a:r>
              <a:rPr lang="en-US" sz="2000" dirty="0" smtClean="0"/>
              <a:t>(on the next </a:t>
            </a:r>
            <a:r>
              <a:rPr lang="en-US" sz="2000" dirty="0" smtClean="0"/>
              <a:t>slide), think </a:t>
            </a:r>
            <a:r>
              <a:rPr lang="en-US" sz="2000" dirty="0"/>
              <a:t>about this question: </a:t>
            </a:r>
            <a:r>
              <a:rPr lang="en-US" sz="2000" i="1" dirty="0"/>
              <a:t>is this a beneficial or harmful use of power</a:t>
            </a:r>
            <a:r>
              <a:rPr lang="en-US" sz="2000" dirty="0"/>
              <a:t>? </a:t>
            </a:r>
            <a:r>
              <a:rPr lang="en-US" sz="2000" i="1" dirty="0" smtClean="0"/>
              <a:t>Why</a:t>
            </a:r>
            <a:r>
              <a:rPr lang="en-US" sz="2000" dirty="0" smtClean="0"/>
              <a:t>?</a:t>
            </a:r>
            <a:endParaRPr lang="en-US" sz="2000" dirty="0"/>
          </a:p>
        </p:txBody>
      </p:sp>
      <p:pic>
        <p:nvPicPr>
          <p:cNvPr id="8194" name="Picture 2" descr="Image result for case study"/>
          <p:cNvPicPr>
            <a:picLocks noChangeAspect="1" noChangeArrowheads="1"/>
          </p:cNvPicPr>
          <p:nvPr/>
        </p:nvPicPr>
        <p:blipFill rotWithShape="1">
          <a:blip r:embed="rId4">
            <a:extLst>
              <a:ext uri="{28A0092B-C50C-407E-A947-70E740481C1C}">
                <a14:useLocalDpi xmlns:a14="http://schemas.microsoft.com/office/drawing/2010/main" val="0"/>
              </a:ext>
            </a:extLst>
          </a:blip>
          <a:srcRect t="18727" b="18373"/>
          <a:stretch/>
        </p:blipFill>
        <p:spPr bwMode="auto">
          <a:xfrm>
            <a:off x="4237892" y="629192"/>
            <a:ext cx="2610094" cy="85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56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27</a:t>
            </a:fld>
            <a:endParaRPr lang="ru-RU" dirty="0"/>
          </a:p>
        </p:txBody>
      </p:sp>
      <p:sp>
        <p:nvSpPr>
          <p:cNvPr id="3" name="Title 2"/>
          <p:cNvSpPr>
            <a:spLocks noGrp="1"/>
          </p:cNvSpPr>
          <p:nvPr>
            <p:ph type="title"/>
          </p:nvPr>
        </p:nvSpPr>
        <p:spPr/>
        <p:txBody>
          <a:bodyPr>
            <a:normAutofit fontScale="90000"/>
          </a:bodyPr>
          <a:lstStyle/>
          <a:p>
            <a:r>
              <a:rPr lang="en-US" dirty="0" smtClean="0"/>
              <a:t>Case Study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8811185"/>
              </p:ext>
            </p:extLst>
          </p:nvPr>
        </p:nvGraphicFramePr>
        <p:xfrm>
          <a:off x="1899138" y="1855178"/>
          <a:ext cx="8695593" cy="4035668"/>
        </p:xfrm>
        <a:graphic>
          <a:graphicData uri="http://schemas.openxmlformats.org/drawingml/2006/table">
            <a:tbl>
              <a:tblPr/>
              <a:tblGrid>
                <a:gridCol w="8695593"/>
              </a:tblGrid>
              <a:tr h="403566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The web-version of the above article included a photo, with the caption:</a:t>
                      </a:r>
                      <a:endParaRPr lang="en-US" sz="2400" dirty="0">
                        <a:effectLst/>
                      </a:endParaRPr>
                    </a:p>
                    <a:p>
                      <a:pPr rtl="0" fontAlgn="t">
                        <a:spcBef>
                          <a:spcPts val="0"/>
                        </a:spcBef>
                        <a:spcAft>
                          <a:spcPts val="0"/>
                        </a:spcAft>
                      </a:pPr>
                      <a:r>
                        <a:rPr lang="en-US" sz="2400" dirty="0">
                          <a:effectLst/>
                        </a:rPr>
                        <a:t/>
                      </a:r>
                      <a:br>
                        <a:rPr lang="en-US" sz="2400" dirty="0">
                          <a:effectLst/>
                        </a:rPr>
                      </a:br>
                      <a:r>
                        <a:rPr lang="en-US" sz="1600" b="0" i="1" u="none" strike="noStrike" dirty="0">
                          <a:solidFill>
                            <a:srgbClr val="000000"/>
                          </a:solidFill>
                          <a:effectLst/>
                          <a:latin typeface="Arial" panose="020B0604020202020204" pitchFamily="34" charset="0"/>
                        </a:rPr>
                        <a:t>An Iraqi man comforts a friend at the Baghdad </a:t>
                      </a:r>
                      <a:r>
                        <a:rPr lang="en-US" sz="1600" b="0" i="1" u="none" strike="noStrike" dirty="0" smtClean="0">
                          <a:solidFill>
                            <a:srgbClr val="000000"/>
                          </a:solidFill>
                          <a:effectLst/>
                          <a:latin typeface="Arial" panose="020B0604020202020204" pitchFamily="34" charset="0"/>
                        </a:rPr>
                        <a:t>neighborhood </a:t>
                      </a:r>
                      <a:r>
                        <a:rPr lang="en-US" sz="1600" b="0" i="1" u="none" strike="noStrike" dirty="0">
                          <a:solidFill>
                            <a:srgbClr val="000000"/>
                          </a:solidFill>
                          <a:effectLst/>
                          <a:latin typeface="Arial" panose="020B0604020202020204" pitchFamily="34" charset="0"/>
                        </a:rPr>
                        <a:t>bombed Wednesday</a:t>
                      </a:r>
                      <a:endParaRPr lang="en-US" sz="2400" dirty="0">
                        <a:effectLst/>
                      </a:endParaRPr>
                    </a:p>
                    <a:p>
                      <a:pPr rtl="0" fontAlgn="t">
                        <a:spcBef>
                          <a:spcPts val="0"/>
                        </a:spcBef>
                        <a:spcAft>
                          <a:spcPts val="0"/>
                        </a:spcAft>
                      </a:pPr>
                      <a:r>
                        <a:rPr lang="en-US" sz="2400" dirty="0">
                          <a:effectLst/>
                        </a:rPr>
                        <a:t/>
                      </a:r>
                      <a:br>
                        <a:rPr lang="en-US" sz="2400" dirty="0">
                          <a:effectLst/>
                        </a:rPr>
                      </a:br>
                      <a:r>
                        <a:rPr lang="en-US" sz="1600" b="0" i="0" u="none" strike="noStrike" dirty="0">
                          <a:solidFill>
                            <a:srgbClr val="000000"/>
                          </a:solidFill>
                          <a:effectLst/>
                          <a:latin typeface="Arial" panose="020B0604020202020204" pitchFamily="34" charset="0"/>
                        </a:rPr>
                        <a:t>However, if one looked at the html, the original caption had been stored as the text to display if</a:t>
                      </a:r>
                      <a:endParaRPr lang="en-US" sz="2400" dirty="0">
                        <a:effectLst/>
                      </a:endParaRPr>
                    </a:p>
                    <a:p>
                      <a:pPr rtl="0" fontAlgn="t">
                        <a:spcBef>
                          <a:spcPts val="0"/>
                        </a:spcBef>
                        <a:spcAft>
                          <a:spcPts val="0"/>
                        </a:spcAft>
                      </a:pPr>
                      <a:r>
                        <a:rPr lang="en-US" sz="1600" b="0" i="0" u="none" strike="noStrike" dirty="0">
                          <a:solidFill>
                            <a:srgbClr val="000000"/>
                          </a:solidFill>
                          <a:effectLst/>
                          <a:latin typeface="Arial" panose="020B0604020202020204" pitchFamily="34" charset="0"/>
                        </a:rPr>
                        <a:t>the image was missing (my emphasis):</a:t>
                      </a:r>
                      <a:endParaRPr lang="en-US" sz="2400" dirty="0">
                        <a:effectLst/>
                      </a:endParaRPr>
                    </a:p>
                    <a:p>
                      <a:pPr rtl="0" fontAlgn="t">
                        <a:spcBef>
                          <a:spcPts val="0"/>
                        </a:spcBef>
                        <a:spcAft>
                          <a:spcPts val="0"/>
                        </a:spcAft>
                      </a:pPr>
                      <a:r>
                        <a:rPr lang="en-US" sz="2400" dirty="0">
                          <a:effectLst/>
                        </a:rPr>
                        <a:t/>
                      </a:r>
                      <a:br>
                        <a:rPr lang="en-US" sz="2400" dirty="0">
                          <a:effectLst/>
                        </a:rPr>
                      </a:br>
                      <a:r>
                        <a:rPr lang="en-US" sz="1600" b="0" i="1" u="none" strike="noStrike" dirty="0">
                          <a:solidFill>
                            <a:srgbClr val="000000"/>
                          </a:solidFill>
                          <a:effectLst/>
                          <a:latin typeface="Arial" panose="020B0604020202020204" pitchFamily="34" charset="0"/>
                        </a:rPr>
                        <a:t>An Iraqi man comforts a friend at the Baghdad </a:t>
                      </a:r>
                      <a:r>
                        <a:rPr lang="en-US" sz="1600" b="0" i="1" u="none" strike="noStrike" dirty="0" smtClean="0">
                          <a:solidFill>
                            <a:srgbClr val="000000"/>
                          </a:solidFill>
                          <a:effectLst/>
                          <a:latin typeface="Arial" panose="020B0604020202020204" pitchFamily="34" charset="0"/>
                        </a:rPr>
                        <a:t>neighborhood </a:t>
                      </a:r>
                      <a:r>
                        <a:rPr lang="en-US" sz="1600" b="0" i="1" u="none" strike="noStrike" dirty="0">
                          <a:solidFill>
                            <a:srgbClr val="000000"/>
                          </a:solidFill>
                          <a:effectLst/>
                          <a:latin typeface="Arial" panose="020B0604020202020204" pitchFamily="34" charset="0"/>
                        </a:rPr>
                        <a:t>struck Wednesday </a:t>
                      </a:r>
                      <a:r>
                        <a:rPr lang="en-US" sz="1600" b="1" i="1" u="none" strike="noStrike" dirty="0">
                          <a:solidFill>
                            <a:srgbClr val="000000"/>
                          </a:solidFill>
                          <a:effectLst/>
                          <a:latin typeface="Arial" panose="020B0604020202020204" pitchFamily="34" charset="0"/>
                        </a:rPr>
                        <a:t>by two U.S.</a:t>
                      </a:r>
                      <a:endParaRPr lang="en-US" sz="2400" dirty="0">
                        <a:effectLst/>
                      </a:endParaRPr>
                    </a:p>
                    <a:p>
                      <a:pPr rtl="0" fontAlgn="t">
                        <a:spcBef>
                          <a:spcPts val="0"/>
                        </a:spcBef>
                        <a:spcAft>
                          <a:spcPts val="0"/>
                        </a:spcAft>
                      </a:pPr>
                      <a:r>
                        <a:rPr lang="en-US" sz="1600" b="1" i="1" u="none" strike="noStrike" dirty="0">
                          <a:solidFill>
                            <a:srgbClr val="000000"/>
                          </a:solidFill>
                          <a:effectLst/>
                          <a:latin typeface="Arial" panose="020B0604020202020204" pitchFamily="34" charset="0"/>
                        </a:rPr>
                        <a:t>missiles</a:t>
                      </a:r>
                      <a:r>
                        <a:rPr lang="en-US" sz="1600" b="0" i="1" u="none" strike="noStrike" dirty="0">
                          <a:solidFill>
                            <a:srgbClr val="000000"/>
                          </a:solidFill>
                          <a:effectLst/>
                          <a:latin typeface="Arial" panose="020B0604020202020204" pitchFamily="34" charset="0"/>
                        </a:rPr>
                        <a:t>.</a:t>
                      </a:r>
                      <a:endParaRPr lang="en-US" sz="2400" dirty="0">
                        <a:effectLst/>
                      </a:endParaRPr>
                    </a:p>
                    <a:p>
                      <a:pPr rtl="0" fontAlgn="t">
                        <a:spcBef>
                          <a:spcPts val="0"/>
                        </a:spcBef>
                        <a:spcAft>
                          <a:spcPts val="0"/>
                        </a:spcAft>
                      </a:pPr>
                      <a:r>
                        <a:rPr lang="en-US" sz="2400" dirty="0">
                          <a:effectLst/>
                        </a:rPr>
                        <a:t/>
                      </a:r>
                      <a:br>
                        <a:rPr lang="en-US" sz="2400" dirty="0">
                          <a:effectLst/>
                        </a:rPr>
                      </a:br>
                      <a:r>
                        <a:rPr lang="en-US" sz="1600" b="0" i="0" u="none" strike="noStrike" dirty="0">
                          <a:solidFill>
                            <a:srgbClr val="000000"/>
                          </a:solidFill>
                          <a:effectLst/>
                          <a:latin typeface="Arial" panose="020B0604020202020204" pitchFamily="34" charset="0"/>
                        </a:rPr>
                        <a:t>Obviously some editor has chosen to delete the U.S. involvement. It would have been </a:t>
                      </a:r>
                      <a:r>
                        <a:rPr lang="en-US" sz="1600" b="0" i="0" u="none" strike="noStrike" dirty="0" smtClean="0">
                          <a:solidFill>
                            <a:srgbClr val="000000"/>
                          </a:solidFill>
                          <a:effectLst/>
                          <a:latin typeface="Arial" panose="020B0604020202020204" pitchFamily="34" charset="0"/>
                        </a:rPr>
                        <a:t>interesting</a:t>
                      </a:r>
                      <a:r>
                        <a:rPr lang="en-US" sz="2400" b="0" i="0" u="none" strike="noStrike" baseline="0" dirty="0">
                          <a:solidFill>
                            <a:schemeClr val="tx1"/>
                          </a:solidFill>
                          <a:effectLst/>
                          <a:latin typeface="+mn-lt"/>
                        </a:rPr>
                        <a:t> </a:t>
                      </a:r>
                      <a:r>
                        <a:rPr lang="en-US" sz="1600" b="0" i="0" u="none" strike="noStrike" dirty="0" smtClean="0">
                          <a:solidFill>
                            <a:srgbClr val="000000"/>
                          </a:solidFill>
                          <a:effectLst/>
                          <a:latin typeface="Arial" panose="020B0604020202020204" pitchFamily="34" charset="0"/>
                        </a:rPr>
                        <a:t>to </a:t>
                      </a:r>
                      <a:r>
                        <a:rPr lang="en-US" sz="1600" b="0" i="0" u="none" strike="noStrike" dirty="0">
                          <a:solidFill>
                            <a:srgbClr val="000000"/>
                          </a:solidFill>
                          <a:effectLst/>
                          <a:latin typeface="Arial" panose="020B0604020202020204" pitchFamily="34" charset="0"/>
                        </a:rPr>
                        <a:t>see the whole article before it was edited.</a:t>
                      </a:r>
                      <a:endParaRPr lang="en-US"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757862" y="20601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7583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28</a:t>
            </a:fld>
            <a:endParaRPr lang="ru-RU" dirty="0"/>
          </a:p>
        </p:txBody>
      </p:sp>
      <p:sp>
        <p:nvSpPr>
          <p:cNvPr id="3" name="Title 2"/>
          <p:cNvSpPr>
            <a:spLocks noGrp="1"/>
          </p:cNvSpPr>
          <p:nvPr>
            <p:ph type="title"/>
          </p:nvPr>
        </p:nvSpPr>
        <p:spPr/>
        <p:txBody>
          <a:bodyPr>
            <a:normAutofit fontScale="90000"/>
          </a:bodyPr>
          <a:lstStyle/>
          <a:p>
            <a:r>
              <a:rPr lang="en-US" dirty="0" smtClean="0"/>
              <a:t>Summary: </a:t>
            </a:r>
            <a:endParaRPr lang="en-US" dirty="0"/>
          </a:p>
        </p:txBody>
      </p:sp>
      <p:sp>
        <p:nvSpPr>
          <p:cNvPr id="5" name="Text Placeholder 4"/>
          <p:cNvSpPr>
            <a:spLocks noGrp="1"/>
          </p:cNvSpPr>
          <p:nvPr>
            <p:ph type="body" sz="quarter" idx="13"/>
          </p:nvPr>
        </p:nvSpPr>
        <p:spPr>
          <a:xfrm>
            <a:off x="838200" y="2044665"/>
            <a:ext cx="5281246" cy="3742191"/>
          </a:xfrm>
        </p:spPr>
        <p:txBody>
          <a:bodyPr>
            <a:normAutofit/>
          </a:bodyPr>
          <a:lstStyle/>
          <a:p>
            <a:r>
              <a:rPr lang="en-US" sz="2800" dirty="0"/>
              <a:t>Writers use </a:t>
            </a:r>
            <a:r>
              <a:rPr lang="en-US" sz="2800" i="1" dirty="0"/>
              <a:t>grammar</a:t>
            </a:r>
            <a:r>
              <a:rPr lang="en-US" sz="2800" dirty="0"/>
              <a:t> and </a:t>
            </a:r>
            <a:r>
              <a:rPr lang="en-US" sz="2800" i="1" dirty="0"/>
              <a:t>word choices</a:t>
            </a:r>
            <a:r>
              <a:rPr lang="en-US" sz="2800" dirty="0"/>
              <a:t> to enhance or lessen the impact of violence on the public, usually to serve a particular agenda. </a:t>
            </a:r>
            <a:endParaRPr lang="en-US" sz="2800" dirty="0" smtClean="0"/>
          </a:p>
          <a:p>
            <a:r>
              <a:rPr lang="en-US" sz="2800" b="1" dirty="0" smtClean="0"/>
              <a:t>Agency</a:t>
            </a:r>
            <a:r>
              <a:rPr lang="en-US" sz="2800" dirty="0" smtClean="0"/>
              <a:t> </a:t>
            </a:r>
            <a:r>
              <a:rPr lang="en-US" sz="2800" dirty="0"/>
              <a:t>is </a:t>
            </a:r>
            <a:r>
              <a:rPr lang="en-US" sz="2800" b="1" dirty="0"/>
              <a:t>responsibility for an action</a:t>
            </a:r>
            <a:r>
              <a:rPr lang="en-US" sz="2800" dirty="0"/>
              <a:t>, and it can be </a:t>
            </a:r>
            <a:r>
              <a:rPr lang="en-US" sz="2800" dirty="0" smtClean="0"/>
              <a:t>emphasized </a:t>
            </a:r>
            <a:r>
              <a:rPr lang="en-US" sz="2800" dirty="0"/>
              <a:t>or hidden with grammar.</a:t>
            </a:r>
          </a:p>
        </p:txBody>
      </p:sp>
      <p:pic>
        <p:nvPicPr>
          <p:cNvPr id="4098" name="Picture 2" descr="Image result for power of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436" y="2356338"/>
            <a:ext cx="4865184" cy="278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96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29</a:t>
            </a:fld>
            <a:endParaRPr lang="ru-RU" dirty="0"/>
          </a:p>
        </p:txBody>
      </p:sp>
      <p:sp>
        <p:nvSpPr>
          <p:cNvPr id="3" name="Title 2"/>
          <p:cNvSpPr>
            <a:spLocks noGrp="1"/>
          </p:cNvSpPr>
          <p:nvPr>
            <p:ph type="title"/>
          </p:nvPr>
        </p:nvSpPr>
        <p:spPr/>
        <p:txBody>
          <a:bodyPr>
            <a:normAutofit fontScale="90000"/>
          </a:bodyPr>
          <a:lstStyle/>
          <a:p>
            <a:r>
              <a:rPr lang="en-US" dirty="0" smtClean="0"/>
              <a:t>In conclusion: </a:t>
            </a:r>
            <a:endParaRPr lang="en-US" dirty="0"/>
          </a:p>
        </p:txBody>
      </p:sp>
      <p:sp>
        <p:nvSpPr>
          <p:cNvPr id="5" name="Text Placeholder 4"/>
          <p:cNvSpPr>
            <a:spLocks noGrp="1"/>
          </p:cNvSpPr>
          <p:nvPr>
            <p:ph type="body" sz="quarter" idx="13"/>
          </p:nvPr>
        </p:nvSpPr>
        <p:spPr>
          <a:xfrm>
            <a:off x="838200" y="1874838"/>
            <a:ext cx="5791200" cy="3742191"/>
          </a:xfrm>
        </p:spPr>
        <p:txBody>
          <a:bodyPr>
            <a:normAutofit/>
          </a:bodyPr>
          <a:lstStyle/>
          <a:p>
            <a:r>
              <a:rPr lang="en-US" sz="2400" dirty="0"/>
              <a:t>Once again, write a paragraph in your notebook to answer the focus question for these lessons - </a:t>
            </a:r>
            <a:r>
              <a:rPr lang="en-US" sz="2400" i="1" dirty="0"/>
              <a:t>How is language used to exert power during times of war</a:t>
            </a:r>
            <a:r>
              <a:rPr lang="en-US" sz="2400" dirty="0"/>
              <a:t>? </a:t>
            </a:r>
            <a:endParaRPr lang="en-US" sz="2400" dirty="0" smtClean="0"/>
          </a:p>
          <a:p>
            <a:r>
              <a:rPr lang="en-US" sz="2400" dirty="0" smtClean="0"/>
              <a:t>Use </a:t>
            </a:r>
            <a:r>
              <a:rPr lang="en-US" sz="2400" dirty="0"/>
              <a:t>a concise thesis statement, support your idea with key terms, evidence and examples, and fully explain your idea.  If you are having trouble, read </a:t>
            </a:r>
            <a:r>
              <a:rPr lang="en-US" sz="2400" u="sng" dirty="0">
                <a:hlinkClick r:id="rId2"/>
              </a:rPr>
              <a:t>this article</a:t>
            </a:r>
            <a:r>
              <a:rPr lang="en-US" sz="2400" dirty="0"/>
              <a:t> (very clear and succinct).</a:t>
            </a:r>
          </a:p>
        </p:txBody>
      </p:sp>
      <p:pic>
        <p:nvPicPr>
          <p:cNvPr id="6146" name="Picture 2" descr="Image result for power of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31" y="1874838"/>
            <a:ext cx="4520969" cy="339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859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First 25: </a:t>
            </a:r>
            <a:endParaRPr lang="en-US" dirty="0"/>
          </a:p>
        </p:txBody>
      </p:sp>
      <p:sp>
        <p:nvSpPr>
          <p:cNvPr id="7" name="Content Placeholder 6"/>
          <p:cNvSpPr>
            <a:spLocks noGrp="1"/>
          </p:cNvSpPr>
          <p:nvPr>
            <p:ph sz="half" idx="1"/>
          </p:nvPr>
        </p:nvSpPr>
        <p:spPr/>
        <p:txBody>
          <a:bodyPr>
            <a:normAutofit fontScale="92500" lnSpcReduction="10000"/>
          </a:bodyPr>
          <a:lstStyle/>
          <a:p>
            <a:r>
              <a:rPr lang="en-US" dirty="0" smtClean="0"/>
              <a:t>Which social groups are marginalized, excluded or silenced within the text? </a:t>
            </a:r>
          </a:p>
          <a:p>
            <a:endParaRPr lang="en-US" dirty="0"/>
          </a:p>
          <a:p>
            <a:endParaRPr lang="en-US" dirty="0" smtClean="0"/>
          </a:p>
          <a:p>
            <a:r>
              <a:rPr lang="en-US" dirty="0"/>
              <a:t>Write an </a:t>
            </a:r>
            <a:r>
              <a:rPr lang="en-US" b="1" dirty="0"/>
              <a:t>introduction with a theme statement</a:t>
            </a:r>
            <a:r>
              <a:rPr lang="en-US" dirty="0"/>
              <a:t>, then </a:t>
            </a:r>
            <a:r>
              <a:rPr lang="en-US" b="1" dirty="0"/>
              <a:t>a ten to twelve sentence explanation</a:t>
            </a:r>
            <a:r>
              <a:rPr lang="en-US" dirty="0"/>
              <a:t> </a:t>
            </a:r>
            <a:r>
              <a:rPr lang="en-US" dirty="0" smtClean="0"/>
              <a:t>of which social groups are marginalized, excluded or silenced within the text. </a:t>
            </a:r>
            <a:endParaRPr lang="en-US" dirty="0"/>
          </a:p>
        </p:txBody>
      </p:sp>
      <p:pic>
        <p:nvPicPr>
          <p:cNvPr id="8194" name="Picture 2" descr="Image result for OFFENSIVE ADS 2018 d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462" y="0"/>
            <a:ext cx="5365331" cy="686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2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30</a:t>
            </a:fld>
            <a:endParaRPr lang="ru-RU" dirty="0"/>
          </a:p>
        </p:txBody>
      </p:sp>
      <p:sp>
        <p:nvSpPr>
          <p:cNvPr id="3" name="Title 2"/>
          <p:cNvSpPr>
            <a:spLocks noGrp="1"/>
          </p:cNvSpPr>
          <p:nvPr>
            <p:ph type="title"/>
          </p:nvPr>
        </p:nvSpPr>
        <p:spPr/>
        <p:txBody>
          <a:bodyPr>
            <a:normAutofit fontScale="90000"/>
          </a:bodyPr>
          <a:lstStyle/>
          <a:p>
            <a:r>
              <a:rPr lang="en-US" dirty="0" smtClean="0"/>
              <a:t>How is this helping me towards assessment(s)?</a:t>
            </a:r>
            <a:endParaRPr lang="en-US" dirty="0"/>
          </a:p>
        </p:txBody>
      </p:sp>
      <p:sp>
        <p:nvSpPr>
          <p:cNvPr id="5" name="Text Placeholder 4"/>
          <p:cNvSpPr>
            <a:spLocks noGrp="1"/>
          </p:cNvSpPr>
          <p:nvPr>
            <p:ph type="body" sz="quarter" idx="13"/>
          </p:nvPr>
        </p:nvSpPr>
        <p:spPr>
          <a:xfrm>
            <a:off x="838200" y="1874838"/>
            <a:ext cx="6986954" cy="3742191"/>
          </a:xfrm>
        </p:spPr>
        <p:txBody>
          <a:bodyPr>
            <a:normAutofit/>
          </a:bodyPr>
          <a:lstStyle/>
          <a:p>
            <a:pPr fontAlgn="base"/>
            <a:r>
              <a:rPr lang="en-US" sz="2000" b="1" dirty="0"/>
              <a:t>FOA</a:t>
            </a:r>
            <a:r>
              <a:rPr lang="en-US" sz="2000" dirty="0"/>
              <a:t>: For the further oral activity, you are expected to show a strong understand of the effect of language in a text. How about a meeting of editors, discussing the language in one of the articles about war?  Changing grammar and language to lessen the impact of reported violence on the public? </a:t>
            </a:r>
            <a:br>
              <a:rPr lang="en-US" sz="2000" dirty="0"/>
            </a:br>
            <a:r>
              <a:rPr lang="en-US" sz="2000" dirty="0"/>
              <a:t/>
            </a:r>
            <a:br>
              <a:rPr lang="en-US" sz="2000" dirty="0"/>
            </a:br>
            <a:endParaRPr lang="en-US" sz="2000" dirty="0"/>
          </a:p>
          <a:p>
            <a:r>
              <a:rPr lang="en-US" sz="2000" b="1" dirty="0"/>
              <a:t>Paper 1</a:t>
            </a:r>
            <a:r>
              <a:rPr lang="en-US" sz="2000" dirty="0"/>
              <a:t>: The close stylistic analysis we conducted in this lesson is perfect preparation for a paper 1 exam. You could select two of the texts and complete a practice comparative analysis essay.</a:t>
            </a:r>
          </a:p>
        </p:txBody>
      </p:sp>
      <p:pic>
        <p:nvPicPr>
          <p:cNvPr id="717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232" t="11525" r="8651" b="14578"/>
          <a:stretch/>
        </p:blipFill>
        <p:spPr bwMode="auto">
          <a:xfrm>
            <a:off x="7825154" y="2831122"/>
            <a:ext cx="3569438" cy="240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68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4</a:t>
            </a:fld>
            <a:endParaRPr lang="ru-RU" dirty="0"/>
          </a:p>
        </p:txBody>
      </p:sp>
      <p:sp>
        <p:nvSpPr>
          <p:cNvPr id="3" name="Title 2"/>
          <p:cNvSpPr>
            <a:spLocks noGrp="1"/>
          </p:cNvSpPr>
          <p:nvPr>
            <p:ph type="title"/>
          </p:nvPr>
        </p:nvSpPr>
        <p:spPr/>
        <p:txBody>
          <a:bodyPr>
            <a:normAutofit fontScale="90000"/>
          </a:bodyPr>
          <a:lstStyle/>
          <a:p>
            <a:r>
              <a:rPr lang="en-US" dirty="0" smtClean="0"/>
              <a:t>Homework: </a:t>
            </a:r>
            <a:endParaRPr lang="en-US" dirty="0"/>
          </a:p>
        </p:txBody>
      </p:sp>
      <p:sp>
        <p:nvSpPr>
          <p:cNvPr id="5" name="Text Placeholder 4"/>
          <p:cNvSpPr>
            <a:spLocks noGrp="1"/>
          </p:cNvSpPr>
          <p:nvPr>
            <p:ph type="body" sz="quarter" idx="13"/>
          </p:nvPr>
        </p:nvSpPr>
        <p:spPr>
          <a:xfrm>
            <a:off x="838200" y="1874838"/>
            <a:ext cx="5532521" cy="3742191"/>
          </a:xfrm>
        </p:spPr>
        <p:txBody>
          <a:bodyPr>
            <a:normAutofit/>
          </a:bodyPr>
          <a:lstStyle/>
          <a:p>
            <a:r>
              <a:rPr lang="en-US" sz="2800" dirty="0" smtClean="0"/>
              <a:t>Read a partner’s First 15 paragraph. </a:t>
            </a:r>
          </a:p>
          <a:p>
            <a:r>
              <a:rPr lang="en-US" sz="2800" dirty="0" smtClean="0"/>
              <a:t>Using the Written Task #2 rubric, give specific feedback for improvement. </a:t>
            </a:r>
          </a:p>
          <a:p>
            <a:r>
              <a:rPr lang="en-US" sz="2800" dirty="0" smtClean="0"/>
              <a:t>Be prepared to discuss with your partner on Friday. </a:t>
            </a:r>
            <a:endParaRPr lang="en-US" sz="2800" dirty="0"/>
          </a:p>
        </p:txBody>
      </p:sp>
      <p:pic>
        <p:nvPicPr>
          <p:cNvPr id="9218"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024" y="2249544"/>
            <a:ext cx="3988154" cy="299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9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3A672-E2C9-49A3-B8D1-665F05ADB8BC}"/>
              </a:ext>
            </a:extLst>
          </p:cNvPr>
          <p:cNvSpPr>
            <a:spLocks noGrp="1"/>
          </p:cNvSpPr>
          <p:nvPr>
            <p:ph type="title"/>
          </p:nvPr>
        </p:nvSpPr>
        <p:spPr bwMode="grayWhite">
          <a:xfrm>
            <a:off x="1050857" y="1719985"/>
            <a:ext cx="10117959" cy="1517356"/>
          </a:xfrm>
        </p:spPr>
        <p:txBody>
          <a:bodyPr/>
          <a:lstStyle/>
          <a:p>
            <a:r>
              <a:rPr lang="en-US" dirty="0" smtClean="0"/>
              <a:t>DP Language &amp; Literature</a:t>
            </a:r>
            <a:endParaRPr lang="ru-RU" dirty="0"/>
          </a:p>
        </p:txBody>
      </p:sp>
      <p:sp>
        <p:nvSpPr>
          <p:cNvPr id="4" name="Text Placeholder 3">
            <a:extLst>
              <a:ext uri="{FF2B5EF4-FFF2-40B4-BE49-F238E27FC236}">
                <a16:creationId xmlns:a16="http://schemas.microsoft.com/office/drawing/2014/main" xmlns="" id="{8565D450-CF0E-4B12-945F-D0057946DD7C}"/>
              </a:ext>
            </a:extLst>
          </p:cNvPr>
          <p:cNvSpPr>
            <a:spLocks noGrp="1"/>
          </p:cNvSpPr>
          <p:nvPr>
            <p:ph type="body" sz="quarter" idx="13"/>
          </p:nvPr>
        </p:nvSpPr>
        <p:spPr bwMode="grayWhite"/>
        <p:txBody>
          <a:bodyPr/>
          <a:lstStyle/>
          <a:p>
            <a:r>
              <a:rPr lang="en-US" dirty="0" smtClean="0"/>
              <a:t>Unit 02; </a:t>
            </a:r>
            <a:r>
              <a:rPr lang="en-US" smtClean="0"/>
              <a:t>Session 03- </a:t>
            </a:r>
            <a:r>
              <a:rPr lang="en-US" dirty="0" smtClean="0"/>
              <a:t>The Language of War</a:t>
            </a:r>
            <a:endParaRPr lang="ru-RU" dirty="0"/>
          </a:p>
        </p:txBody>
      </p:sp>
    </p:spTree>
    <p:extLst>
      <p:ext uri="{BB962C8B-B14F-4D97-AF65-F5344CB8AC3E}">
        <p14:creationId xmlns:p14="http://schemas.microsoft.com/office/powerpoint/2010/main" val="2971595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9E6DE-5C41-4023-A6ED-24BA66E6767E}"/>
              </a:ext>
            </a:extLst>
          </p:cNvPr>
          <p:cNvSpPr>
            <a:spLocks noGrp="1"/>
          </p:cNvSpPr>
          <p:nvPr>
            <p:ph type="title"/>
          </p:nvPr>
        </p:nvSpPr>
        <p:spPr/>
        <p:txBody>
          <a:bodyPr>
            <a:normAutofit fontScale="90000"/>
          </a:bodyPr>
          <a:lstStyle/>
          <a:p>
            <a:r>
              <a:rPr lang="en-US" dirty="0" smtClean="0"/>
              <a:t>The Language of War</a:t>
            </a:r>
            <a:endParaRPr lang="ru-RU" dirty="0"/>
          </a:p>
        </p:txBody>
      </p:sp>
      <p:sp>
        <p:nvSpPr>
          <p:cNvPr id="5" name="Text Placeholder 4">
            <a:extLst>
              <a:ext uri="{FF2B5EF4-FFF2-40B4-BE49-F238E27FC236}">
                <a16:creationId xmlns:a16="http://schemas.microsoft.com/office/drawing/2014/main" xmlns="" id="{E666CF4B-E5FA-473E-9C10-20707B1D9669}"/>
              </a:ext>
            </a:extLst>
          </p:cNvPr>
          <p:cNvSpPr>
            <a:spLocks noGrp="1"/>
          </p:cNvSpPr>
          <p:nvPr>
            <p:ph type="body" sz="quarter" idx="13"/>
          </p:nvPr>
        </p:nvSpPr>
        <p:spPr>
          <a:xfrm>
            <a:off x="838200" y="1785668"/>
            <a:ext cx="10515600" cy="697555"/>
          </a:xfrm>
        </p:spPr>
        <p:txBody>
          <a:bodyPr>
            <a:normAutofit/>
          </a:bodyPr>
          <a:lstStyle/>
          <a:p>
            <a:r>
              <a:rPr lang="en-US" sz="2000" i="1" dirty="0"/>
              <a:t>War is a practical, tangible use of power, but what about the </a:t>
            </a:r>
            <a:r>
              <a:rPr lang="en-US" sz="2000" b="1" i="1" dirty="0"/>
              <a:t>language</a:t>
            </a:r>
            <a:r>
              <a:rPr lang="en-US" sz="2000" i="1" dirty="0"/>
              <a:t> of war?  </a:t>
            </a:r>
            <a:br>
              <a:rPr lang="en-US" sz="2000" i="1" dirty="0"/>
            </a:br>
            <a:r>
              <a:rPr lang="en-US" sz="2000" i="1" dirty="0"/>
              <a:t>How is language used to exert or challenge power?</a:t>
            </a:r>
            <a:endParaRPr lang="ru-RU" sz="2000" dirty="0"/>
          </a:p>
        </p:txBody>
      </p:sp>
      <p:pic>
        <p:nvPicPr>
          <p:cNvPr id="8" name="Picture Placeholder 7" descr="Blue vintage car exterior">
            <a:extLst>
              <a:ext uri="{FF2B5EF4-FFF2-40B4-BE49-F238E27FC236}">
                <a16:creationId xmlns:a16="http://schemas.microsoft.com/office/drawing/2014/main" xmlns="" id="{388E01DB-C311-4183-AC6E-9A4AB1E6DAAE}"/>
              </a:ext>
            </a:extLst>
          </p:cNvPr>
          <p:cNvPicPr>
            <a:picLocks noGrp="1" noChangeAspect="1"/>
          </p:cNvPicPr>
          <p:nvPr>
            <p:ph type="pic" sz="quarter" idx="14"/>
          </p:nvPr>
        </p:nvPicPr>
        <p:blipFill rotWithShape="1">
          <a:blip r:embed="rId2"/>
          <a:srcRect t="14806" b="42540"/>
          <a:stretch/>
        </p:blipFill>
        <p:spPr>
          <a:xfrm>
            <a:off x="0" y="2483223"/>
            <a:ext cx="12192000" cy="3465576"/>
          </a:xfrm>
        </p:spPr>
      </p:pic>
      <p:sp>
        <p:nvSpPr>
          <p:cNvPr id="3" name="Footer Placeholder 2">
            <a:extLst>
              <a:ext uri="{FF2B5EF4-FFF2-40B4-BE49-F238E27FC236}">
                <a16:creationId xmlns:a16="http://schemas.microsoft.com/office/drawing/2014/main" xmlns="" id="{5CF7DCA2-0E6F-4F70-A324-B0A3FAA2BE66}"/>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xmlns="" id="{5A7398AB-B4FB-44C4-A9EC-94DA908E8A9A}"/>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513514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ru-RU" smtClean="0"/>
              <a:pPr/>
              <a:t>7</a:t>
            </a:fld>
            <a:endParaRPr lang="ru-RU" dirty="0"/>
          </a:p>
        </p:txBody>
      </p:sp>
      <p:sp>
        <p:nvSpPr>
          <p:cNvPr id="3" name="Title 2"/>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4"/>
          </p:nvPr>
        </p:nvSpPr>
        <p:spPr>
          <a:xfrm>
            <a:off x="6474599" y="2449902"/>
            <a:ext cx="4707842" cy="3312269"/>
          </a:xfrm>
        </p:spPr>
        <p:txBody>
          <a:bodyPr/>
          <a:lstStyle/>
          <a:p>
            <a:r>
              <a:rPr lang="en-US" sz="2000" dirty="0" smtClean="0"/>
              <a:t>Goals: 1 min. </a:t>
            </a:r>
          </a:p>
          <a:p>
            <a:r>
              <a:rPr lang="en-US" sz="2000" dirty="0" smtClean="0"/>
              <a:t>Review: 5 min. </a:t>
            </a:r>
          </a:p>
          <a:p>
            <a:r>
              <a:rPr lang="en-US" sz="2000" dirty="0" smtClean="0"/>
              <a:t>Intro Activity: 10 min. </a:t>
            </a:r>
          </a:p>
          <a:p>
            <a:r>
              <a:rPr lang="en-US" sz="2000" dirty="0" smtClean="0"/>
              <a:t>Key Terms: 2 min</a:t>
            </a:r>
          </a:p>
          <a:p>
            <a:r>
              <a:rPr lang="en-US" sz="2000" dirty="0" smtClean="0"/>
              <a:t>Case Study #1: 15 min</a:t>
            </a:r>
          </a:p>
          <a:p>
            <a:r>
              <a:rPr lang="en-US" sz="2000" dirty="0" smtClean="0"/>
              <a:t>Case Study #2: 15 min </a:t>
            </a:r>
          </a:p>
          <a:p>
            <a:r>
              <a:rPr lang="en-US" sz="2000" dirty="0" smtClean="0"/>
              <a:t>Analysis: 10 min. </a:t>
            </a:r>
          </a:p>
          <a:p>
            <a:r>
              <a:rPr lang="en-US" sz="2000" dirty="0" smtClean="0"/>
              <a:t>Conclusion: 10 min. </a:t>
            </a:r>
          </a:p>
          <a:p>
            <a:endParaRPr lang="en-US" dirty="0"/>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7541" r="27541"/>
          <a:stretch>
            <a:fillRect/>
          </a:stretch>
        </p:blipFill>
        <p:spPr/>
      </p:pic>
    </p:spTree>
    <p:extLst>
      <p:ext uri="{BB962C8B-B14F-4D97-AF65-F5344CB8AC3E}">
        <p14:creationId xmlns:p14="http://schemas.microsoft.com/office/powerpoint/2010/main" val="286583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ed vintage car on concrete riad">
            <a:extLst>
              <a:ext uri="{FF2B5EF4-FFF2-40B4-BE49-F238E27FC236}">
                <a16:creationId xmlns:a16="http://schemas.microsoft.com/office/drawing/2014/main" xmlns="" id="{67A7E6CF-7813-4CFB-972B-ECF713EB181A}"/>
              </a:ext>
            </a:extLst>
          </p:cNvPr>
          <p:cNvPicPr>
            <a:picLocks noGrp="1" noChangeAspect="1"/>
          </p:cNvPicPr>
          <p:nvPr>
            <p:ph type="pic" sz="quarter" idx="15"/>
          </p:nvPr>
        </p:nvPicPr>
        <p:blipFill rotWithShape="1">
          <a:blip r:embed="rId2"/>
          <a:srcRect l="15113" r="39909"/>
          <a:stretch/>
        </p:blipFill>
        <p:spPr>
          <a:xfrm>
            <a:off x="911224" y="0"/>
            <a:ext cx="4626864" cy="6858000"/>
          </a:xfrm>
        </p:spPr>
      </p:pic>
      <p:sp>
        <p:nvSpPr>
          <p:cNvPr id="2" name="Title 1">
            <a:extLst>
              <a:ext uri="{FF2B5EF4-FFF2-40B4-BE49-F238E27FC236}">
                <a16:creationId xmlns:a16="http://schemas.microsoft.com/office/drawing/2014/main" xmlns="" id="{007EA499-D02B-466B-8A94-12FBC4B86F25}"/>
              </a:ext>
            </a:extLst>
          </p:cNvPr>
          <p:cNvSpPr>
            <a:spLocks noGrp="1"/>
          </p:cNvSpPr>
          <p:nvPr>
            <p:ph type="title"/>
          </p:nvPr>
        </p:nvSpPr>
        <p:spPr/>
        <p:txBody>
          <a:bodyPr/>
          <a:lstStyle/>
          <a:p>
            <a:r>
              <a:rPr lang="en-US" dirty="0" smtClean="0"/>
              <a:t>Goals</a:t>
            </a:r>
            <a:endParaRPr lang="ru-RU" dirty="0"/>
          </a:p>
        </p:txBody>
      </p:sp>
      <p:sp>
        <p:nvSpPr>
          <p:cNvPr id="6" name="Text Placeholder 5">
            <a:extLst>
              <a:ext uri="{FF2B5EF4-FFF2-40B4-BE49-F238E27FC236}">
                <a16:creationId xmlns:a16="http://schemas.microsoft.com/office/drawing/2014/main" xmlns="" id="{BE4DED09-2D42-4E84-BF9E-C79453D4148B}"/>
              </a:ext>
            </a:extLst>
          </p:cNvPr>
          <p:cNvSpPr>
            <a:spLocks noGrp="1"/>
          </p:cNvSpPr>
          <p:nvPr>
            <p:ph type="body" sz="quarter" idx="14"/>
          </p:nvPr>
        </p:nvSpPr>
        <p:spPr>
          <a:xfrm>
            <a:off x="6474599" y="2380892"/>
            <a:ext cx="4707842" cy="3381280"/>
          </a:xfrm>
        </p:spPr>
        <p:txBody>
          <a:bodyPr>
            <a:normAutofit/>
          </a:bodyPr>
          <a:lstStyle/>
          <a:p>
            <a:pPr fontAlgn="base"/>
            <a:r>
              <a:rPr lang="en-US" sz="2400" b="1" i="1" dirty="0"/>
              <a:t>Know</a:t>
            </a:r>
            <a:r>
              <a:rPr lang="en-US" sz="2400" i="1" dirty="0"/>
              <a:t>: key persuasive techniques, including: euphemism, dysphemism and more...</a:t>
            </a:r>
          </a:p>
          <a:p>
            <a:pPr fontAlgn="base"/>
            <a:r>
              <a:rPr lang="en-US" sz="2400" b="1" i="1" dirty="0"/>
              <a:t>Understand</a:t>
            </a:r>
            <a:r>
              <a:rPr lang="en-US" sz="2400" i="1" dirty="0"/>
              <a:t>: that grammatical choices limit or enhance the impact of violence on the public</a:t>
            </a:r>
          </a:p>
          <a:p>
            <a:r>
              <a:rPr lang="en-US" sz="2400" b="1" i="1" dirty="0"/>
              <a:t>Be able to</a:t>
            </a:r>
            <a:r>
              <a:rPr lang="en-US" sz="2400" i="1" dirty="0"/>
              <a:t>: </a:t>
            </a:r>
            <a:r>
              <a:rPr lang="en-US" sz="2400" i="1" dirty="0" smtClean="0"/>
              <a:t>analyze </a:t>
            </a:r>
            <a:r>
              <a:rPr lang="en-US" sz="2400" i="1" dirty="0"/>
              <a:t>a media text to find examples of the key terms listed above</a:t>
            </a:r>
            <a:endParaRPr lang="ru-RU" sz="2400" dirty="0"/>
          </a:p>
        </p:txBody>
      </p:sp>
      <p:sp>
        <p:nvSpPr>
          <p:cNvPr id="4" name="Slide Number Placeholder 3">
            <a:extLst>
              <a:ext uri="{FF2B5EF4-FFF2-40B4-BE49-F238E27FC236}">
                <a16:creationId xmlns:a16="http://schemas.microsoft.com/office/drawing/2014/main" xmlns="" id="{EA42F411-36F6-4988-8DA8-BA993F63BA8D}"/>
              </a:ext>
            </a:extLst>
          </p:cNvPr>
          <p:cNvSpPr>
            <a:spLocks noGrp="1"/>
          </p:cNvSpPr>
          <p:nvPr>
            <p:ph type="sldNum" sz="quarter" idx="12"/>
          </p:nvPr>
        </p:nvSpPr>
        <p:spPr/>
        <p:txBody>
          <a:bodyPr/>
          <a:lstStyle/>
          <a:p>
            <a:fld id="{D495E168-DA5E-4888-8D8A-92B118324C14}" type="slidenum">
              <a:rPr lang="ru-RU" smtClean="0"/>
              <a:pPr/>
              <a:t>8</a:t>
            </a:fld>
            <a:endParaRPr lang="ru-RU" dirty="0"/>
          </a:p>
        </p:txBody>
      </p:sp>
    </p:spTree>
    <p:extLst>
      <p:ext uri="{BB962C8B-B14F-4D97-AF65-F5344CB8AC3E}">
        <p14:creationId xmlns:p14="http://schemas.microsoft.com/office/powerpoint/2010/main" val="176367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lack classic car inside the garage">
            <a:extLst>
              <a:ext uri="{FF2B5EF4-FFF2-40B4-BE49-F238E27FC236}">
                <a16:creationId xmlns:a16="http://schemas.microsoft.com/office/drawing/2014/main" xmlns="" id="{94906860-9DDD-45C2-B32A-65897462C7AD}"/>
              </a:ext>
            </a:extLst>
          </p:cNvPr>
          <p:cNvPicPr>
            <a:picLocks noGrp="1" noChangeAspect="1"/>
          </p:cNvPicPr>
          <p:nvPr>
            <p:ph type="pic" sz="quarter" idx="13"/>
          </p:nvPr>
        </p:nvPicPr>
        <p:blipFill rotWithShape="1">
          <a:blip r:embed="rId2"/>
          <a:srcRect t="41342" b="17202"/>
          <a:stretch/>
        </p:blipFill>
        <p:spPr>
          <a:xfrm>
            <a:off x="0" y="797608"/>
            <a:ext cx="12192000" cy="2843784"/>
          </a:xfrm>
        </p:spPr>
      </p:pic>
      <p:sp>
        <p:nvSpPr>
          <p:cNvPr id="2" name="Title 1">
            <a:extLst>
              <a:ext uri="{FF2B5EF4-FFF2-40B4-BE49-F238E27FC236}">
                <a16:creationId xmlns:a16="http://schemas.microsoft.com/office/drawing/2014/main" xmlns="" id="{E0EFBCFB-B245-45A5-AD8B-A4585DE61C63}"/>
              </a:ext>
            </a:extLst>
          </p:cNvPr>
          <p:cNvSpPr>
            <a:spLocks noGrp="1"/>
          </p:cNvSpPr>
          <p:nvPr>
            <p:ph type="title"/>
          </p:nvPr>
        </p:nvSpPr>
        <p:spPr/>
        <p:txBody>
          <a:bodyPr>
            <a:noAutofit/>
          </a:bodyPr>
          <a:lstStyle/>
          <a:p>
            <a:r>
              <a:rPr lang="en-US" dirty="0" smtClean="0"/>
              <a:t>Review</a:t>
            </a:r>
            <a:endParaRPr lang="ru-RU" dirty="0"/>
          </a:p>
        </p:txBody>
      </p:sp>
      <p:sp>
        <p:nvSpPr>
          <p:cNvPr id="6" name="Text Placeholder 5">
            <a:extLst>
              <a:ext uri="{FF2B5EF4-FFF2-40B4-BE49-F238E27FC236}">
                <a16:creationId xmlns:a16="http://schemas.microsoft.com/office/drawing/2014/main" xmlns="" id="{EB3DD98B-C2C2-4C4E-BC25-BCC7F6C5C59E}"/>
              </a:ext>
            </a:extLst>
          </p:cNvPr>
          <p:cNvSpPr>
            <a:spLocks noGrp="1"/>
          </p:cNvSpPr>
          <p:nvPr>
            <p:ph type="body" sz="quarter" idx="14"/>
          </p:nvPr>
        </p:nvSpPr>
        <p:spPr/>
        <p:txBody>
          <a:bodyPr>
            <a:noAutofit/>
          </a:bodyPr>
          <a:lstStyle/>
          <a:p>
            <a:r>
              <a:rPr lang="en-US" sz="1600" dirty="0"/>
              <a:t>With your group, revise the different key terms relating to power from the last session and think of some examples of each ‘type’ of power.</a:t>
            </a:r>
            <a:endParaRPr lang="ru-RU" sz="1600" dirty="0"/>
          </a:p>
        </p:txBody>
      </p:sp>
      <p:sp>
        <p:nvSpPr>
          <p:cNvPr id="7" name="Text Placeholder 6">
            <a:extLst>
              <a:ext uri="{FF2B5EF4-FFF2-40B4-BE49-F238E27FC236}">
                <a16:creationId xmlns:a16="http://schemas.microsoft.com/office/drawing/2014/main" xmlns="" id="{91AA84F9-B00F-4582-9D27-E03DE392DF1A}"/>
              </a:ext>
            </a:extLst>
          </p:cNvPr>
          <p:cNvSpPr>
            <a:spLocks noGrp="1"/>
          </p:cNvSpPr>
          <p:nvPr>
            <p:ph type="body" sz="quarter" idx="15"/>
          </p:nvPr>
        </p:nvSpPr>
        <p:spPr/>
        <p:txBody>
          <a:bodyPr>
            <a:noAutofit/>
          </a:bodyPr>
          <a:lstStyle/>
          <a:p>
            <a:r>
              <a:rPr lang="en-US" sz="2400" dirty="0"/>
              <a:t>p</a:t>
            </a:r>
            <a:r>
              <a:rPr lang="en-US" sz="2400" dirty="0" smtClean="0"/>
              <a:t>ower</a:t>
            </a:r>
          </a:p>
          <a:p>
            <a:r>
              <a:rPr lang="en-US" sz="2400" dirty="0" smtClean="0"/>
              <a:t>public discourse</a:t>
            </a:r>
          </a:p>
          <a:p>
            <a:r>
              <a:rPr lang="en-US" sz="2400" dirty="0" smtClean="0"/>
              <a:t>interpersonal discourse</a:t>
            </a:r>
          </a:p>
          <a:p>
            <a:r>
              <a:rPr lang="en-US" sz="2400" dirty="0" smtClean="0"/>
              <a:t>Instrumental</a:t>
            </a:r>
          </a:p>
          <a:p>
            <a:r>
              <a:rPr lang="en-US" sz="2400" dirty="0" smtClean="0"/>
              <a:t>influential</a:t>
            </a:r>
            <a:endParaRPr lang="ru-RU" sz="2400" dirty="0"/>
          </a:p>
        </p:txBody>
      </p:sp>
      <p:sp>
        <p:nvSpPr>
          <p:cNvPr id="4" name="Slide Number Placeholder 3">
            <a:extLst>
              <a:ext uri="{FF2B5EF4-FFF2-40B4-BE49-F238E27FC236}">
                <a16:creationId xmlns:a16="http://schemas.microsoft.com/office/drawing/2014/main" xmlns="" id="{D3E85625-E07C-43C7-93C8-DFDFDBB64FFF}"/>
              </a:ext>
            </a:extLst>
          </p:cNvPr>
          <p:cNvSpPr>
            <a:spLocks noGrp="1"/>
          </p:cNvSpPr>
          <p:nvPr>
            <p:ph type="sldNum" sz="quarter" idx="12"/>
          </p:nvPr>
        </p:nvSpPr>
        <p:spPr/>
        <p:txBody>
          <a:bodyPr/>
          <a:lstStyle/>
          <a:p>
            <a:fld id="{D495E168-DA5E-4888-8D8A-92B118324C14}" type="slidenum">
              <a:rPr lang="ru-RU" smtClean="0"/>
              <a:pPr/>
              <a:t>9</a:t>
            </a:fld>
            <a:endParaRPr lang="ru-RU" dirty="0"/>
          </a:p>
        </p:txBody>
      </p:sp>
    </p:spTree>
    <p:extLst>
      <p:ext uri="{BB962C8B-B14F-4D97-AF65-F5344CB8AC3E}">
        <p14:creationId xmlns:p14="http://schemas.microsoft.com/office/powerpoint/2010/main" val="929028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History_MO - v7.potx" id="{1903B1E3-D70B-47A9-BF8F-ADC1FCF7FD3C}" vid="{D3B59EB7-849F-459E-A7B7-6086F9139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Vintage presentation</Template>
  <TotalTime>0</TotalTime>
  <Words>1157</Words>
  <Application>Microsoft Office PowerPoint</Application>
  <PresentationFormat>Widescreen</PresentationFormat>
  <Paragraphs>165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 Antiqua</vt:lpstr>
      <vt:lpstr>Calibri</vt:lpstr>
      <vt:lpstr>Edwardian Script ITC</vt:lpstr>
      <vt:lpstr>Office Theme</vt:lpstr>
      <vt:lpstr>A2 Grouping: </vt:lpstr>
      <vt:lpstr>A3 Grouping: </vt:lpstr>
      <vt:lpstr>First 25: </vt:lpstr>
      <vt:lpstr>Homework: </vt:lpstr>
      <vt:lpstr>DP Language &amp; Literature</vt:lpstr>
      <vt:lpstr>The Language of War</vt:lpstr>
      <vt:lpstr>Agenda</vt:lpstr>
      <vt:lpstr>Goals</vt:lpstr>
      <vt:lpstr>Review</vt:lpstr>
      <vt:lpstr>Introduction </vt:lpstr>
      <vt:lpstr>Key Terms</vt:lpstr>
      <vt:lpstr>Bias</vt:lpstr>
      <vt:lpstr>Dysphemism</vt:lpstr>
      <vt:lpstr>Euphemism</vt:lpstr>
      <vt:lpstr>Epithet</vt:lpstr>
      <vt:lpstr>Hyperbole</vt:lpstr>
      <vt:lpstr>Glittering Generality</vt:lpstr>
      <vt:lpstr>Idiom (idiomatic expression)</vt:lpstr>
      <vt:lpstr>Proverb</vt:lpstr>
      <vt:lpstr>Emotive Language </vt:lpstr>
      <vt:lpstr>Emotive Language </vt:lpstr>
      <vt:lpstr>With this lesson you will understand that…</vt:lpstr>
      <vt:lpstr>PowerPoint Presentation</vt:lpstr>
      <vt:lpstr>Analysis: How agency(responsibility) is hidden? </vt:lpstr>
      <vt:lpstr>                  #1</vt:lpstr>
      <vt:lpstr>                  #2</vt:lpstr>
      <vt:lpstr>Case Study #2</vt:lpstr>
      <vt:lpstr>Summary: </vt:lpstr>
      <vt:lpstr>In conclusion: </vt:lpstr>
      <vt:lpstr>How is this helping me towards assessment(s)?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2018-09-10T15:48:40Z</dcterms:created>
  <dcterms:modified xsi:type="dcterms:W3CDTF">2018-10-24T15:14:53Z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2018-08-01T18:49:12.3702636Z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