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83" r:id="rId6"/>
    <p:sldId id="284" r:id="rId7"/>
    <p:sldId id="285" r:id="rId8"/>
    <p:sldId id="261" r:id="rId9"/>
    <p:sldId id="260" r:id="rId10"/>
    <p:sldId id="287" r:id="rId11"/>
    <p:sldId id="263" r:id="rId12"/>
    <p:sldId id="286" r:id="rId13"/>
    <p:sldId id="264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C6FD"/>
    <a:srgbClr val="79AE02"/>
    <a:srgbClr val="067F9C"/>
    <a:srgbClr val="014E52"/>
    <a:srgbClr val="0C596D"/>
    <a:srgbClr val="03556D"/>
    <a:srgbClr val="145C72"/>
    <a:srgbClr val="0000A4"/>
    <a:srgbClr val="1ABEEB"/>
    <a:srgbClr val="1DA9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9" d="100"/>
          <a:sy n="99" d="100"/>
        </p:scale>
        <p:origin x="321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56876A3F-4FE3-4D4F-B92F-16318385074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94516C7-1FF3-F44B-93B1-24B9AA324A7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34C92B-6A45-864A-B429-22A9039765DA}" type="datetimeFigureOut">
              <a:rPr lang="en-US" smtClean="0"/>
              <a:t>9/24/2018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DC6268A-8AA9-4C40-BEFB-029DF3E8113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E928AC-AE76-324A-BA05-D16BF60C79E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62C3C4-9460-4343-9283-24A378E271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5489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65FE6-BEE9-465E-9202-2D200EDE749C}" type="datetimeFigureOut">
              <a:rPr lang="en-GB" smtClean="0"/>
              <a:t>24/09/2018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DE8F2A-B3D4-43F2-B39B-CD77F64A195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6177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xmlns="" id="{8B934246-87B1-4444-9DCA-06622CAD550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23992" y="124953"/>
            <a:ext cx="11944014" cy="4372387"/>
          </a:xfrm>
          <a:custGeom>
            <a:avLst/>
            <a:gdLst>
              <a:gd name="connsiteX0" fmla="*/ 0 w 11944014"/>
              <a:gd name="connsiteY0" fmla="*/ 0 h 4372387"/>
              <a:gd name="connsiteX1" fmla="*/ 11944014 w 11944014"/>
              <a:gd name="connsiteY1" fmla="*/ 0 h 4372387"/>
              <a:gd name="connsiteX2" fmla="*/ 11944014 w 11944014"/>
              <a:gd name="connsiteY2" fmla="*/ 4064314 h 4372387"/>
              <a:gd name="connsiteX3" fmla="*/ 11419539 w 11944014"/>
              <a:gd name="connsiteY3" fmla="*/ 4152711 h 4372387"/>
              <a:gd name="connsiteX4" fmla="*/ 4857299 w 11944014"/>
              <a:gd name="connsiteY4" fmla="*/ 3772522 h 4372387"/>
              <a:gd name="connsiteX5" fmla="*/ 510557 w 11944014"/>
              <a:gd name="connsiteY5" fmla="*/ 3115117 h 4372387"/>
              <a:gd name="connsiteX6" fmla="*/ 0 w 11944014"/>
              <a:gd name="connsiteY6" fmla="*/ 3085767 h 4372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944014" h="4372387">
                <a:moveTo>
                  <a:pt x="0" y="0"/>
                </a:moveTo>
                <a:lnTo>
                  <a:pt x="11944014" y="0"/>
                </a:lnTo>
                <a:lnTo>
                  <a:pt x="11944014" y="4064314"/>
                </a:lnTo>
                <a:lnTo>
                  <a:pt x="11419539" y="4152711"/>
                </a:lnTo>
                <a:cubicBezTo>
                  <a:pt x="10120431" y="4379826"/>
                  <a:pt x="8581267" y="4634432"/>
                  <a:pt x="4857299" y="3772522"/>
                </a:cubicBezTo>
                <a:cubicBezTo>
                  <a:pt x="3261016" y="3403063"/>
                  <a:pt x="1951876" y="3212078"/>
                  <a:pt x="510557" y="3115117"/>
                </a:cubicBezTo>
                <a:lnTo>
                  <a:pt x="0" y="3085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1E99C6B2-05CE-48A7-8696-CEC64BE74DF5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custGeom>
            <a:avLst/>
            <a:gdLst>
              <a:gd name="connsiteX0" fmla="*/ 123993 w 12192001"/>
              <a:gd name="connsiteY0" fmla="*/ 123993 h 6858000"/>
              <a:gd name="connsiteX1" fmla="*/ 123993 w 12192001"/>
              <a:gd name="connsiteY1" fmla="*/ 3209760 h 6858000"/>
              <a:gd name="connsiteX2" fmla="*/ 634550 w 12192001"/>
              <a:gd name="connsiteY2" fmla="*/ 3239110 h 6858000"/>
              <a:gd name="connsiteX3" fmla="*/ 4981292 w 12192001"/>
              <a:gd name="connsiteY3" fmla="*/ 3896515 h 6858000"/>
              <a:gd name="connsiteX4" fmla="*/ 11543532 w 12192001"/>
              <a:gd name="connsiteY4" fmla="*/ 4276704 h 6858000"/>
              <a:gd name="connsiteX5" fmla="*/ 12068007 w 12192001"/>
              <a:gd name="connsiteY5" fmla="*/ 4188307 h 6858000"/>
              <a:gd name="connsiteX6" fmla="*/ 12068007 w 12192001"/>
              <a:gd name="connsiteY6" fmla="*/ 123993 h 6858000"/>
              <a:gd name="connsiteX7" fmla="*/ 0 w 12192001"/>
              <a:gd name="connsiteY7" fmla="*/ 0 h 6858000"/>
              <a:gd name="connsiteX8" fmla="*/ 12192000 w 12192001"/>
              <a:gd name="connsiteY8" fmla="*/ 0 h 6858000"/>
              <a:gd name="connsiteX9" fmla="*/ 12192000 w 12192001"/>
              <a:gd name="connsiteY9" fmla="*/ 4167393 h 6858000"/>
              <a:gd name="connsiteX10" fmla="*/ 12192001 w 12192001"/>
              <a:gd name="connsiteY10" fmla="*/ 4167393 h 6858000"/>
              <a:gd name="connsiteX11" fmla="*/ 12192001 w 12192001"/>
              <a:gd name="connsiteY11" fmla="*/ 4799849 h 6858000"/>
              <a:gd name="connsiteX12" fmla="*/ 12192001 w 12192001"/>
              <a:gd name="connsiteY12" fmla="*/ 4950491 h 6858000"/>
              <a:gd name="connsiteX13" fmla="*/ 12192001 w 12192001"/>
              <a:gd name="connsiteY13" fmla="*/ 6858000 h 6858000"/>
              <a:gd name="connsiteX14" fmla="*/ 12192000 w 12192001"/>
              <a:gd name="connsiteY14" fmla="*/ 6858000 h 6858000"/>
              <a:gd name="connsiteX15" fmla="*/ 1 w 12192001"/>
              <a:gd name="connsiteY15" fmla="*/ 6858000 h 6858000"/>
              <a:gd name="connsiteX16" fmla="*/ 0 w 12192001"/>
              <a:gd name="connsiteY1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2001" h="6858000">
                <a:moveTo>
                  <a:pt x="123993" y="123993"/>
                </a:moveTo>
                <a:lnTo>
                  <a:pt x="123993" y="3209760"/>
                </a:lnTo>
                <a:lnTo>
                  <a:pt x="634550" y="3239110"/>
                </a:lnTo>
                <a:cubicBezTo>
                  <a:pt x="2075869" y="3336071"/>
                  <a:pt x="3385009" y="3527056"/>
                  <a:pt x="4981292" y="3896515"/>
                </a:cubicBezTo>
                <a:cubicBezTo>
                  <a:pt x="8705260" y="4758425"/>
                  <a:pt x="10244424" y="4503819"/>
                  <a:pt x="11543532" y="4276704"/>
                </a:cubicBezTo>
                <a:lnTo>
                  <a:pt x="12068007" y="4188307"/>
                </a:lnTo>
                <a:lnTo>
                  <a:pt x="12068007" y="123993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4167393"/>
                </a:lnTo>
                <a:lnTo>
                  <a:pt x="12192001" y="4167393"/>
                </a:lnTo>
                <a:lnTo>
                  <a:pt x="12192001" y="4799849"/>
                </a:lnTo>
                <a:lnTo>
                  <a:pt x="12192001" y="4950491"/>
                </a:lnTo>
                <a:lnTo>
                  <a:pt x="12192001" y="6858000"/>
                </a:lnTo>
                <a:lnTo>
                  <a:pt x="12192000" y="6858000"/>
                </a:lnTo>
                <a:lnTo>
                  <a:pt x="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7048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9784080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9784080" cy="1737360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5951AB2-D568-4A7E-9408-FADC8BED4119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147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+ Three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92C6531E-FB8E-4000-B873-B745C681E2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48876"/>
            <a:ext cx="12192000" cy="2119313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5240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08664829-F6FB-4E31-BF5C-C895ADF2BA7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9" y="3802065"/>
            <a:ext cx="2820761" cy="334508"/>
          </a:xfrm>
        </p:spPr>
        <p:txBody>
          <a:bodyPr>
            <a:noAutofit/>
          </a:bodyPr>
          <a:lstStyle>
            <a:lvl1pPr marL="0" indent="0" algn="ctr">
              <a:buNone/>
              <a:defRPr sz="1600" b="1">
                <a:solidFill>
                  <a:schemeClr val="accent5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35240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623026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xmlns="" id="{7E9E558E-F7EF-4347-AD3C-FDB2A9BCF61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9" y="4294303"/>
            <a:ext cx="2820761" cy="1496898"/>
          </a:xfrm>
        </p:spPr>
        <p:txBody>
          <a:bodyPr>
            <a:noAutofit/>
          </a:bodyPr>
          <a:lstStyle>
            <a:lvl1pPr marL="0" indent="0" algn="l">
              <a:spcAft>
                <a:spcPts val="600"/>
              </a:spcAft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B9AD2AC4-32E8-BC46-848C-BEA37118C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819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Page Photo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679784BB-7CDD-484B-8F47-9CF1D79993F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99200" y="0"/>
            <a:ext cx="58928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493776"/>
            <a:ext cx="5170715" cy="1089529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2061165"/>
            <a:ext cx="5045529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2708227"/>
            <a:ext cx="5045529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E6A75B6-7B4E-496F-A846-0FFBB6E1D164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7648ACB4-9C22-4636-800F-578055A5BC10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3872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Document 3">
            <a:extLst>
              <a:ext uri="{FF2B5EF4-FFF2-40B4-BE49-F238E27FC236}">
                <a16:creationId xmlns:a16="http://schemas.microsoft.com/office/drawing/2014/main" xmlns="" id="{D5C833BC-89A8-4D28-9D63-F45F14D694BF}"/>
              </a:ext>
            </a:extLst>
          </p:cNvPr>
          <p:cNvSpPr/>
          <p:nvPr userDrawn="1"/>
        </p:nvSpPr>
        <p:spPr>
          <a:xfrm flipH="1">
            <a:off x="123987" y="124955"/>
            <a:ext cx="11953415" cy="440800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17" h="24785">
                <a:moveTo>
                  <a:pt x="17" y="0"/>
                </a:moveTo>
                <a:lnTo>
                  <a:pt x="21617" y="0"/>
                </a:lnTo>
                <a:lnTo>
                  <a:pt x="21617" y="17322"/>
                </a:lnTo>
                <a:cubicBezTo>
                  <a:pt x="10919" y="19230"/>
                  <a:pt x="10221" y="28798"/>
                  <a:pt x="0" y="22875"/>
                </a:cubicBezTo>
                <a:cubicBezTo>
                  <a:pt x="6" y="15250"/>
                  <a:pt x="11" y="7625"/>
                  <a:pt x="1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2">
                    <a:lumMod val="50000"/>
                  </a:schemeClr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2240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Document 3">
            <a:extLst>
              <a:ext uri="{FF2B5EF4-FFF2-40B4-BE49-F238E27FC236}">
                <a16:creationId xmlns:a16="http://schemas.microsoft.com/office/drawing/2014/main" xmlns="" id="{7F75D8AF-79DE-4E2B-A15F-8EC66948BC31}"/>
              </a:ext>
            </a:extLst>
          </p:cNvPr>
          <p:cNvSpPr/>
          <p:nvPr userDrawn="1"/>
        </p:nvSpPr>
        <p:spPr>
          <a:xfrm flipH="1" flipV="1">
            <a:off x="114590" y="4581492"/>
            <a:ext cx="11962815" cy="2152681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17 w 21617"/>
              <a:gd name="connsiteY0" fmla="*/ 0 h 23765"/>
              <a:gd name="connsiteX1" fmla="*/ 21617 w 21617"/>
              <a:gd name="connsiteY1" fmla="*/ 0 h 23765"/>
              <a:gd name="connsiteX2" fmla="*/ 21617 w 21617"/>
              <a:gd name="connsiteY2" fmla="*/ 17322 h 23765"/>
              <a:gd name="connsiteX3" fmla="*/ 0 w 21617"/>
              <a:gd name="connsiteY3" fmla="*/ 22875 h 23765"/>
              <a:gd name="connsiteX4" fmla="*/ 17 w 21617"/>
              <a:gd name="connsiteY4" fmla="*/ 0 h 23765"/>
              <a:gd name="connsiteX0" fmla="*/ 17 w 21617"/>
              <a:gd name="connsiteY0" fmla="*/ 0 h 24368"/>
              <a:gd name="connsiteX1" fmla="*/ 21617 w 21617"/>
              <a:gd name="connsiteY1" fmla="*/ 0 h 24368"/>
              <a:gd name="connsiteX2" fmla="*/ 21617 w 21617"/>
              <a:gd name="connsiteY2" fmla="*/ 17322 h 24368"/>
              <a:gd name="connsiteX3" fmla="*/ 0 w 21617"/>
              <a:gd name="connsiteY3" fmla="*/ 22875 h 24368"/>
              <a:gd name="connsiteX4" fmla="*/ 17 w 21617"/>
              <a:gd name="connsiteY4" fmla="*/ 0 h 24368"/>
              <a:gd name="connsiteX0" fmla="*/ 17 w 21617"/>
              <a:gd name="connsiteY0" fmla="*/ 0 h 24514"/>
              <a:gd name="connsiteX1" fmla="*/ 21617 w 21617"/>
              <a:gd name="connsiteY1" fmla="*/ 0 h 24514"/>
              <a:gd name="connsiteX2" fmla="*/ 21617 w 21617"/>
              <a:gd name="connsiteY2" fmla="*/ 17322 h 24514"/>
              <a:gd name="connsiteX3" fmla="*/ 0 w 21617"/>
              <a:gd name="connsiteY3" fmla="*/ 22875 h 24514"/>
              <a:gd name="connsiteX4" fmla="*/ 17 w 21617"/>
              <a:gd name="connsiteY4" fmla="*/ 0 h 24514"/>
              <a:gd name="connsiteX0" fmla="*/ 17 w 21617"/>
              <a:gd name="connsiteY0" fmla="*/ 0 h 24569"/>
              <a:gd name="connsiteX1" fmla="*/ 21617 w 21617"/>
              <a:gd name="connsiteY1" fmla="*/ 0 h 24569"/>
              <a:gd name="connsiteX2" fmla="*/ 21617 w 21617"/>
              <a:gd name="connsiteY2" fmla="*/ 17322 h 24569"/>
              <a:gd name="connsiteX3" fmla="*/ 0 w 21617"/>
              <a:gd name="connsiteY3" fmla="*/ 22875 h 24569"/>
              <a:gd name="connsiteX4" fmla="*/ 17 w 21617"/>
              <a:gd name="connsiteY4" fmla="*/ 0 h 24569"/>
              <a:gd name="connsiteX0" fmla="*/ 17 w 21617"/>
              <a:gd name="connsiteY0" fmla="*/ 0 h 24698"/>
              <a:gd name="connsiteX1" fmla="*/ 21617 w 21617"/>
              <a:gd name="connsiteY1" fmla="*/ 0 h 24698"/>
              <a:gd name="connsiteX2" fmla="*/ 21617 w 21617"/>
              <a:gd name="connsiteY2" fmla="*/ 17322 h 24698"/>
              <a:gd name="connsiteX3" fmla="*/ 0 w 21617"/>
              <a:gd name="connsiteY3" fmla="*/ 22875 h 24698"/>
              <a:gd name="connsiteX4" fmla="*/ 17 w 21617"/>
              <a:gd name="connsiteY4" fmla="*/ 0 h 24698"/>
              <a:gd name="connsiteX0" fmla="*/ 17 w 21617"/>
              <a:gd name="connsiteY0" fmla="*/ 0 h 24785"/>
              <a:gd name="connsiteX1" fmla="*/ 21617 w 21617"/>
              <a:gd name="connsiteY1" fmla="*/ 0 h 24785"/>
              <a:gd name="connsiteX2" fmla="*/ 21617 w 21617"/>
              <a:gd name="connsiteY2" fmla="*/ 17322 h 24785"/>
              <a:gd name="connsiteX3" fmla="*/ 0 w 21617"/>
              <a:gd name="connsiteY3" fmla="*/ 22875 h 24785"/>
              <a:gd name="connsiteX4" fmla="*/ 17 w 21617"/>
              <a:gd name="connsiteY4" fmla="*/ 0 h 24785"/>
              <a:gd name="connsiteX0" fmla="*/ 34 w 21634"/>
              <a:gd name="connsiteY0" fmla="*/ 0 h 36778"/>
              <a:gd name="connsiteX1" fmla="*/ 21634 w 21634"/>
              <a:gd name="connsiteY1" fmla="*/ 0 h 36778"/>
              <a:gd name="connsiteX2" fmla="*/ 21634 w 21634"/>
              <a:gd name="connsiteY2" fmla="*/ 17322 h 36778"/>
              <a:gd name="connsiteX3" fmla="*/ 0 w 21634"/>
              <a:gd name="connsiteY3" fmla="*/ 35787 h 36778"/>
              <a:gd name="connsiteX4" fmla="*/ 34 w 21634"/>
              <a:gd name="connsiteY4" fmla="*/ 0 h 36778"/>
              <a:gd name="connsiteX0" fmla="*/ 34 w 21634"/>
              <a:gd name="connsiteY0" fmla="*/ 0 h 41874"/>
              <a:gd name="connsiteX1" fmla="*/ 21634 w 21634"/>
              <a:gd name="connsiteY1" fmla="*/ 0 h 41874"/>
              <a:gd name="connsiteX2" fmla="*/ 21634 w 21634"/>
              <a:gd name="connsiteY2" fmla="*/ 17322 h 41874"/>
              <a:gd name="connsiteX3" fmla="*/ 0 w 21634"/>
              <a:gd name="connsiteY3" fmla="*/ 35787 h 41874"/>
              <a:gd name="connsiteX4" fmla="*/ 34 w 21634"/>
              <a:gd name="connsiteY4" fmla="*/ 0 h 41874"/>
              <a:gd name="connsiteX0" fmla="*/ 34 w 21634"/>
              <a:gd name="connsiteY0" fmla="*/ 0 h 42123"/>
              <a:gd name="connsiteX1" fmla="*/ 21634 w 21634"/>
              <a:gd name="connsiteY1" fmla="*/ 0 h 42123"/>
              <a:gd name="connsiteX2" fmla="*/ 21634 w 21634"/>
              <a:gd name="connsiteY2" fmla="*/ 17322 h 42123"/>
              <a:gd name="connsiteX3" fmla="*/ 0 w 21634"/>
              <a:gd name="connsiteY3" fmla="*/ 35787 h 42123"/>
              <a:gd name="connsiteX4" fmla="*/ 34 w 21634"/>
              <a:gd name="connsiteY4" fmla="*/ 0 h 42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34" h="42123">
                <a:moveTo>
                  <a:pt x="34" y="0"/>
                </a:moveTo>
                <a:lnTo>
                  <a:pt x="21634" y="0"/>
                </a:lnTo>
                <a:lnTo>
                  <a:pt x="21634" y="17322"/>
                </a:lnTo>
                <a:cubicBezTo>
                  <a:pt x="10970" y="21444"/>
                  <a:pt x="9198" y="56098"/>
                  <a:pt x="0" y="35787"/>
                </a:cubicBezTo>
                <a:cubicBezTo>
                  <a:pt x="6" y="28162"/>
                  <a:pt x="28" y="7625"/>
                  <a:pt x="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tx1"/>
                </a:solidFill>
              </a:rPr>
              <a:pPr/>
              <a:t>‹#›</a:t>
            </a:fld>
            <a:endParaRPr lang="en-GB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2193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758E3AAF-44AA-41E0-AE18-8B461598A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6314" y="1825625"/>
            <a:ext cx="5306787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xmlns="" id="{FC1B8B60-5429-4EF9-93D0-2CCCF562B9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8900" y="1825625"/>
            <a:ext cx="518160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7009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xmlns="" id="{B43535EE-90E2-422C-B7AC-4D346E8D6E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500215"/>
            <a:ext cx="6172200" cy="536877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4241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00215"/>
            <a:ext cx="3932237" cy="155718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xmlns="" id="{9B6692B7-0F8A-4381-96B4-5F358BFD1E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xmlns="" id="{131CB29F-0BE0-476F-B57A-7638E9BFAE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00215"/>
            <a:ext cx="6172200" cy="536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996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3432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xmlns="" id="{4E46C0F6-F728-4FF0-A7F3-F6AECCD35B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0650" y="136525"/>
            <a:ext cx="11950700" cy="6584951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E4DAD220-8CE3-4FF4-957A-1E24442C65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587500" y="4022725"/>
            <a:ext cx="10033000" cy="1236236"/>
          </a:xfrm>
          <a:solidFill>
            <a:schemeClr val="tx1">
              <a:alpha val="68000"/>
            </a:schemeClr>
          </a:solidFill>
        </p:spPr>
        <p:txBody>
          <a:bodyPr lIns="274320" tIns="274320" rIns="274320" bIns="274320" anchor="ctr">
            <a:spAutoFit/>
          </a:bodyPr>
          <a:lstStyle>
            <a:lvl1pPr marL="0" indent="0">
              <a:lnSpc>
                <a:spcPct val="100000"/>
              </a:lnSpc>
              <a:buNone/>
              <a:defRPr sz="1800" b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:a16="http://schemas.microsoft.com/office/drawing/2014/main" xmlns="" id="{58FDDD78-44AA-4B92-90B8-DFC56D688C5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550" y="3269342"/>
            <a:ext cx="1155366" cy="2576090"/>
          </a:xfrm>
          <a:noFill/>
        </p:spPr>
        <p:txBody>
          <a:bodyPr wrap="square" lIns="182880" tIns="182880" rIns="182880" bIns="91440">
            <a:spAutoFit/>
          </a:bodyPr>
          <a:lstStyle>
            <a:lvl1pPr marL="0" indent="0">
              <a:buNone/>
              <a:defRPr sz="1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9" name="Frame 8">
            <a:extLst>
              <a:ext uri="{FF2B5EF4-FFF2-40B4-BE49-F238E27FC236}">
                <a16:creationId xmlns:a16="http://schemas.microsoft.com/office/drawing/2014/main" xmlns="" id="{0283712C-6C33-4303-985C-6493AAFAF40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793B617-BDEC-4471-BF16-3ADF8D92DD69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33D238BD-C38B-4BEB-92A5-657AAB9C5351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50E81040-AE93-4763-96F3-062F0F2D8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143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xmlns="" id="{D314F9CD-0693-4A94-A67A-F71413300A64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39624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FA174F0C-3444-43F9-9DFF-354C44272A6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4871" y="5603181"/>
            <a:ext cx="9144000" cy="341632"/>
          </a:xfrm>
        </p:spPr>
        <p:txBody>
          <a:bodyPr vert="horz" lIns="91440" tIns="45720" rIns="91440" bIns="45720" rtlCol="0">
            <a:spAutoFit/>
          </a:bodyPr>
          <a:lstStyle>
            <a:lvl1pPr marL="0" indent="0">
              <a:buNone/>
              <a:defRPr lang="en-GB" sz="1800" dirty="0">
                <a:solidFill>
                  <a:schemeClr val="accent3"/>
                </a:solidFill>
                <a:latin typeface="+mn-lt"/>
              </a:defRPr>
            </a:lvl1pPr>
          </a:lstStyle>
          <a:p>
            <a:pPr marL="228600" lvl="0" indent="-228600"/>
            <a:r>
              <a:rPr lang="en-US" dirty="0"/>
              <a:t>Subtitle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10607040" cy="701731"/>
          </a:xfrm>
        </p:spPr>
        <p:txBody>
          <a:bodyPr vert="horz" lIns="91440" tIns="45720" rIns="91440" bIns="45720" rtlCol="0" anchor="b">
            <a:spAutoFit/>
          </a:bodyPr>
          <a:lstStyle>
            <a:lvl1pPr>
              <a:defRPr lang="en-GB" sz="4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5C25376-E6F9-4E5A-A81D-E7FA342FB230}"/>
              </a:ext>
            </a:extLst>
          </p:cNvPr>
          <p:cNvSpPr/>
          <p:nvPr userDrawn="1"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7B386286-CEE2-E94A-BBC0-0A3723EB14DE}"/>
              </a:ext>
            </a:extLst>
          </p:cNvPr>
          <p:cNvSpPr/>
          <p:nvPr userDrawn="1"/>
        </p:nvSpPr>
        <p:spPr>
          <a:xfrm>
            <a:off x="11008895" y="6220326"/>
            <a:ext cx="866273" cy="637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7571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3">
            <a:extLst>
              <a:ext uri="{FF2B5EF4-FFF2-40B4-BE49-F238E27FC236}">
                <a16:creationId xmlns:a16="http://schemas.microsoft.com/office/drawing/2014/main" xmlns="" id="{7C719AD2-39D2-425C-90E5-8FD2D783ADD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11612A-63A3-4175-9F77-FA03CCD38D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4871" y="4901450"/>
            <a:ext cx="4907643" cy="701731"/>
          </a:xfrm>
        </p:spPr>
        <p:txBody>
          <a:bodyPr vert="horz" wrap="square" lIns="91440" tIns="45720" rIns="91440" bIns="45720" rtlCol="0" anchor="b">
            <a:spAutoFit/>
          </a:bodyPr>
          <a:lstStyle>
            <a:lvl1pPr>
              <a:defRPr lang="en-GB" sz="4400" b="1" spc="-150" dirty="0">
                <a:solidFill>
                  <a:schemeClr val="bg1"/>
                </a:solidFill>
                <a:latin typeface="+mj-lt"/>
              </a:defRPr>
            </a:lvl1pPr>
          </a:lstStyle>
          <a:p>
            <a:pPr marL="0" lvl="0"/>
            <a:r>
              <a:rPr lang="en-US" dirty="0"/>
              <a:t>Thank You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341928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age Title 3 Slide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1F370304-2217-994C-AAB1-D32CE625EDA7}"/>
              </a:ext>
            </a:extLst>
          </p:cNvPr>
          <p:cNvSpPr/>
          <p:nvPr userDrawn="1"/>
        </p:nvSpPr>
        <p:spPr>
          <a:xfrm>
            <a:off x="542925" y="366523"/>
            <a:ext cx="11125200" cy="6096000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73000"/>
                </a:schemeClr>
              </a:gs>
              <a:gs pos="100000">
                <a:schemeClr val="accent5">
                  <a:lumMod val="50000"/>
                  <a:alpha val="83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="" xmlns:a16="http://schemas.microsoft.com/office/drawing/2014/main" id="{DE9BDE16-B340-7542-9280-7D4837E5A4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73625" y="461317"/>
            <a:ext cx="10008359" cy="1211047"/>
          </a:xfrm>
        </p:spPr>
        <p:txBody>
          <a:bodyPr>
            <a:noAutofit/>
          </a:bodyPr>
          <a:lstStyle>
            <a:lvl1pPr marL="0" algn="l">
              <a:defRPr sz="5700" b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="" xmlns:a16="http://schemas.microsoft.com/office/drawing/2014/main" id="{F3504CB2-C36C-4847-80A6-049FBE75C5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3623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="" xmlns:a16="http://schemas.microsoft.com/office/drawing/2014/main" id="{4765BE69-5D34-4B4C-B9F0-4645314AC8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26139" y="1874520"/>
            <a:ext cx="4855845" cy="4360024"/>
          </a:xfrm>
        </p:spPr>
        <p:txBody>
          <a:bodyPr numCol="1" spcCol="182880">
            <a:normAutofit/>
          </a:bodyPr>
          <a:lstStyle>
            <a:lvl1pPr marL="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2pPr>
            <a:lvl3pPr marL="9144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3pPr>
            <a:lvl4pPr marL="13716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4pPr>
            <a:lvl5pPr marL="1828800" indent="0">
              <a:lnSpc>
                <a:spcPct val="100000"/>
              </a:lnSpc>
              <a:buFontTx/>
              <a:buNone/>
              <a:defRPr sz="20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63140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6D24BA90-E7BA-471E-AA13-3329EDCD80A2}"/>
              </a:ext>
            </a:extLst>
          </p:cNvPr>
          <p:cNvSpPr/>
          <p:nvPr userDrawn="1"/>
        </p:nvSpPr>
        <p:spPr>
          <a:xfrm flipV="1">
            <a:off x="-1" y="-3"/>
            <a:ext cx="12192001" cy="6858003"/>
          </a:xfrm>
          <a:custGeom>
            <a:avLst/>
            <a:gdLst>
              <a:gd name="connsiteX0" fmla="*/ 9171734 w 12192001"/>
              <a:gd name="connsiteY0" fmla="*/ 2269381 h 6858003"/>
              <a:gd name="connsiteX1" fmla="*/ 4981292 w 12192001"/>
              <a:gd name="connsiteY1" fmla="*/ 1670903 h 6858003"/>
              <a:gd name="connsiteX2" fmla="*/ 634550 w 12192001"/>
              <a:gd name="connsiteY2" fmla="*/ 1013497 h 6858003"/>
              <a:gd name="connsiteX3" fmla="*/ 123993 w 12192001"/>
              <a:gd name="connsiteY3" fmla="*/ 984148 h 6858003"/>
              <a:gd name="connsiteX4" fmla="*/ 123993 w 12192001"/>
              <a:gd name="connsiteY4" fmla="*/ 123993 h 6858003"/>
              <a:gd name="connsiteX5" fmla="*/ 12068007 w 12192001"/>
              <a:gd name="connsiteY5" fmla="*/ 123993 h 6858003"/>
              <a:gd name="connsiteX6" fmla="*/ 12068007 w 12192001"/>
              <a:gd name="connsiteY6" fmla="*/ 1962695 h 6858003"/>
              <a:gd name="connsiteX7" fmla="*/ 11543532 w 12192001"/>
              <a:gd name="connsiteY7" fmla="*/ 2051091 h 6858003"/>
              <a:gd name="connsiteX8" fmla="*/ 9171734 w 12192001"/>
              <a:gd name="connsiteY8" fmla="*/ 2269381 h 6858003"/>
              <a:gd name="connsiteX9" fmla="*/ 1 w 12192001"/>
              <a:gd name="connsiteY9" fmla="*/ 6858003 h 6858003"/>
              <a:gd name="connsiteX10" fmla="*/ 12192001 w 12192001"/>
              <a:gd name="connsiteY10" fmla="*/ 6858003 h 6858003"/>
              <a:gd name="connsiteX11" fmla="*/ 12192001 w 12192001"/>
              <a:gd name="connsiteY11" fmla="*/ 2724879 h 6858003"/>
              <a:gd name="connsiteX12" fmla="*/ 12192001 w 12192001"/>
              <a:gd name="connsiteY12" fmla="*/ 2477360 h 6858003"/>
              <a:gd name="connsiteX13" fmla="*/ 12192001 w 12192001"/>
              <a:gd name="connsiteY13" fmla="*/ 1941781 h 6858003"/>
              <a:gd name="connsiteX14" fmla="*/ 12192000 w 12192001"/>
              <a:gd name="connsiteY14" fmla="*/ 1941781 h 6858003"/>
              <a:gd name="connsiteX15" fmla="*/ 12192000 w 12192001"/>
              <a:gd name="connsiteY15" fmla="*/ 0 h 6858003"/>
              <a:gd name="connsiteX16" fmla="*/ 0 w 12192001"/>
              <a:gd name="connsiteY16" fmla="*/ 0 h 6858003"/>
              <a:gd name="connsiteX17" fmla="*/ 0 w 12192001"/>
              <a:gd name="connsiteY17" fmla="*/ 6858000 h 6858003"/>
              <a:gd name="connsiteX18" fmla="*/ 1 w 12192001"/>
              <a:gd name="connsiteY18" fmla="*/ 6858000 h 6858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1" h="6858003">
                <a:moveTo>
                  <a:pt x="9171734" y="2269381"/>
                </a:moveTo>
                <a:cubicBezTo>
                  <a:pt x="8159059" y="2253684"/>
                  <a:pt x="6843276" y="2101858"/>
                  <a:pt x="4981292" y="1670903"/>
                </a:cubicBezTo>
                <a:cubicBezTo>
                  <a:pt x="3385010" y="1301444"/>
                  <a:pt x="2075869" y="1110459"/>
                  <a:pt x="634550" y="1013497"/>
                </a:cubicBezTo>
                <a:lnTo>
                  <a:pt x="123993" y="984148"/>
                </a:lnTo>
                <a:lnTo>
                  <a:pt x="123993" y="123993"/>
                </a:lnTo>
                <a:lnTo>
                  <a:pt x="12068007" y="123993"/>
                </a:lnTo>
                <a:lnTo>
                  <a:pt x="12068007" y="1962695"/>
                </a:lnTo>
                <a:lnTo>
                  <a:pt x="11543532" y="2051091"/>
                </a:lnTo>
                <a:cubicBezTo>
                  <a:pt x="10893978" y="2164649"/>
                  <a:pt x="10184410" y="2285079"/>
                  <a:pt x="9171734" y="2269381"/>
                </a:cubicBezTo>
                <a:close/>
                <a:moveTo>
                  <a:pt x="1" y="6858003"/>
                </a:moveTo>
                <a:lnTo>
                  <a:pt x="12192001" y="6858003"/>
                </a:lnTo>
                <a:lnTo>
                  <a:pt x="12192001" y="2724879"/>
                </a:lnTo>
                <a:lnTo>
                  <a:pt x="12192001" y="2477360"/>
                </a:lnTo>
                <a:lnTo>
                  <a:pt x="12192001" y="1941781"/>
                </a:lnTo>
                <a:lnTo>
                  <a:pt x="12192000" y="1941781"/>
                </a:lnTo>
                <a:lnTo>
                  <a:pt x="12192000" y="0"/>
                </a:lnTo>
                <a:lnTo>
                  <a:pt x="0" y="0"/>
                </a:lnTo>
                <a:lnTo>
                  <a:pt x="0" y="6858000"/>
                </a:lnTo>
                <a:lnTo>
                  <a:pt x="1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9467520A-F508-4AA5-BBCF-30AE2B312E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992" y="4587876"/>
            <a:ext cx="11944014" cy="2146775"/>
          </a:xfrm>
          <a:custGeom>
            <a:avLst/>
            <a:gdLst>
              <a:gd name="connsiteX0" fmla="*/ 9047741 w 11944014"/>
              <a:gd name="connsiteY0" fmla="*/ 1387 h 2146775"/>
              <a:gd name="connsiteX1" fmla="*/ 11419539 w 11944014"/>
              <a:gd name="connsiteY1" fmla="*/ 219677 h 2146775"/>
              <a:gd name="connsiteX2" fmla="*/ 11944014 w 11944014"/>
              <a:gd name="connsiteY2" fmla="*/ 308073 h 2146775"/>
              <a:gd name="connsiteX3" fmla="*/ 11944014 w 11944014"/>
              <a:gd name="connsiteY3" fmla="*/ 2146775 h 2146775"/>
              <a:gd name="connsiteX4" fmla="*/ 0 w 11944014"/>
              <a:gd name="connsiteY4" fmla="*/ 2146775 h 2146775"/>
              <a:gd name="connsiteX5" fmla="*/ 0 w 11944014"/>
              <a:gd name="connsiteY5" fmla="*/ 1286620 h 2146775"/>
              <a:gd name="connsiteX6" fmla="*/ 510557 w 11944014"/>
              <a:gd name="connsiteY6" fmla="*/ 1257271 h 2146775"/>
              <a:gd name="connsiteX7" fmla="*/ 4857299 w 11944014"/>
              <a:gd name="connsiteY7" fmla="*/ 599865 h 2146775"/>
              <a:gd name="connsiteX8" fmla="*/ 9047741 w 11944014"/>
              <a:gd name="connsiteY8" fmla="*/ 1387 h 214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944014" h="2146775">
                <a:moveTo>
                  <a:pt x="9047741" y="1387"/>
                </a:moveTo>
                <a:cubicBezTo>
                  <a:pt x="10060417" y="-14311"/>
                  <a:pt x="10769985" y="106119"/>
                  <a:pt x="11419539" y="219677"/>
                </a:cubicBezTo>
                <a:lnTo>
                  <a:pt x="11944014" y="308073"/>
                </a:lnTo>
                <a:lnTo>
                  <a:pt x="11944014" y="2146775"/>
                </a:lnTo>
                <a:lnTo>
                  <a:pt x="0" y="2146775"/>
                </a:lnTo>
                <a:lnTo>
                  <a:pt x="0" y="1286620"/>
                </a:lnTo>
                <a:lnTo>
                  <a:pt x="510557" y="1257271"/>
                </a:lnTo>
                <a:cubicBezTo>
                  <a:pt x="1951876" y="1160309"/>
                  <a:pt x="3261017" y="969324"/>
                  <a:pt x="4857299" y="599865"/>
                </a:cubicBezTo>
                <a:cubicBezTo>
                  <a:pt x="6719283" y="168910"/>
                  <a:pt x="8035066" y="17084"/>
                  <a:pt x="9047741" y="138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/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1611383"/>
            <a:ext cx="9666514" cy="746846"/>
          </a:xfrm>
        </p:spPr>
        <p:txBody>
          <a:bodyPr anchor="t">
            <a:noAutofit/>
          </a:bodyPr>
          <a:lstStyle>
            <a:lvl1pPr>
              <a:defRPr sz="4800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Section Header 1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2464424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60C8850-C2CD-4E0B-AA6F-6B884EB94B4B}"/>
              </a:ext>
            </a:extLst>
          </p:cNvPr>
          <p:cNvSpPr/>
          <p:nvPr userDrawn="1"/>
        </p:nvSpPr>
        <p:spPr>
          <a:xfrm>
            <a:off x="435429" y="1532049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80D3D7B7-CDD7-4664-B2D8-6F60FEAEAC45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9E81145E-5F17-4CB6-9E17-ECF3BB38DE75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139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4">
            <a:extLst>
              <a:ext uri="{FF2B5EF4-FFF2-40B4-BE49-F238E27FC236}">
                <a16:creationId xmlns:a16="http://schemas.microsoft.com/office/drawing/2014/main" xmlns="" id="{A836EFBB-5449-47CB-96D6-CB08287F755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12191999" cy="6858000"/>
          </a:xfrm>
          <a:solidFill>
            <a:schemeClr val="bg1">
              <a:lumMod val="95000"/>
            </a:schemeClr>
          </a:solidFill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 dirty="0">
                <a:solidFill>
                  <a:schemeClr val="tx1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Insert Image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9A3716-1F35-4634-B53D-27722735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686" y="3860800"/>
            <a:ext cx="9666514" cy="1686720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 Header 2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96A4796-E4C0-42FE-9F82-5D46B8789E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96686" y="5610170"/>
            <a:ext cx="9666514" cy="221599"/>
          </a:xfrm>
        </p:spPr>
        <p:txBody>
          <a:bodyPr t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8A07C-35C9-40A7-8487-9EAD314C595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xmlns="" id="{CE9143E8-1B27-4F08-9F20-BE30B14AC24E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5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xmlns="" id="{3B7F86AE-7774-0B40-8944-DF91C77B02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301253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DEB162-E699-464C-B2EE-136D517A9B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 vert="horz" wrap="square" lIns="91440" tIns="45720" rIns="91440" bIns="45720" rtlCol="0" anchor="ctr">
            <a:spAutoFit/>
          </a:bodyPr>
          <a:lstStyle>
            <a:lvl1pPr>
              <a:defRPr lang="en-GB" sz="3600" spc="-6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618346-1C0B-46DB-AAA6-71C865DE8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5" y="1463040"/>
            <a:ext cx="8030935" cy="4770098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01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05328109-BF43-024A-B25B-C69E4098C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1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>
            <a:extLst>
              <a:ext uri="{FF2B5EF4-FFF2-40B4-BE49-F238E27FC236}">
                <a16:creationId xmlns:a16="http://schemas.microsoft.com/office/drawing/2014/main" xmlns="" id="{53B0C39E-3796-4132-81FF-5A58EAF300A5}"/>
              </a:ext>
            </a:extLst>
          </p:cNvPr>
          <p:cNvSpPr/>
          <p:nvPr userDrawn="1"/>
        </p:nvSpPr>
        <p:spPr>
          <a:xfrm>
            <a:off x="-2" y="0"/>
            <a:ext cx="12192001" cy="6858000"/>
          </a:xfrm>
          <a:prstGeom prst="frame">
            <a:avLst>
              <a:gd name="adj1" fmla="val 173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8943364-C409-4EE8-8020-9809E6B2B1AA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xmlns="" id="{A67D090F-9522-445C-B984-52BE590455DC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00F7C607-177E-BC4B-9F1D-E0CD83EF0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xmlns="" id="{1F05F3BA-65F5-4621-807B-C8B857D01CA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38900" y="1463346"/>
            <a:ext cx="5181600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xmlns="" id="{CDF89E18-CCB2-4D69-AB77-CAB656EC21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38898" y="2149311"/>
            <a:ext cx="5181601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xmlns="" id="{986F9159-693C-4325-939A-8C6869B224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463346"/>
            <a:ext cx="5306787" cy="487003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solidFill>
                  <a:schemeClr val="accent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xmlns="" id="{BEA361C8-0231-48E8-965E-6BB6D606C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6314" y="2149311"/>
            <a:ext cx="5306789" cy="4040352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963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FA6C5C5-5069-4AE6-8A3D-3F2C6B9506E4}"/>
              </a:ext>
            </a:extLst>
          </p:cNvPr>
          <p:cNvSpPr/>
          <p:nvPr userDrawn="1"/>
        </p:nvSpPr>
        <p:spPr>
          <a:xfrm>
            <a:off x="446314" y="-1"/>
            <a:ext cx="1188720" cy="12801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FF7966C8-8738-4743-AE43-80F0C197B6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500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3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3F93C618-7612-42AB-B890-45E85BD492F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720114" y="1509626"/>
            <a:ext cx="4900386" cy="334508"/>
          </a:xfrm>
        </p:spPr>
        <p:txBody>
          <a:bodyPr>
            <a:noAutofit/>
          </a:bodyPr>
          <a:lstStyle>
            <a:lvl1pPr marL="0" indent="0" algn="l">
              <a:buNone/>
              <a:defRPr sz="1600" b="1">
                <a:solidFill>
                  <a:schemeClr val="accent6"/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xmlns="" id="{B1885C44-356C-410C-B697-9BA0E285822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500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xmlns="" id="{464BC696-49A6-4328-BB42-5566BAC00F8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20114" y="2156688"/>
            <a:ext cx="4900386" cy="3561943"/>
          </a:xfrm>
        </p:spPr>
        <p:txBody>
          <a:bodyPr>
            <a:noAutofit/>
          </a:bodyPr>
          <a:lstStyle>
            <a:lvl1pPr marL="0" indent="0" algn="l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E0FB9F81-CC7F-5244-95A6-279BE4B51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2533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E1B3994-EC85-4CEE-B849-7AE33810F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500215"/>
            <a:ext cx="11174186" cy="5909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88709A-CA63-4EAC-968C-8873D088E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6314" y="1253331"/>
            <a:ext cx="11174186" cy="47700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BA3C17-8AAC-4933-A7DA-CD7D3F840B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6314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B1D122-60D0-8B4D-896A-2A770C0B6343}"/>
              </a:ext>
            </a:extLst>
          </p:cNvPr>
          <p:cNvSpPr/>
          <p:nvPr userDrawn="1"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6B5B9FA1-1805-A944-AC99-868579EBA1AD}"/>
              </a:ext>
            </a:extLst>
          </p:cNvPr>
          <p:cNvSpPr txBox="1">
            <a:spLocks/>
          </p:cNvSpPr>
          <p:nvPr userDrawn="1"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‹#›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575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61" r:id="rId4"/>
    <p:sldLayoutId id="2147483662" r:id="rId5"/>
    <p:sldLayoutId id="2147483650" r:id="rId6"/>
    <p:sldLayoutId id="2147483668" r:id="rId7"/>
    <p:sldLayoutId id="2147483674" r:id="rId8"/>
    <p:sldLayoutId id="2147483666" r:id="rId9"/>
    <p:sldLayoutId id="2147483664" r:id="rId10"/>
    <p:sldLayoutId id="2147483663" r:id="rId11"/>
    <p:sldLayoutId id="2147483667" r:id="rId12"/>
    <p:sldLayoutId id="2147483671" r:id="rId13"/>
    <p:sldLayoutId id="2147483672" r:id="rId14"/>
    <p:sldLayoutId id="2147483673" r:id="rId15"/>
    <p:sldLayoutId id="2147483675" r:id="rId16"/>
    <p:sldLayoutId id="2147483676" r:id="rId17"/>
    <p:sldLayoutId id="2147483665" r:id="rId18"/>
    <p:sldLayoutId id="2147483669" r:id="rId19"/>
    <p:sldLayoutId id="2147483670" r:id="rId20"/>
    <p:sldLayoutId id="2147483677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GB" sz="3600" b="1" kern="1200" spc="-60" baseline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60" userDrawn="1">
          <p15:clr>
            <a:srgbClr val="F26B43"/>
          </p15:clr>
        </p15:guide>
        <p15:guide id="4" pos="7320" userDrawn="1">
          <p15:clr>
            <a:srgbClr val="F26B43"/>
          </p15:clr>
        </p15:guide>
        <p15:guide id="5" orient="horz" pos="360" userDrawn="1">
          <p15:clr>
            <a:srgbClr val="F26B43"/>
          </p15:clr>
        </p15:guide>
        <p15:guide id="6" orient="horz" pos="3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inkib.net/englishalanglit/page/2538/further-oral-activity" TargetMode="External"/><Relationship Id="rId1" Type="http://schemas.openxmlformats.org/officeDocument/2006/relationships/slideLayout" Target="../slideLayouts/slideLayout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urtle in ocean">
            <a:extLst>
              <a:ext uri="{FF2B5EF4-FFF2-40B4-BE49-F238E27FC236}">
                <a16:creationId xmlns:a16="http://schemas.microsoft.com/office/drawing/2014/main" xmlns="" id="{1BF8833C-D907-D24E-949C-65190DF62995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rcRect l="-101" t="28284" r="101" b="22912"/>
          <a:stretch/>
        </p:blipFill>
        <p:spPr>
          <a:xfrm>
            <a:off x="123992" y="124953"/>
            <a:ext cx="11944014" cy="4372387"/>
          </a:xfrm>
        </p:spPr>
      </p:pic>
      <p:sp>
        <p:nvSpPr>
          <p:cNvPr id="51" name="Title 50">
            <a:extLst>
              <a:ext uri="{FF2B5EF4-FFF2-40B4-BE49-F238E27FC236}">
                <a16:creationId xmlns:a16="http://schemas.microsoft.com/office/drawing/2014/main" xmlns="" id="{D8694222-4D81-4A9A-93A2-23C89102F2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4871" y="4760654"/>
            <a:ext cx="10607040" cy="1006429"/>
          </a:xfrm>
        </p:spPr>
        <p:txBody>
          <a:bodyPr/>
          <a:lstStyle/>
          <a:p>
            <a:r>
              <a:rPr lang="en-GB" sz="6600" dirty="0" smtClean="0">
                <a:latin typeface="Gabriola" panose="04040605051002020D02" pitchFamily="82" charset="0"/>
              </a:rPr>
              <a:t>What is power?</a:t>
            </a:r>
            <a:endParaRPr lang="en-GB" sz="6600" dirty="0">
              <a:latin typeface="Gabriola" panose="04040605051002020D02" pitchFamily="82" charset="0"/>
            </a:endParaRPr>
          </a:p>
        </p:txBody>
      </p:sp>
      <p:sp>
        <p:nvSpPr>
          <p:cNvPr id="52" name="Subtitle 51">
            <a:extLst>
              <a:ext uri="{FF2B5EF4-FFF2-40B4-BE49-F238E27FC236}">
                <a16:creationId xmlns:a16="http://schemas.microsoft.com/office/drawing/2014/main" xmlns="" id="{46FF1827-B46B-4BC4-8665-8914CF45DE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4871" y="5767083"/>
            <a:ext cx="9144000" cy="341632"/>
          </a:xfrm>
        </p:spPr>
        <p:txBody>
          <a:bodyPr/>
          <a:lstStyle/>
          <a:p>
            <a:r>
              <a:rPr lang="en-GB" i="1" dirty="0" smtClean="0"/>
              <a:t>Unit 2; Session 3- power pt. 3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383075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59347"/>
            <a:ext cx="11174186" cy="1089529"/>
          </a:xfrm>
        </p:spPr>
        <p:txBody>
          <a:bodyPr/>
          <a:lstStyle/>
          <a:p>
            <a:pPr algn="ctr"/>
            <a:r>
              <a:rPr lang="en-US" sz="7200" dirty="0" smtClean="0">
                <a:latin typeface="Gabriola" panose="04040605051002020D02" pitchFamily="82" charset="0"/>
              </a:rPr>
              <a:t>How to give constructive feedback: </a:t>
            </a:r>
            <a:endParaRPr lang="en-GB" sz="7200" dirty="0">
              <a:latin typeface="Gabriola" panose="04040605051002020D02" pitchFamily="82" charset="0"/>
            </a:endParaRP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xmlns="" id="{835F76E2-8EF3-449E-99A0-D5A9EF26A73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/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6314" y="3802065"/>
            <a:ext cx="10073006" cy="334508"/>
          </a:xfrm>
        </p:spPr>
        <p:txBody>
          <a:bodyPr/>
          <a:lstStyle/>
          <a:p>
            <a:r>
              <a:rPr lang="en-GB" sz="2000" dirty="0" smtClean="0"/>
              <a:t>QUESTIONS TO CONSIDER: </a:t>
            </a:r>
            <a:endParaRPr lang="en-GB" sz="200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14" y="4294303"/>
            <a:ext cx="11174186" cy="1737360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GB" sz="1800" dirty="0" smtClean="0"/>
              <a:t>Did he/she explain HOW he/she will meet learning outcomes? </a:t>
            </a:r>
          </a:p>
          <a:p>
            <a:pPr marL="342900" indent="-342900">
              <a:buAutoNum type="arabicPeriod"/>
            </a:pPr>
            <a:r>
              <a:rPr lang="en-GB" sz="1800" dirty="0" smtClean="0"/>
              <a:t>Do you feel he/she has an idea that will allow him/her to speak for 10 minutes straight in front of the class? If not, what areas could improve?</a:t>
            </a:r>
          </a:p>
          <a:p>
            <a:pPr marL="342900" indent="-342900">
              <a:buAutoNum type="arabicPeriod"/>
            </a:pPr>
            <a:r>
              <a:rPr lang="en-GB" sz="1800" dirty="0" smtClean="0"/>
              <a:t>Does the FOA make sense (CONSIDER PRIMARY SOURCE- is it obvious what the primary source is)? </a:t>
            </a:r>
          </a:p>
          <a:p>
            <a:pPr marL="342900" indent="-342900">
              <a:buAutoNum type="arabicPeriod"/>
            </a:pPr>
            <a:r>
              <a:rPr lang="en-GB" sz="1800" dirty="0" smtClean="0"/>
              <a:t>How could this FOA be improved? </a:t>
            </a:r>
            <a:endParaRPr lang="en-GB" sz="1800" dirty="0"/>
          </a:p>
          <a:p>
            <a:pPr marL="342900" indent="-342900">
              <a:buAutoNum type="arabicPeriod"/>
            </a:pPr>
            <a:r>
              <a:rPr lang="en-GB" sz="1800" dirty="0" smtClean="0"/>
              <a:t>What other ideas can the group come up with for this primary source? </a:t>
            </a: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48338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2" y="381876"/>
            <a:ext cx="5170715" cy="1006429"/>
          </a:xfrm>
        </p:spPr>
        <p:txBody>
          <a:bodyPr/>
          <a:lstStyle/>
          <a:p>
            <a:r>
              <a:rPr lang="en-US" sz="6600" dirty="0" smtClean="0">
                <a:latin typeface="Gabriola" panose="04040605051002020D02" pitchFamily="82" charset="0"/>
              </a:rPr>
              <a:t>Debrief: </a:t>
            </a:r>
            <a:endParaRPr lang="en-GB" sz="6600" dirty="0">
              <a:latin typeface="Gabriola" panose="04040605051002020D02" pitchFamily="82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xmlns="" id="{67FDC6DC-D5D3-413E-A73C-6CC86E9646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1499" y="1388305"/>
            <a:ext cx="5045529" cy="334508"/>
          </a:xfrm>
        </p:spPr>
        <p:txBody>
          <a:bodyPr/>
          <a:lstStyle/>
          <a:p>
            <a:r>
              <a:rPr lang="da-DK" dirty="0" smtClean="0"/>
              <a:t>Ticket-out-the-door: </a:t>
            </a:r>
            <a:endParaRPr lang="da-DK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BB40F080-6054-425B-9E1C-1DDC9260832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499" y="1984075"/>
            <a:ext cx="5045529" cy="4286095"/>
          </a:xfrm>
        </p:spPr>
        <p:txBody>
          <a:bodyPr/>
          <a:lstStyle/>
          <a:p>
            <a:r>
              <a:rPr lang="en-US" sz="2800" dirty="0" smtClean="0"/>
              <a:t>What areas of the FOA (planning &amp; execution) are you still unsure about/need to work on? </a:t>
            </a:r>
          </a:p>
          <a:p>
            <a:endParaRPr lang="en-GB" dirty="0"/>
          </a:p>
        </p:txBody>
      </p:sp>
      <p:pic>
        <p:nvPicPr>
          <p:cNvPr id="23" name="Picture Placeholder 22" descr="Right side image placeholder">
            <a:extLst>
              <a:ext uri="{FF2B5EF4-FFF2-40B4-BE49-F238E27FC236}">
                <a16:creationId xmlns:a16="http://schemas.microsoft.com/office/drawing/2014/main" xmlns="" id="{DC389449-072E-4155-BA3B-C45AA950BF2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7" name="Rectangle 6" descr="Slide number background block">
            <a:extLst>
              <a:ext uri="{FF2B5EF4-FFF2-40B4-BE49-F238E27FC236}">
                <a16:creationId xmlns:a16="http://schemas.microsoft.com/office/drawing/2014/main" xmlns="" id="{61E397FF-5106-4C31-8E91-796AEA20258E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xmlns="" id="{D7DDE5B7-93F1-4010-85B1-8F63FD5044C7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11</a:t>
            </a:fld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Image result for public spea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4578" y="3762715"/>
            <a:ext cx="3911875" cy="260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7818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153343"/>
            <a:ext cx="12192000" cy="18288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>
                <a:solidFill>
                  <a:srgbClr val="00B050"/>
                </a:solidFill>
              </a:rPr>
              <a:t>WHAT IS POWER?</a:t>
            </a:r>
            <a:endParaRPr lang="en-US" sz="7200" dirty="0">
              <a:solidFill>
                <a:srgbClr val="00B05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416" y="1759788"/>
            <a:ext cx="6521570" cy="4779034"/>
          </a:xfrm>
        </p:spPr>
        <p:txBody>
          <a:bodyPr>
            <a:noAutofit/>
          </a:bodyPr>
          <a:lstStyle/>
          <a:p>
            <a:r>
              <a:rPr lang="en-US" sz="2800" dirty="0" smtClean="0"/>
              <a:t>Language is used instrumentally and influentially to both exercise and undermine power. </a:t>
            </a:r>
            <a:br>
              <a:rPr lang="en-US" sz="2800" dirty="0" smtClean="0"/>
            </a:br>
            <a:endParaRPr lang="en-US" sz="2800" dirty="0"/>
          </a:p>
          <a:p>
            <a:r>
              <a:rPr lang="en-US" sz="2800" b="1" u="sng" dirty="0" smtClean="0"/>
              <a:t>KEY CONCEPTS: 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Language &amp; knowledge communities (jargon)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Language status &amp; dialects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Euphemisms and emotive language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Modality &amp; persuasion </a:t>
            </a:r>
            <a:endParaRPr lang="en-US" sz="2800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1" r="7491"/>
          <a:stretch>
            <a:fillRect/>
          </a:stretch>
        </p:blipFill>
        <p:spPr>
          <a:xfrm>
            <a:off x="6832120" y="2384717"/>
            <a:ext cx="4755973" cy="3755359"/>
          </a:xfrm>
        </p:spPr>
      </p:pic>
    </p:spTree>
    <p:extLst>
      <p:ext uri="{BB962C8B-B14F-4D97-AF65-F5344CB8AC3E}">
        <p14:creationId xmlns:p14="http://schemas.microsoft.com/office/powerpoint/2010/main" val="3493523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 result for powerful langu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0"/>
            <a:ext cx="12191999" cy="68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85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4929" y="534838"/>
            <a:ext cx="8047546" cy="5970188"/>
          </a:xfrm>
        </p:spPr>
        <p:txBody>
          <a:bodyPr>
            <a:noAutofit/>
          </a:bodyPr>
          <a:lstStyle/>
          <a:p>
            <a:pPr fontAlgn="base"/>
            <a:r>
              <a:rPr lang="en-US" sz="3600" b="1" i="1" dirty="0">
                <a:solidFill>
                  <a:srgbClr val="00B0F0"/>
                </a:solidFill>
              </a:rPr>
              <a:t>Know</a:t>
            </a:r>
            <a:r>
              <a:rPr lang="en-US" sz="3600" i="1" dirty="0"/>
              <a:t>: what power means; definitions of instrumental and influential </a:t>
            </a:r>
            <a:r>
              <a:rPr lang="en-US" sz="3600" i="1" dirty="0" smtClean="0"/>
              <a:t>power</a:t>
            </a:r>
            <a:br>
              <a:rPr lang="en-US" sz="3600" i="1" dirty="0" smtClean="0"/>
            </a:br>
            <a:endParaRPr lang="en-US" sz="3600" i="1" dirty="0"/>
          </a:p>
          <a:p>
            <a:pPr fontAlgn="base"/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Understand</a:t>
            </a:r>
            <a:r>
              <a:rPr lang="en-US" sz="3600" i="1" dirty="0"/>
              <a:t>:</a:t>
            </a:r>
            <a:r>
              <a:rPr lang="en-US" sz="3600" i="1" dirty="0">
                <a:solidFill>
                  <a:srgbClr val="00B050"/>
                </a:solidFill>
              </a:rPr>
              <a:t> </a:t>
            </a:r>
            <a:r>
              <a:rPr lang="en-US" sz="3600" i="1" dirty="0"/>
              <a:t>the relationship language has to power - both influential and </a:t>
            </a:r>
            <a:r>
              <a:rPr lang="en-US" sz="3600" i="1" dirty="0" smtClean="0"/>
              <a:t>instrumental</a:t>
            </a:r>
            <a:br>
              <a:rPr lang="en-US" sz="3600" i="1" dirty="0" smtClean="0"/>
            </a:br>
            <a:endParaRPr lang="en-US" sz="3600" i="1" dirty="0"/>
          </a:p>
          <a:p>
            <a:r>
              <a:rPr lang="en-US" sz="3600" b="1" i="1" dirty="0">
                <a:solidFill>
                  <a:srgbClr val="00B050"/>
                </a:solidFill>
              </a:rPr>
              <a:t>Be able to</a:t>
            </a:r>
            <a:r>
              <a:rPr lang="en-US" sz="3600" i="1" dirty="0"/>
              <a:t>: </a:t>
            </a:r>
            <a:r>
              <a:rPr lang="en-US" sz="3600" i="1" dirty="0" smtClean="0"/>
              <a:t>analyze </a:t>
            </a:r>
            <a:r>
              <a:rPr lang="en-US" sz="3600" i="1" dirty="0"/>
              <a:t>a text and start identifying ways language is used to exert power</a:t>
            </a:r>
            <a:endParaRPr lang="en-US" sz="3600" dirty="0"/>
          </a:p>
        </p:txBody>
      </p:sp>
      <p:pic>
        <p:nvPicPr>
          <p:cNvPr id="3074" name="Picture 2" descr="Image result for goal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65"/>
          <a:stretch/>
        </p:blipFill>
        <p:spPr bwMode="auto">
          <a:xfrm rot="5400000">
            <a:off x="7024762" y="2002213"/>
            <a:ext cx="6232235" cy="303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202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352137"/>
            <a:ext cx="11174186" cy="1421928"/>
          </a:xfrm>
        </p:spPr>
        <p:txBody>
          <a:bodyPr/>
          <a:lstStyle/>
          <a:p>
            <a:pPr algn="ctr"/>
            <a:r>
              <a:rPr lang="en-US" sz="9600" dirty="0" smtClean="0">
                <a:latin typeface="Gabriola" panose="04040605051002020D02" pitchFamily="82" charset="0"/>
              </a:rPr>
              <a:t>Agenda: </a:t>
            </a:r>
            <a:endParaRPr lang="en-GB" sz="9600" dirty="0">
              <a:latin typeface="Gabriola" panose="04040605051002020D02" pitchFamily="82" charset="0"/>
            </a:endParaRP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xmlns="" id="{265BEEEB-C965-402F-B778-B1CD1494A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314" y="1796168"/>
            <a:ext cx="6101134" cy="4770098"/>
          </a:xfrm>
        </p:spPr>
        <p:txBody>
          <a:bodyPr/>
          <a:lstStyle/>
          <a:p>
            <a:r>
              <a:rPr lang="en-GB" sz="2000" b="1" dirty="0" smtClean="0"/>
              <a:t>Finish presentations: 20 min. </a:t>
            </a:r>
          </a:p>
          <a:p>
            <a:pPr lvl="1"/>
            <a:r>
              <a:rPr lang="en-GB" sz="1800" dirty="0" smtClean="0"/>
              <a:t>All students who did not present their text will present today. </a:t>
            </a:r>
          </a:p>
          <a:p>
            <a:r>
              <a:rPr lang="en-GB" sz="2000" b="1" dirty="0" smtClean="0"/>
              <a:t>Practice FOA #2: 40 min. </a:t>
            </a:r>
          </a:p>
          <a:p>
            <a:pPr lvl="1"/>
            <a:r>
              <a:rPr lang="en-GB" sz="1800" dirty="0" smtClean="0"/>
              <a:t>Work time: 20 min. </a:t>
            </a:r>
          </a:p>
          <a:p>
            <a:pPr lvl="1"/>
            <a:r>
              <a:rPr lang="en-GB" sz="1800" dirty="0" smtClean="0"/>
              <a:t>Conference time: 20 min. </a:t>
            </a:r>
          </a:p>
          <a:p>
            <a:pPr lvl="2"/>
            <a:r>
              <a:rPr lang="en-GB" sz="1600" i="1" dirty="0" smtClean="0"/>
              <a:t>Constructive feedback </a:t>
            </a:r>
          </a:p>
        </p:txBody>
      </p:sp>
      <p:pic>
        <p:nvPicPr>
          <p:cNvPr id="2050" name="Picture 2" descr="Image result for agen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461" y="1796168"/>
            <a:ext cx="4750039" cy="4103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479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Large full slide image">
            <a:extLst>
              <a:ext uri="{FF2B5EF4-FFF2-40B4-BE49-F238E27FC236}">
                <a16:creationId xmlns:a16="http://schemas.microsoft.com/office/drawing/2014/main" xmlns="" id="{04651C38-FC54-400F-A9F3-B49EC4829A8A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1999" cy="6858000"/>
          </a:xfrm>
        </p:spPr>
      </p:pic>
      <p:sp>
        <p:nvSpPr>
          <p:cNvPr id="11" name="Rectangle 10" descr="Title accent block">
            <a:extLst>
              <a:ext uri="{FF2B5EF4-FFF2-40B4-BE49-F238E27FC236}">
                <a16:creationId xmlns:a16="http://schemas.microsoft.com/office/drawing/2014/main" xmlns="" id="{DF754616-DC65-1841-9419-6C0DCBEB6DFB}"/>
              </a:ext>
            </a:extLst>
          </p:cNvPr>
          <p:cNvSpPr/>
          <p:nvPr/>
        </p:nvSpPr>
        <p:spPr>
          <a:xfrm>
            <a:off x="435429" y="4726452"/>
            <a:ext cx="72571" cy="1371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31D4E439-7AFE-41C2-9561-67F5879CA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302" y="4411332"/>
            <a:ext cx="9666514" cy="1686720"/>
          </a:xfrm>
        </p:spPr>
        <p:txBody>
          <a:bodyPr/>
          <a:lstStyle/>
          <a:p>
            <a:r>
              <a:rPr lang="en-US" sz="9600" dirty="0" smtClean="0">
                <a:latin typeface="Gabriola" panose="04040605051002020D02" pitchFamily="82" charset="0"/>
              </a:rPr>
              <a:t>Practice FOA #2</a:t>
            </a:r>
            <a:endParaRPr lang="en-GB" sz="9600" dirty="0">
              <a:latin typeface="Gabriola" panose="04040605051002020D02" pitchFamily="82" charset="0"/>
            </a:endParaRPr>
          </a:p>
        </p:txBody>
      </p:sp>
      <p:sp>
        <p:nvSpPr>
          <p:cNvPr id="9" name="Rectangle 8" descr="Slide number background block">
            <a:extLst>
              <a:ext uri="{FF2B5EF4-FFF2-40B4-BE49-F238E27FC236}">
                <a16:creationId xmlns:a16="http://schemas.microsoft.com/office/drawing/2014/main" xmlns="" id="{AC2B5667-FA20-49C2-A3CD-B275BB41F618}"/>
              </a:ext>
            </a:extLst>
          </p:cNvPr>
          <p:cNvSpPr/>
          <p:nvPr/>
        </p:nvSpPr>
        <p:spPr>
          <a:xfrm>
            <a:off x="11360016" y="6369050"/>
            <a:ext cx="335909" cy="48895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xmlns="" id="{C1F153D4-F9C1-4295-8CB0-BFC0E94D4C64}"/>
              </a:ext>
            </a:extLst>
          </p:cNvPr>
          <p:cNvSpPr txBox="1">
            <a:spLocks/>
          </p:cNvSpPr>
          <p:nvPr/>
        </p:nvSpPr>
        <p:spPr>
          <a:xfrm>
            <a:off x="11360016" y="6369050"/>
            <a:ext cx="335909" cy="365125"/>
          </a:xfrm>
          <a:prstGeom prst="rect">
            <a:avLst/>
          </a:prstGeom>
          <a:solidFill>
            <a:schemeClr val="accent2"/>
          </a:solidFill>
        </p:spPr>
        <p:txBody>
          <a:bodyPr vert="horz" lIns="0" tIns="45720" rIns="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000" b="0" kern="1200">
                <a:solidFill>
                  <a:srgbClr val="01C6FD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8048C4E-7BD1-46A5-B2F2-6AD408DAAD47}" type="slidenum">
              <a:rPr lang="en-GB" b="1" smtClean="0">
                <a:solidFill>
                  <a:schemeClr val="bg1"/>
                </a:solidFill>
              </a:rPr>
              <a:pPr/>
              <a:t>6</a:t>
            </a:fld>
            <a:endParaRPr lang="en-GB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61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  <a:hlinkClick r:id="rId2"/>
              </a:rPr>
              <a:t>FOA</a:t>
            </a:r>
            <a:r>
              <a:rPr lang="en-US" sz="9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Freestyle Script" panose="030804020302050B0404" pitchFamily="66" charset="0"/>
              </a:rPr>
              <a:t>: Further Oral Activity</a:t>
            </a:r>
            <a:endParaRPr lang="en-US" sz="9600" dirty="0">
              <a:solidFill>
                <a:schemeClr val="accent2">
                  <a:lumMod val="60000"/>
                  <a:lumOff val="40000"/>
                </a:schemeClr>
              </a:solidFill>
              <a:latin typeface="Freestyle Script" panose="030804020302050B0404" pitchFamily="66" charset="0"/>
            </a:endParaRP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543465" y="1672364"/>
            <a:ext cx="5299739" cy="4360024"/>
          </a:xfrm>
        </p:spPr>
        <p:txBody>
          <a:bodyPr>
            <a:noAutofit/>
          </a:bodyPr>
          <a:lstStyle/>
          <a:p>
            <a:r>
              <a:rPr lang="en-US" sz="3200" i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BASICS-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FOA are based on texts and topics from Parts 1 and 2 of the syllabus. The activity should be rooted in a primary source. 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Students must conduct at least two FOAs; one in part 1 and one in part 2. </a:t>
            </a:r>
          </a:p>
          <a:p>
            <a:pPr marL="342900" indent="-342900">
              <a:buFontTx/>
              <a:buChar char="-"/>
            </a:pPr>
            <a:r>
              <a:rPr lang="en-US" sz="3200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Students may work alone or in groups (no more than 3). 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6208886" y="2245456"/>
            <a:ext cx="5445401" cy="4360024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Students decide on an activity in consultation with their teacher.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FOAs must be at least 10 minutes.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Following each FOA, students have to write a reflective statement, which is kept on record within the school (turnitin.com). The reflective statement explains how the student met one or more of the learning outcomes for Part 1 or Part 2. </a:t>
            </a:r>
          </a:p>
          <a:p>
            <a:pPr marL="342900" indent="-342900">
              <a:buFontTx/>
              <a:buChar char="-"/>
            </a:pPr>
            <a:r>
              <a:rPr lang="en-US" sz="28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marks from the FOA performance count for 15% of the final grade.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28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xmlns="" id="{24FAFA63-EF73-4268-8107-6CD20923D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292467"/>
            <a:ext cx="11174186" cy="1006429"/>
          </a:xfrm>
        </p:spPr>
        <p:txBody>
          <a:bodyPr/>
          <a:lstStyle/>
          <a:p>
            <a:r>
              <a:rPr lang="en-US" sz="6600" dirty="0" smtClean="0">
                <a:latin typeface="Gabriola" panose="04040605051002020D02" pitchFamily="82" charset="0"/>
              </a:rPr>
              <a:t>DIRECTIONS: </a:t>
            </a:r>
            <a:endParaRPr lang="en-GB" sz="6600" dirty="0">
              <a:latin typeface="Gabriola" panose="04040605051002020D02" pitchFamily="82" charset="0"/>
            </a:endParaRPr>
          </a:p>
        </p:txBody>
      </p:sp>
      <p:pic>
        <p:nvPicPr>
          <p:cNvPr id="9" name="Picture Placeholder 8" descr="Slide image placeholder">
            <a:extLst>
              <a:ext uri="{FF2B5EF4-FFF2-40B4-BE49-F238E27FC236}">
                <a16:creationId xmlns:a16="http://schemas.microsoft.com/office/drawing/2014/main" xmlns="" id="{95460251-A0B7-4016-89A0-4C8BCED07B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AC4CB2C1-7DE3-44DC-A4F5-55C9466AE9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760" y="3496738"/>
            <a:ext cx="2820761" cy="334508"/>
          </a:xfrm>
        </p:spPr>
        <p:txBody>
          <a:bodyPr/>
          <a:lstStyle/>
          <a:p>
            <a:r>
              <a:rPr lang="en-US" sz="2000" dirty="0" smtClean="0"/>
              <a:t>Step #1: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 min. </a:t>
            </a:r>
            <a:endParaRPr lang="en-GB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xmlns="" id="{DFFB9D38-CDF6-45F7-A615-007F303B1A0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15661" y="4045788"/>
            <a:ext cx="3350960" cy="2691441"/>
          </a:xfrm>
        </p:spPr>
        <p:txBody>
          <a:bodyPr/>
          <a:lstStyle/>
          <a:p>
            <a:r>
              <a:rPr lang="en-US" sz="1600" dirty="0" smtClean="0"/>
              <a:t>Chose ONE of the texts from you presentation to focus on today (instrumental or influential). </a:t>
            </a:r>
          </a:p>
          <a:p>
            <a:r>
              <a:rPr lang="en-US" sz="1600" i="1" dirty="0" smtClean="0"/>
              <a:t>Watch/look the text again. </a:t>
            </a:r>
          </a:p>
          <a:p>
            <a:r>
              <a:rPr lang="en-US" sz="1600" dirty="0" smtClean="0"/>
              <a:t>Reread the answers to the questions you answered &amp; consider </a:t>
            </a:r>
            <a:r>
              <a:rPr lang="en-US" sz="1600" b="1" dirty="0" smtClean="0"/>
              <a:t>how power is being exercise or undermined in the text. </a:t>
            </a:r>
            <a:endParaRPr lang="en-US" sz="1600" b="1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xmlns="" id="{78932DB0-2733-4BAD-BB5D-9536D20E090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23026" y="3383207"/>
            <a:ext cx="2820761" cy="334508"/>
          </a:xfrm>
        </p:spPr>
        <p:txBody>
          <a:bodyPr/>
          <a:lstStyle/>
          <a:p>
            <a:r>
              <a:rPr lang="en-US" sz="2000" dirty="0" smtClean="0"/>
              <a:t>Step #2: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15 min. </a:t>
            </a:r>
            <a:endParaRPr lang="en-GB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xmlns="" id="{6FB540F0-2ABD-4D9C-AA51-A68864DD785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802370" y="3976776"/>
            <a:ext cx="4597879" cy="1745413"/>
          </a:xfrm>
        </p:spPr>
        <p:txBody>
          <a:bodyPr/>
          <a:lstStyle/>
          <a:p>
            <a:r>
              <a:rPr lang="en-US" sz="1600" dirty="0"/>
              <a:t>Using one of the texts you chose for your presentation, </a:t>
            </a:r>
            <a:r>
              <a:rPr lang="en-US" sz="1600" dirty="0" smtClean="0"/>
              <a:t>come up </a:t>
            </a:r>
            <a:r>
              <a:rPr lang="en-US" sz="1600" dirty="0"/>
              <a:t>with an idea for your next FOA. </a:t>
            </a:r>
          </a:p>
          <a:p>
            <a:r>
              <a:rPr lang="en-US" sz="1600" i="1" dirty="0"/>
              <a:t>You must plan something </a:t>
            </a:r>
            <a:r>
              <a:rPr lang="en-US" sz="1600" b="1" i="1" dirty="0"/>
              <a:t>that will allow you to speak in front of the class for 10 minutes</a:t>
            </a:r>
            <a:r>
              <a:rPr lang="en-US" sz="1600" i="1" dirty="0"/>
              <a:t>. </a:t>
            </a:r>
            <a:r>
              <a:rPr lang="en-US" sz="1600" i="1" dirty="0" smtClean="0"/>
              <a:t>This means your plan should be thorough…</a:t>
            </a:r>
          </a:p>
          <a:p>
            <a:r>
              <a:rPr lang="en-US" sz="1600" dirty="0" smtClean="0"/>
              <a:t>Your plan must obviously relate to the primary source. </a:t>
            </a:r>
          </a:p>
          <a:p>
            <a:r>
              <a:rPr lang="en-US" sz="1600" b="1" dirty="0" smtClean="0"/>
              <a:t>Your plan must show HOW you will meet all three learning outcomes. </a:t>
            </a:r>
            <a:endParaRPr lang="en-US" sz="1600" b="1" dirty="0"/>
          </a:p>
          <a:p>
            <a:endParaRPr lang="en-US" sz="1600" b="1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xmlns="" id="{8849DCBF-FE6C-4038-BE61-0BE3E249C35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635998" y="3383207"/>
            <a:ext cx="2820761" cy="334508"/>
          </a:xfrm>
        </p:spPr>
        <p:txBody>
          <a:bodyPr/>
          <a:lstStyle/>
          <a:p>
            <a:r>
              <a:rPr lang="en-US" sz="2000" dirty="0" smtClean="0"/>
              <a:t>Step #3: </a:t>
            </a:r>
            <a:br>
              <a:rPr lang="en-US" sz="2000" dirty="0" smtClean="0"/>
            </a:br>
            <a:r>
              <a:rPr lang="en-US" dirty="0" smtClean="0"/>
              <a:t>20 min. </a:t>
            </a:r>
            <a:endParaRPr lang="en-GB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xmlns="" id="{E0FF0889-3DA9-4826-A04E-4A4BD4C04C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635998" y="4045787"/>
            <a:ext cx="3208070" cy="2691441"/>
          </a:xfrm>
        </p:spPr>
        <p:txBody>
          <a:bodyPr/>
          <a:lstStyle/>
          <a:p>
            <a:pPr algn="ctr"/>
            <a:r>
              <a:rPr lang="en-US" sz="1600" b="1" i="1" dirty="0" smtClean="0"/>
              <a:t>**GROUPS OF FOUR.**</a:t>
            </a:r>
          </a:p>
          <a:p>
            <a:r>
              <a:rPr lang="en-US" sz="1600" dirty="0" smtClean="0"/>
              <a:t>Each member of the group will shar</a:t>
            </a:r>
            <a:r>
              <a:rPr lang="en-US" sz="1600" dirty="0" smtClean="0"/>
              <a:t>e their plan. </a:t>
            </a:r>
          </a:p>
          <a:p>
            <a:r>
              <a:rPr lang="en-US" sz="1600" i="1" dirty="0" smtClean="0"/>
              <a:t>After each person shares, the group will give some </a:t>
            </a:r>
            <a:r>
              <a:rPr lang="en-US" sz="1600" b="1" i="1" dirty="0" smtClean="0"/>
              <a:t>constructive feedback using the rubric. </a:t>
            </a:r>
            <a:endParaRPr lang="en-US" sz="1600" b="1" i="1" dirty="0"/>
          </a:p>
        </p:txBody>
      </p:sp>
    </p:spTree>
    <p:extLst>
      <p:ext uri="{BB962C8B-B14F-4D97-AF65-F5344CB8AC3E}">
        <p14:creationId xmlns:p14="http://schemas.microsoft.com/office/powerpoint/2010/main" val="4284431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446315" y="313037"/>
            <a:ext cx="11174186" cy="2086725"/>
          </a:xfrm>
        </p:spPr>
        <p:txBody>
          <a:bodyPr/>
          <a:lstStyle/>
          <a:p>
            <a:pPr algn="ctr"/>
            <a:r>
              <a:rPr lang="en-US" sz="7200" dirty="0" smtClean="0">
                <a:latin typeface="Gabriola" panose="04040605051002020D02" pitchFamily="82" charset="0"/>
              </a:rPr>
              <a:t>Part 1:</a:t>
            </a:r>
            <a:br>
              <a:rPr lang="en-US" sz="7200" dirty="0" smtClean="0">
                <a:latin typeface="Gabriola" panose="04040605051002020D02" pitchFamily="82" charset="0"/>
              </a:rPr>
            </a:br>
            <a:r>
              <a:rPr lang="en-US" sz="7200" dirty="0" smtClean="0">
                <a:latin typeface="Gabriola" panose="04040605051002020D02" pitchFamily="82" charset="0"/>
              </a:rPr>
              <a:t>LEARNING OUTCOMES</a:t>
            </a:r>
            <a:endParaRPr lang="en-US" sz="7200" dirty="0">
              <a:latin typeface="Gabriola" panose="04040605051002020D02" pitchFamily="82" charset="0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46315" y="2682814"/>
            <a:ext cx="11423632" cy="3550323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 smtClean="0">
                <a:latin typeface="Bookman Old Style" panose="02050604050505020204" pitchFamily="18" charset="0"/>
              </a:rPr>
              <a:t>1. Analyze </a:t>
            </a:r>
            <a:r>
              <a:rPr lang="en-US" sz="3200" u="sng" dirty="0">
                <a:latin typeface="Bookman Old Style" panose="02050604050505020204" pitchFamily="18" charset="0"/>
              </a:rPr>
              <a:t>how</a:t>
            </a:r>
            <a:r>
              <a:rPr lang="en-US" sz="3200" dirty="0">
                <a:latin typeface="Bookman Old Style" panose="02050604050505020204" pitchFamily="18" charset="0"/>
              </a:rPr>
              <a:t> audience and purpose </a:t>
            </a:r>
            <a:r>
              <a:rPr lang="en-US" sz="3200" u="sng" dirty="0">
                <a:latin typeface="Bookman Old Style" panose="02050604050505020204" pitchFamily="18" charset="0"/>
              </a:rPr>
              <a:t>affect</a:t>
            </a:r>
            <a:r>
              <a:rPr lang="en-US" sz="3200" dirty="0">
                <a:latin typeface="Bookman Old Style" panose="02050604050505020204" pitchFamily="18" charset="0"/>
              </a:rPr>
              <a:t> the structure and content of texts. </a:t>
            </a:r>
          </a:p>
          <a:p>
            <a:pPr marL="0" indent="0">
              <a:buNone/>
            </a:pPr>
            <a:r>
              <a:rPr lang="en-US" sz="3200" dirty="0" smtClean="0">
                <a:latin typeface="Bookman Old Style" panose="02050604050505020204" pitchFamily="18" charset="0"/>
              </a:rPr>
              <a:t>2. Analyze </a:t>
            </a:r>
            <a:r>
              <a:rPr lang="en-US" sz="3200" dirty="0">
                <a:latin typeface="Bookman Old Style" panose="02050604050505020204" pitchFamily="18" charset="0"/>
              </a:rPr>
              <a:t>the </a:t>
            </a:r>
            <a:r>
              <a:rPr lang="en-US" sz="3200" u="sng" dirty="0">
                <a:latin typeface="Bookman Old Style" panose="02050604050505020204" pitchFamily="18" charset="0"/>
              </a:rPr>
              <a:t>impact</a:t>
            </a:r>
            <a:r>
              <a:rPr lang="en-US" sz="3200" dirty="0">
                <a:latin typeface="Bookman Old Style" panose="02050604050505020204" pitchFamily="18" charset="0"/>
              </a:rPr>
              <a:t> of language changes. </a:t>
            </a:r>
            <a:endParaRPr lang="en-US" sz="3200" dirty="0" smtClean="0">
              <a:latin typeface="Bookman Old Style" panose="02050604050505020204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Bookman Old Style" panose="02050604050505020204" pitchFamily="18" charset="0"/>
              </a:rPr>
              <a:t>3. Demonstrate </a:t>
            </a:r>
            <a:r>
              <a:rPr lang="en-US" sz="3200" dirty="0">
                <a:latin typeface="Bookman Old Style" panose="02050604050505020204" pitchFamily="18" charset="0"/>
              </a:rPr>
              <a:t>an awareness of </a:t>
            </a:r>
            <a:r>
              <a:rPr lang="en-US" sz="3200" u="sng" dirty="0">
                <a:latin typeface="Bookman Old Style" panose="02050604050505020204" pitchFamily="18" charset="0"/>
              </a:rPr>
              <a:t>how</a:t>
            </a:r>
            <a:r>
              <a:rPr lang="en-US" sz="3200" dirty="0">
                <a:latin typeface="Bookman Old Style" panose="02050604050505020204" pitchFamily="18" charset="0"/>
              </a:rPr>
              <a:t> language and meaning are </a:t>
            </a:r>
            <a:r>
              <a:rPr lang="en-US" sz="3200" u="sng" dirty="0">
                <a:latin typeface="Bookman Old Style" panose="02050604050505020204" pitchFamily="18" charset="0"/>
              </a:rPr>
              <a:t>shaped by culture and context</a:t>
            </a:r>
            <a:r>
              <a:rPr lang="en-US" sz="3200" dirty="0">
                <a:latin typeface="Bookman Old Style" panose="02050604050505020204" pitchFamily="18" charset="0"/>
              </a:rPr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8203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SFT_01">
      <a:dk1>
        <a:sysClr val="windowText" lastClr="000000"/>
      </a:dk1>
      <a:lt1>
        <a:sysClr val="window" lastClr="FFFFFF"/>
      </a:lt1>
      <a:dk2>
        <a:srgbClr val="3F3F3F"/>
      </a:dk2>
      <a:lt2>
        <a:srgbClr val="FFFFFF"/>
      </a:lt2>
      <a:accent1>
        <a:srgbClr val="01C6FD"/>
      </a:accent1>
      <a:accent2>
        <a:srgbClr val="067F9C"/>
      </a:accent2>
      <a:accent3>
        <a:srgbClr val="014E52"/>
      </a:accent3>
      <a:accent4>
        <a:srgbClr val="ED7D31"/>
      </a:accent4>
      <a:accent5>
        <a:srgbClr val="79AE02"/>
      </a:accent5>
      <a:accent6>
        <a:srgbClr val="0070C0"/>
      </a:accent6>
      <a:hlink>
        <a:srgbClr val="01C6FD"/>
      </a:hlink>
      <a:folHlink>
        <a:srgbClr val="954F72"/>
      </a:folHlink>
    </a:clrScheme>
    <a:fontScheme name="MSFT_01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inimalist_Template_03_CA - v7" id="{215D63C3-B139-4AD7-9F60-51396BC82D2C}" vid="{FAE53EBD-DCD0-4C4A-8B10-EB06EA2364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723BE856-B6C2-4675-AE16-47A27D415D4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7D8A4B1-1036-4F2B-9C1A-A86F68D314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50439D9-8631-4FC1-BCE0-1BDB23425EE1}">
  <ds:schemaRefs>
    <ds:schemaRef ds:uri="http://purl.org/dc/elements/1.1/"/>
    <ds:schemaRef ds:uri="http://purl.org/dc/terms/"/>
    <ds:schemaRef ds:uri="http://schemas.microsoft.com/sharepoint/v3"/>
    <ds:schemaRef ds:uri="http://schemas.microsoft.com/office/2006/metadata/properties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6dc4bcd6-49db-4c07-9060-8acfc67cef9f"/>
    <ds:schemaRef ds:uri="http://schemas.microsoft.com/office/infopath/2007/PartnerControls"/>
    <ds:schemaRef ds:uri="fb0879af-3eba-417a-a55a-ffe6dcd6ca7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Ocean presentation</Template>
  <TotalTime>0</TotalTime>
  <Words>549</Words>
  <Application>Microsoft Office PowerPoint</Application>
  <PresentationFormat>Widescreen</PresentationFormat>
  <Paragraphs>59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Arabic Typesetting</vt:lpstr>
      <vt:lpstr>Arial</vt:lpstr>
      <vt:lpstr>Bookman Old Style</vt:lpstr>
      <vt:lpstr>Calibri</vt:lpstr>
      <vt:lpstr>Century Gothic</vt:lpstr>
      <vt:lpstr>Freestyle Script</vt:lpstr>
      <vt:lpstr>Gabriola</vt:lpstr>
      <vt:lpstr>Office Theme</vt:lpstr>
      <vt:lpstr>What is power?</vt:lpstr>
      <vt:lpstr>WHAT IS POWER?</vt:lpstr>
      <vt:lpstr>PowerPoint Presentation</vt:lpstr>
      <vt:lpstr>PowerPoint Presentation</vt:lpstr>
      <vt:lpstr>Agenda: </vt:lpstr>
      <vt:lpstr>Practice FOA #2</vt:lpstr>
      <vt:lpstr>FOA: Further Oral Activity</vt:lpstr>
      <vt:lpstr>DIRECTIONS: </vt:lpstr>
      <vt:lpstr>Part 1: LEARNING OUTCOMES</vt:lpstr>
      <vt:lpstr>How to give constructive feedback: </vt:lpstr>
      <vt:lpstr>Debrief: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2018-09-24T12:38:47Z</dcterms:created>
  <dcterms:modified xsi:type="dcterms:W3CDTF">2018-09-24T13:18:55Z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