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72" r:id="rId4"/>
    <p:sldId id="263" r:id="rId5"/>
    <p:sldId id="273" r:id="rId6"/>
    <p:sldId id="271" r:id="rId7"/>
    <p:sldId id="270" r:id="rId8"/>
    <p:sldId id="265" r:id="rId9"/>
    <p:sldId id="267" r:id="rId10"/>
    <p:sldId id="275" r:id="rId11"/>
    <p:sldId id="266" r:id="rId12"/>
    <p:sldId id="269" r:id="rId13"/>
    <p:sldId id="268" r:id="rId14"/>
    <p:sldId id="274" r:id="rId15"/>
    <p:sldId id="276" r:id="rId16"/>
    <p:sldId id="279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EE9"/>
    <a:srgbClr val="C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orXogk3euM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buRLc2eWGPQ&amp;t=329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ToF1Mur8Qb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CLwnqDvlXq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ranker.com/list/funny-bathroom-signs/ashley-reig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oDPCmmZifE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7DdM-4siaQw&amp;t=138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bbc.com/sport/american-football/414127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095">
            <a:off x="277533" y="4559036"/>
            <a:ext cx="2819100" cy="14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powerful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94" y="0"/>
            <a:ext cx="2928669" cy="19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" y="2414329"/>
            <a:ext cx="12191999" cy="23876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DP Language &amp; Literature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4321806"/>
            <a:ext cx="9144000" cy="1655762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Unit 2; Session 02- What is power? (cont.)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Image result for powerful langu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910">
            <a:off x="9275396" y="4666249"/>
            <a:ext cx="2099021" cy="15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22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Jesse Williams 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800975" cy="54292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HOW</a:t>
            </a:r>
            <a:r>
              <a:rPr lang="en-US" dirty="0"/>
              <a:t> is language </a:t>
            </a:r>
            <a:r>
              <a:rPr lang="en-US" dirty="0" smtClean="0"/>
              <a:t>used </a:t>
            </a:r>
            <a:r>
              <a:rPr lang="en-US" dirty="0"/>
              <a:t>instrumentally and influentially to both exercise and undermine power in the text?</a:t>
            </a:r>
          </a:p>
          <a:p>
            <a:endParaRPr lang="en-US" dirty="0"/>
          </a:p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 or </a:t>
            </a:r>
            <a:r>
              <a:rPr lang="en-US" b="1" dirty="0"/>
              <a:t>both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 Why?</a:t>
            </a:r>
          </a:p>
          <a:p>
            <a:endParaRPr lang="en-US" dirty="0"/>
          </a:p>
        </p:txBody>
      </p:sp>
      <p:pic>
        <p:nvPicPr>
          <p:cNvPr id="1026" name="Picture 2" descr="Image result for jesse williams bet award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r="15184"/>
          <a:stretch/>
        </p:blipFill>
        <p:spPr bwMode="auto">
          <a:xfrm>
            <a:off x="7800975" y="2068513"/>
            <a:ext cx="4238625" cy="33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513068"/>
            <a:ext cx="1211436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GOT 99 PROBLEMS…PALSY IS JUST ONE. </a:t>
            </a:r>
            <a:endParaRPr lang="en-US" sz="6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" y="2149474"/>
            <a:ext cx="8272732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</a:t>
            </a:r>
            <a:r>
              <a:rPr lang="en-US" dirty="0"/>
              <a:t> is language </a:t>
            </a:r>
            <a:r>
              <a:rPr lang="en-US" dirty="0" smtClean="0"/>
              <a:t>used </a:t>
            </a:r>
            <a:r>
              <a:rPr lang="en-US" dirty="0"/>
              <a:t>instrumentally and influentially to both exercise and undermine power in the text?</a:t>
            </a:r>
          </a:p>
          <a:p>
            <a:endParaRPr lang="en-US" dirty="0"/>
          </a:p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 or </a:t>
            </a:r>
            <a:r>
              <a:rPr lang="en-US" b="1" dirty="0"/>
              <a:t>both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 Why?</a:t>
            </a:r>
          </a:p>
          <a:p>
            <a:endParaRPr lang="en-US" dirty="0"/>
          </a:p>
        </p:txBody>
      </p:sp>
      <p:pic>
        <p:nvPicPr>
          <p:cNvPr id="2050" name="Picture 2" descr="Image result for i got 99 problems palsy is just 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19" y="2943225"/>
            <a:ext cx="3927881" cy="29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65125"/>
            <a:ext cx="12114362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PRESIDENTIAL DEBATE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" y="1825624"/>
            <a:ext cx="8272732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</a:t>
            </a:r>
            <a:r>
              <a:rPr lang="en-US" dirty="0"/>
              <a:t> is language </a:t>
            </a:r>
            <a:r>
              <a:rPr lang="en-US" dirty="0" smtClean="0"/>
              <a:t>used </a:t>
            </a:r>
            <a:r>
              <a:rPr lang="en-US" dirty="0"/>
              <a:t>instrumentally and influentially to both exercise and undermine power in the text?</a:t>
            </a:r>
          </a:p>
          <a:p>
            <a:endParaRPr lang="en-US" dirty="0"/>
          </a:p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 or </a:t>
            </a:r>
            <a:r>
              <a:rPr lang="en-US" b="1" dirty="0"/>
              <a:t>both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 Why?</a:t>
            </a:r>
          </a:p>
          <a:p>
            <a:endParaRPr lang="en-US" dirty="0"/>
          </a:p>
        </p:txBody>
      </p:sp>
      <p:pic>
        <p:nvPicPr>
          <p:cNvPr id="5122" name="Picture 2" descr="Image result for TRUMP &amp; HILL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70" y="2971711"/>
            <a:ext cx="3526180" cy="23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65125"/>
            <a:ext cx="12114362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Consciousness </a:t>
            </a:r>
            <a:r>
              <a:rPr lang="en-US" sz="80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&amp; </a:t>
            </a:r>
            <a:r>
              <a:rPr lang="en-US" sz="80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80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 </a:t>
            </a:r>
            <a:r>
              <a:rPr lang="en-US" sz="8000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" y="1825624"/>
            <a:ext cx="8272732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Look for examples of each speaker trying to exert power over the other. </a:t>
            </a:r>
            <a:endParaRPr lang="en-US" sz="6600" dirty="0"/>
          </a:p>
          <a:p>
            <a:endParaRPr lang="en-US" dirty="0"/>
          </a:p>
        </p:txBody>
      </p:sp>
      <p:pic>
        <p:nvPicPr>
          <p:cNvPr id="4098" name="Picture 2" descr="Image result for brai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19509"/>
          <a:stretch/>
        </p:blipFill>
        <p:spPr bwMode="auto">
          <a:xfrm>
            <a:off x="8350370" y="2619516"/>
            <a:ext cx="3402275" cy="30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How is this helping me towards upcoming assessment(s)?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987419"/>
            <a:ext cx="7588909" cy="4483101"/>
          </a:xfrm>
        </p:spPr>
        <p:txBody>
          <a:bodyPr>
            <a:noAutofit/>
          </a:bodyPr>
          <a:lstStyle/>
          <a:p>
            <a:r>
              <a:rPr lang="en-US" sz="3600" b="1" dirty="0"/>
              <a:t>FOA</a:t>
            </a:r>
            <a:r>
              <a:rPr lang="en-US" sz="3600" dirty="0"/>
              <a:t>: For the further oral activity, you will be expected to discuss the language of a text in depth and present this orally. You could do a ‘political debate roundup’ style of discussion, </a:t>
            </a:r>
            <a:r>
              <a:rPr lang="en-US" sz="3600" dirty="0" smtClean="0"/>
              <a:t>analyzing </a:t>
            </a:r>
            <a:r>
              <a:rPr lang="en-US" sz="3600" dirty="0"/>
              <a:t>the use of candidates’ use of language and attempts to assert power.</a:t>
            </a:r>
          </a:p>
        </p:txBody>
      </p:sp>
      <p:pic>
        <p:nvPicPr>
          <p:cNvPr id="7170" name="Picture 2" descr="Image result for p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52" y="2308109"/>
            <a:ext cx="3703997" cy="37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 YOUR OWN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625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1: Find an example of: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language being used instrumentally </a:t>
            </a:r>
            <a:r>
              <a:rPr lang="en-US" b="1" dirty="0">
                <a:solidFill>
                  <a:srgbClr val="00B050"/>
                </a:solidFill>
              </a:rPr>
              <a:t>to exercise or undermine power.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anguage being used influentially </a:t>
            </a:r>
            <a:r>
              <a:rPr lang="en-US" b="1" dirty="0">
                <a:solidFill>
                  <a:srgbClr val="0070C0"/>
                </a:solidFill>
              </a:rPr>
              <a:t>to exercise or undermine power.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sz="3200" dirty="0" smtClean="0"/>
              <a:t>STEP #2: Analyze the text using the questions on the next two slides.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STEP #3: Add your examples &amp; analysis into the class PPT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STEP #4: Be prepared to share with the class on Thursday.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20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6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EACH GROUP SHOULD HAVE…</a:t>
            </a:r>
            <a:endParaRPr lang="en-US" sz="72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FOUR SLIDES TOTAL</a:t>
            </a:r>
          </a:p>
          <a:p>
            <a:pPr lvl="1"/>
            <a:r>
              <a:rPr lang="en-US" sz="3600" dirty="0" smtClean="0"/>
              <a:t>1 slide= EXAMPLE #1</a:t>
            </a:r>
          </a:p>
          <a:p>
            <a:pPr lvl="1"/>
            <a:r>
              <a:rPr lang="en-US" sz="3600" dirty="0" smtClean="0"/>
              <a:t>1 slide= EXAMPLE #2</a:t>
            </a:r>
          </a:p>
          <a:p>
            <a:pPr lvl="1"/>
            <a:r>
              <a:rPr lang="en-US" sz="3600" dirty="0" smtClean="0"/>
              <a:t>1 slide= WRITTEN TASK #2 QUESTION ANALYSIS FOR EXAMPLE #1</a:t>
            </a:r>
          </a:p>
          <a:p>
            <a:pPr lvl="1"/>
            <a:r>
              <a:rPr lang="en-US" sz="3600" dirty="0"/>
              <a:t>1 slide= WRITTEN TASK #2 QUESTION ANALYSIS FOR EXAMPLE </a:t>
            </a:r>
            <a:r>
              <a:rPr lang="en-US" sz="3600" dirty="0" smtClean="0"/>
              <a:t>#2</a:t>
            </a:r>
            <a:endParaRPr lang="en-US" sz="3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3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QUESTIONS TO CONSIDER: </a:t>
            </a:r>
            <a:endParaRPr lang="en-US" sz="7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HOW</a:t>
            </a:r>
            <a:r>
              <a:rPr lang="en-US" dirty="0"/>
              <a:t> is language is used instrumentally and influentially to both exercise and undermine power in the text?</a:t>
            </a:r>
          </a:p>
          <a:p>
            <a:endParaRPr lang="en-US" dirty="0"/>
          </a:p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 or </a:t>
            </a:r>
            <a:r>
              <a:rPr lang="en-US" b="1" dirty="0"/>
              <a:t>both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 Why?</a:t>
            </a:r>
          </a:p>
          <a:p>
            <a:endParaRPr lang="en-US" dirty="0"/>
          </a:p>
        </p:txBody>
      </p:sp>
      <p:pic>
        <p:nvPicPr>
          <p:cNvPr id="2050" name="Picture 2" descr="Image result for thought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3600" cy="7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ought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7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QUESTIONS TO CONSIDER:</a:t>
            </a:r>
            <a:br>
              <a:rPr lang="en-US" sz="72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choose one for EACH example</a:t>
            </a:r>
            <a:endParaRPr lang="en-US" b="1" i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How could the text be read and interpreted differently by two different readers?</a:t>
            </a:r>
          </a:p>
          <a:p>
            <a:r>
              <a:rPr lang="en-US" dirty="0" smtClean="0"/>
              <a:t>If the text had been written in a different time or place or language or for a different audience, how and why might it differ?</a:t>
            </a:r>
          </a:p>
          <a:p>
            <a:r>
              <a:rPr lang="en-US" dirty="0" smtClean="0"/>
              <a:t>How &amp; why is a social group represented in a particular way?</a:t>
            </a:r>
          </a:p>
          <a:p>
            <a:r>
              <a:rPr lang="en-US" dirty="0" smtClean="0"/>
              <a:t>Which social groups are marginalized, excluded or silenced within the text?</a:t>
            </a:r>
          </a:p>
          <a:p>
            <a:r>
              <a:rPr lang="en-US" dirty="0" smtClean="0"/>
              <a:t>How does the text conform to, or deviate from, the conventions of a particular genre, and for what purpose?</a:t>
            </a:r>
          </a:p>
          <a:p>
            <a:r>
              <a:rPr lang="en-US" dirty="0" smtClean="0"/>
              <a:t>How has the text borrowed from other texts, and with what effects?</a:t>
            </a:r>
            <a:endParaRPr lang="en-US" dirty="0"/>
          </a:p>
        </p:txBody>
      </p:sp>
      <p:pic>
        <p:nvPicPr>
          <p:cNvPr id="4" name="Picture 2" descr="Image result for thought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3600" cy="7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ought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7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343"/>
            <a:ext cx="12192000" cy="1828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</a:rPr>
              <a:t>WHAT IS POWER?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416" y="1759788"/>
            <a:ext cx="6521570" cy="4779034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Language is used instrumentally and influentially to both exercise and undermine power. 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b="1" u="sng" dirty="0" smtClean="0"/>
              <a:t>KEY CONCEPTS: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Language &amp; knowledge communities (jargon)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Language status &amp; dialects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Euphemisms and emotive language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Modality &amp; persuasion </a:t>
            </a:r>
            <a:endParaRPr lang="en-US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>
            <a:fillRect/>
          </a:stretch>
        </p:blipFill>
        <p:spPr>
          <a:xfrm>
            <a:off x="6832120" y="2384717"/>
            <a:ext cx="4755973" cy="3755359"/>
          </a:xfrm>
        </p:spPr>
      </p:pic>
    </p:spTree>
    <p:extLst>
      <p:ext uri="{BB962C8B-B14F-4D97-AF65-F5344CB8AC3E}">
        <p14:creationId xmlns:p14="http://schemas.microsoft.com/office/powerpoint/2010/main" val="37743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owerful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"/>
            <a:ext cx="12191999" cy="68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29" y="534838"/>
            <a:ext cx="8047546" cy="5970188"/>
          </a:xfrm>
        </p:spPr>
        <p:txBody>
          <a:bodyPr>
            <a:noAutofit/>
          </a:bodyPr>
          <a:lstStyle/>
          <a:p>
            <a:pPr fontAlgn="base"/>
            <a:r>
              <a:rPr lang="en-US" sz="3600" b="1" i="1" dirty="0">
                <a:solidFill>
                  <a:srgbClr val="00B0F0"/>
                </a:solidFill>
              </a:rPr>
              <a:t>Know</a:t>
            </a:r>
            <a:r>
              <a:rPr lang="en-US" sz="3600" i="1" dirty="0"/>
              <a:t>: what power means; definitions of instrumental and influential </a:t>
            </a:r>
            <a:r>
              <a:rPr lang="en-US" sz="3600" i="1" dirty="0" smtClean="0"/>
              <a:t>power</a:t>
            </a:r>
            <a:br>
              <a:rPr lang="en-US" sz="3600" i="1" dirty="0" smtClean="0"/>
            </a:br>
            <a:endParaRPr lang="en-US" sz="3600" i="1" dirty="0"/>
          </a:p>
          <a:p>
            <a:pPr fontAlgn="base"/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Understand</a:t>
            </a:r>
            <a:r>
              <a:rPr lang="en-US" sz="3600" i="1" dirty="0"/>
              <a:t>:</a:t>
            </a:r>
            <a:r>
              <a:rPr lang="en-US" sz="3600" i="1" dirty="0">
                <a:solidFill>
                  <a:srgbClr val="00B050"/>
                </a:solidFill>
              </a:rPr>
              <a:t> </a:t>
            </a:r>
            <a:r>
              <a:rPr lang="en-US" sz="3600" i="1" dirty="0"/>
              <a:t>the relationship language has to power - both influential and </a:t>
            </a:r>
            <a:r>
              <a:rPr lang="en-US" sz="3600" i="1" dirty="0" smtClean="0"/>
              <a:t>instrumental</a:t>
            </a:r>
            <a:br>
              <a:rPr lang="en-US" sz="3600" i="1" dirty="0" smtClean="0"/>
            </a:br>
            <a:endParaRPr lang="en-US" sz="3600" i="1" dirty="0"/>
          </a:p>
          <a:p>
            <a:r>
              <a:rPr lang="en-US" sz="3600" b="1" i="1" dirty="0">
                <a:solidFill>
                  <a:srgbClr val="00B050"/>
                </a:solidFill>
              </a:rPr>
              <a:t>Be able to</a:t>
            </a:r>
            <a:r>
              <a:rPr lang="en-US" sz="3600" i="1" dirty="0"/>
              <a:t>: </a:t>
            </a:r>
            <a:r>
              <a:rPr lang="en-US" sz="3600" i="1" dirty="0" smtClean="0"/>
              <a:t>analyze </a:t>
            </a:r>
            <a:r>
              <a:rPr lang="en-US" sz="3600" i="1" dirty="0"/>
              <a:t>a text and start identifying ways language is used to exert power</a:t>
            </a:r>
            <a:endParaRPr lang="en-US" sz="3600" dirty="0"/>
          </a:p>
        </p:txBody>
      </p:sp>
      <p:pic>
        <p:nvPicPr>
          <p:cNvPr id="3074" name="Picture 2" descr="Image result for go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/>
        </p:blipFill>
        <p:spPr bwMode="auto">
          <a:xfrm rot="5400000">
            <a:off x="7024762" y="2002213"/>
            <a:ext cx="6232235" cy="30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POWER &amp; BATHROOM SIGNS 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3038" cy="4351338"/>
          </a:xfrm>
        </p:spPr>
        <p:txBody>
          <a:bodyPr/>
          <a:lstStyle/>
          <a:p>
            <a:r>
              <a:rPr lang="en-US" sz="3200" dirty="0" smtClean="0"/>
              <a:t>What kind of power do bathroom signs have?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How do bathroom signs have the power to </a:t>
            </a:r>
            <a:r>
              <a:rPr lang="en-US" sz="3200" b="1" dirty="0" smtClean="0"/>
              <a:t>REDEFINE</a:t>
            </a:r>
            <a:r>
              <a:rPr lang="en-US" sz="3200" dirty="0" smtClean="0"/>
              <a:t> or </a:t>
            </a:r>
            <a:r>
              <a:rPr lang="en-US" sz="3200" b="1" dirty="0" smtClean="0"/>
              <a:t>REAFFIRM</a:t>
            </a:r>
            <a:r>
              <a:rPr lang="en-US" sz="3200" dirty="0" smtClean="0"/>
              <a:t> our understanding of gender? </a:t>
            </a:r>
          </a:p>
          <a:p>
            <a:endParaRPr lang="en-US" dirty="0"/>
          </a:p>
        </p:txBody>
      </p:sp>
      <p:pic>
        <p:nvPicPr>
          <p:cNvPr id="7170" name="Picture 2" descr="Image result for BATHROOM SIG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50" y="2113561"/>
            <a:ext cx="4757832" cy="37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65125"/>
            <a:ext cx="1211436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MISS AMERICA &amp; JOHN OLIVER</a:t>
            </a:r>
            <a:endParaRPr lang="en-US" sz="60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" y="1614276"/>
            <a:ext cx="8272732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</a:t>
            </a:r>
            <a:r>
              <a:rPr lang="en-US" dirty="0"/>
              <a:t> is language </a:t>
            </a:r>
            <a:r>
              <a:rPr lang="en-US" dirty="0" smtClean="0"/>
              <a:t>used </a:t>
            </a:r>
            <a:r>
              <a:rPr lang="en-US" dirty="0"/>
              <a:t>instrumentally and influentially to both exercise and undermine power in the text?</a:t>
            </a:r>
          </a:p>
          <a:p>
            <a:endParaRPr lang="en-US" dirty="0"/>
          </a:p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 or </a:t>
            </a:r>
            <a:r>
              <a:rPr lang="en-US" b="1" dirty="0"/>
              <a:t>both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 Why?</a:t>
            </a:r>
          </a:p>
          <a:p>
            <a:endParaRPr lang="en-US" dirty="0"/>
          </a:p>
        </p:txBody>
      </p:sp>
      <p:pic>
        <p:nvPicPr>
          <p:cNvPr id="6146" name="Picture 2" descr="Image result for JOHN OLI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30" y="2828925"/>
            <a:ext cx="4039130" cy="2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1925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DOVE BEAUTY CAMPAINGE  </a:t>
            </a:r>
            <a:endParaRPr lang="en-US" sz="6600" dirty="0">
              <a:solidFill>
                <a:srgbClr val="92D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87" y="2501571"/>
            <a:ext cx="4493013" cy="30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156" y="1431895"/>
            <a:ext cx="712541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</a:t>
            </a:r>
            <a:r>
              <a:rPr lang="en-US" sz="2000" dirty="0" smtClean="0"/>
              <a:t> is language </a:t>
            </a:r>
            <a:r>
              <a:rPr lang="en-US" sz="2000" dirty="0" smtClean="0"/>
              <a:t>used </a:t>
            </a:r>
            <a:r>
              <a:rPr lang="en-US" sz="2000" dirty="0"/>
              <a:t>instrumentally and influentially to both exercise and undermine </a:t>
            </a:r>
            <a:r>
              <a:rPr lang="en-US" sz="2000" dirty="0" smtClean="0"/>
              <a:t>power in the text?</a:t>
            </a:r>
          </a:p>
          <a:p>
            <a:endParaRPr lang="en-US" sz="2000" dirty="0"/>
          </a:p>
          <a:p>
            <a:pPr fontAlgn="base"/>
            <a:r>
              <a:rPr lang="en-US" sz="2000" dirty="0" smtClean="0"/>
              <a:t>Is </a:t>
            </a:r>
            <a:r>
              <a:rPr lang="en-US" sz="2000" dirty="0"/>
              <a:t>this an instance of </a:t>
            </a:r>
            <a:r>
              <a:rPr lang="en-US" sz="2000" b="1" dirty="0"/>
              <a:t>public</a:t>
            </a:r>
            <a:r>
              <a:rPr lang="en-US" sz="2000" dirty="0"/>
              <a:t> or </a:t>
            </a:r>
            <a:r>
              <a:rPr lang="en-US" sz="2000" b="1" dirty="0"/>
              <a:t>personal</a:t>
            </a:r>
            <a:r>
              <a:rPr lang="en-US" sz="2000" dirty="0"/>
              <a:t> power</a:t>
            </a:r>
            <a:r>
              <a:rPr lang="en-US" sz="2000" dirty="0" smtClean="0"/>
              <a:t>? How do you know?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sz="2000" dirty="0" smtClean="0"/>
              <a:t>Is </a:t>
            </a:r>
            <a:r>
              <a:rPr lang="en-US" sz="2000" dirty="0"/>
              <a:t>this </a:t>
            </a:r>
            <a:r>
              <a:rPr lang="en-US" sz="2000" b="1" dirty="0"/>
              <a:t>instrumental</a:t>
            </a:r>
            <a:r>
              <a:rPr lang="en-US" sz="2000" dirty="0"/>
              <a:t> (coercive) or </a:t>
            </a:r>
            <a:r>
              <a:rPr lang="en-US" sz="2000" b="1" dirty="0"/>
              <a:t>influential </a:t>
            </a:r>
            <a:r>
              <a:rPr lang="en-US" sz="2000" dirty="0"/>
              <a:t>(motivational</a:t>
            </a:r>
            <a:r>
              <a:rPr lang="en-US" sz="2000" dirty="0" smtClean="0"/>
              <a:t>) or </a:t>
            </a:r>
            <a:r>
              <a:rPr lang="en-US" sz="2000" b="1" dirty="0" smtClean="0"/>
              <a:t>both</a:t>
            </a:r>
            <a:r>
              <a:rPr lang="en-US" sz="2000" dirty="0" smtClean="0"/>
              <a:t>? How do you know?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sz="2000" dirty="0" smtClean="0"/>
              <a:t>Is </a:t>
            </a:r>
            <a:r>
              <a:rPr lang="en-US" sz="2000" dirty="0"/>
              <a:t>this an example of an attempt to </a:t>
            </a:r>
            <a:r>
              <a:rPr lang="en-US" sz="2000" b="1" dirty="0"/>
              <a:t>maintain the status quo</a:t>
            </a:r>
            <a:r>
              <a:rPr lang="en-US" sz="2000" dirty="0"/>
              <a:t> or </a:t>
            </a:r>
            <a:r>
              <a:rPr lang="en-US" sz="2000" b="1" dirty="0"/>
              <a:t>make a change</a:t>
            </a:r>
            <a:r>
              <a:rPr lang="en-US" sz="2000" dirty="0" smtClean="0"/>
              <a:t>? How do you know?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smtClean="0"/>
              <a:t>Is </a:t>
            </a:r>
            <a:r>
              <a:rPr lang="en-US" sz="2000" dirty="0"/>
              <a:t>this a </a:t>
            </a:r>
            <a:r>
              <a:rPr lang="en-US" sz="2000" b="1" dirty="0"/>
              <a:t>harmful</a:t>
            </a:r>
            <a:r>
              <a:rPr lang="en-US" sz="2000" dirty="0"/>
              <a:t> / </a:t>
            </a:r>
            <a:r>
              <a:rPr lang="en-US" sz="2000" b="1" dirty="0"/>
              <a:t>beneficial</a:t>
            </a:r>
            <a:r>
              <a:rPr lang="en-US" sz="2000" dirty="0"/>
              <a:t> use of language as power</a:t>
            </a:r>
            <a:r>
              <a:rPr lang="en-US" sz="2000" dirty="0" smtClean="0"/>
              <a:t>? Why?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365125"/>
            <a:ext cx="1211436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 MR. TRUMP, YOU’RE DISRESPECTING THE FLAG. </a:t>
            </a:r>
            <a:endParaRPr lang="en-US" sz="60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8" y="1825624"/>
            <a:ext cx="8272732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</a:t>
            </a:r>
            <a:r>
              <a:rPr lang="en-US" dirty="0"/>
              <a:t> is language </a:t>
            </a:r>
            <a:r>
              <a:rPr lang="en-US" dirty="0" smtClean="0"/>
              <a:t>used </a:t>
            </a:r>
            <a:r>
              <a:rPr lang="en-US" dirty="0"/>
              <a:t>instrumentally and influentially to both exercise and undermine power in the text?</a:t>
            </a:r>
          </a:p>
          <a:p>
            <a:endParaRPr lang="en-US" dirty="0"/>
          </a:p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 or </a:t>
            </a:r>
            <a:r>
              <a:rPr lang="en-US" b="1" dirty="0"/>
              <a:t>both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 How do you know?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 Why?</a:t>
            </a:r>
          </a:p>
          <a:p>
            <a:endParaRPr lang="en-US" dirty="0"/>
          </a:p>
        </p:txBody>
      </p:sp>
      <p:pic>
        <p:nvPicPr>
          <p:cNvPr id="3074" name="Picture 2" descr="Image result for Osi Umenyio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91" y="2764285"/>
            <a:ext cx="4096112" cy="27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520</TotalTime>
  <Words>583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Andalus</vt:lpstr>
      <vt:lpstr>Arial</vt:lpstr>
      <vt:lpstr>Century Gothic</vt:lpstr>
      <vt:lpstr>Melancholy abstract design template</vt:lpstr>
      <vt:lpstr>DP Language &amp; Literature</vt:lpstr>
      <vt:lpstr>WHAT IS POWER?</vt:lpstr>
      <vt:lpstr>PowerPoint Presentation</vt:lpstr>
      <vt:lpstr>PowerPoint Presentation</vt:lpstr>
      <vt:lpstr>PowerPoint Presentation</vt:lpstr>
      <vt:lpstr>POWER &amp; BATHROOM SIGNS </vt:lpstr>
      <vt:lpstr>MISS AMERICA &amp; JOHN OLIVER</vt:lpstr>
      <vt:lpstr>DOVE BEAUTY CAMPAINGE  </vt:lpstr>
      <vt:lpstr>NO MR. TRUMP, YOU’RE DISRESPECTING THE FLAG. </vt:lpstr>
      <vt:lpstr>Jesse Williams </vt:lpstr>
      <vt:lpstr>I GOT 99 PROBLEMS…PALSY IS JUST ONE. </vt:lpstr>
      <vt:lpstr>PRESIDENTIAL DEBATE</vt:lpstr>
      <vt:lpstr>Consciousness &amp; The Brain</vt:lpstr>
      <vt:lpstr>How is this helping me towards upcoming assessment(s)?</vt:lpstr>
      <vt:lpstr>ON YOUR OWN</vt:lpstr>
      <vt:lpstr>EACH GROUP SHOULD HAVE…</vt:lpstr>
      <vt:lpstr>QUESTIONS TO CONSIDER: </vt:lpstr>
      <vt:lpstr>QUESTIONS TO CONSIDER: choose one for EACH 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Language &amp; Literature</dc:title>
  <dc:creator>Thorne, Elizabeth C</dc:creator>
  <cp:lastModifiedBy>Thorne, Elizabeth C</cp:lastModifiedBy>
  <cp:revision>41</cp:revision>
  <dcterms:created xsi:type="dcterms:W3CDTF">2018-09-13T12:56:48Z</dcterms:created>
  <dcterms:modified xsi:type="dcterms:W3CDTF">2018-09-18T16:42:40Z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