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7" r:id="rId2"/>
    <p:sldId id="268" r:id="rId3"/>
    <p:sldId id="278" r:id="rId4"/>
    <p:sldId id="269" r:id="rId5"/>
    <p:sldId id="279" r:id="rId6"/>
    <p:sldId id="280" r:id="rId7"/>
    <p:sldId id="281" r:id="rId8"/>
    <p:sldId id="282" r:id="rId9"/>
    <p:sldId id="285" r:id="rId10"/>
    <p:sldId id="286" r:id="rId11"/>
    <p:sldId id="283" r:id="rId12"/>
    <p:sldId id="2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FB8F-ED15-48AB-97BD-17129D4E699D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B3739-9081-478F-812E-AE7CE14063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D437-CD83-4825-AD0D-5E7B341BC79B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CF8BB-EBC7-4B8F-9632-A5A136FBB8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65DD-9819-4ABC-A784-477AFBA19C86}" type="datetime1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E545-DA4D-4588-A168-A47EEF327FC2}" type="datetime1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6042-7092-4D96-B3CE-E8E6CFEE88C8}" type="datetime1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9729644A-97F2-4BC4-BBF7-FC141F507563}" type="datetime1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4EB7-77EC-481E-BDC6-73CA182AC952}" type="datetime1">
              <a:rPr lang="en-US" smtClean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6069-A392-4E44-934F-6743D63E2A4F}" type="datetime1">
              <a:rPr lang="en-US" smtClean="0"/>
              <a:t>9/12/2018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9843-3551-47D6-BD3E-346FBDF458AF}" type="datetime1">
              <a:rPr lang="en-US" smtClean="0"/>
              <a:t>9/12/2018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2989-19D5-42F7-8321-FE6B75231AF4}" type="datetime1">
              <a:rPr lang="en-US" smtClean="0"/>
              <a:t>9/12/2018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C03C-1F27-412D-AD0B-6423348F1B9B}" type="datetime1">
              <a:rPr lang="en-US" smtClean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31790" y="5586761"/>
            <a:ext cx="280731" cy="883759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619CFDC2-5630-4611-9BF0-0EF7C8C4398D}" type="datetime1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NA7krbsdXFA&amp;t=4s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d.ted.com/lessons/the-power-of-simple-words#watch" TargetMode="External"/><Relationship Id="rId2" Type="http://schemas.openxmlformats.org/officeDocument/2006/relationships/hyperlink" Target="https://www.ibiblio.org/ipa/poems/heaney/the_harvest_bow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docs.google.com/presentation/d/1Fs7hmqMu5C0qAMhschPoiq5ijBj_1I5QkgJggHjwODM/edit#slide=id.gd202afda0_0_13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y.hrw.com/support/hos/hostpdf/host_text_219.pdf" TargetMode="External"/><Relationship Id="rId2" Type="http://schemas.openxmlformats.org/officeDocument/2006/relationships/hyperlink" Target="https://www.youtube.com/watch?v=9C7Q8N_IXo8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685800"/>
            <a:ext cx="9372600" cy="129540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First 15: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>
                <a:solidFill>
                  <a:schemeClr val="accent2">
                    <a:lumMod val="75000"/>
                  </a:schemeClr>
                </a:solidFill>
              </a:rPr>
              <a:t>Respond to the question below on a sheet of paper. </a:t>
            </a:r>
            <a:endParaRPr lang="en-US" sz="3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How </a:t>
            </a:r>
            <a:r>
              <a:rPr lang="en-US" sz="4000" dirty="0"/>
              <a:t>and why is a social group represented a particular way?</a:t>
            </a:r>
            <a:endParaRPr lang="en-US" sz="4000" dirty="0"/>
          </a:p>
        </p:txBody>
      </p:sp>
      <p:pic>
        <p:nvPicPr>
          <p:cNvPr id="1026" name="Picture 2" descr="Image result for ted tal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208" y="2613803"/>
            <a:ext cx="4781012" cy="317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73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65339"/>
            <a:ext cx="93726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Power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the story of an hour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1985" y="1628378"/>
            <a:ext cx="6630570" cy="5229622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is this an instance of </a:t>
            </a:r>
            <a:r>
              <a:rPr lang="en-US" b="1" dirty="0"/>
              <a:t>public</a:t>
            </a:r>
            <a:r>
              <a:rPr lang="en-US" dirty="0"/>
              <a:t> or </a:t>
            </a:r>
            <a:r>
              <a:rPr lang="en-US" b="1" dirty="0"/>
              <a:t>personal</a:t>
            </a:r>
            <a:r>
              <a:rPr lang="en-US" dirty="0"/>
              <a:t> power?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fontAlgn="base"/>
            <a:r>
              <a:rPr lang="en-US" dirty="0"/>
              <a:t>is this </a:t>
            </a:r>
            <a:r>
              <a:rPr lang="en-US" b="1" dirty="0"/>
              <a:t>instrumental</a:t>
            </a:r>
            <a:r>
              <a:rPr lang="en-US" dirty="0"/>
              <a:t> (coercive) or </a:t>
            </a:r>
            <a:r>
              <a:rPr lang="en-US" b="1" dirty="0"/>
              <a:t>influential </a:t>
            </a:r>
            <a:r>
              <a:rPr lang="en-US" dirty="0"/>
              <a:t>(motivational)?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fontAlgn="base"/>
            <a:r>
              <a:rPr lang="en-US" dirty="0"/>
              <a:t>is this an example of an attempt to </a:t>
            </a:r>
            <a:r>
              <a:rPr lang="en-US" b="1" dirty="0"/>
              <a:t>maintain the status quo</a:t>
            </a:r>
            <a:r>
              <a:rPr lang="en-US" dirty="0"/>
              <a:t> or </a:t>
            </a:r>
            <a:r>
              <a:rPr lang="en-US" b="1" dirty="0"/>
              <a:t>make a change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is this a </a:t>
            </a:r>
            <a:r>
              <a:rPr lang="en-US" b="1" dirty="0"/>
              <a:t>harmful</a:t>
            </a:r>
            <a:r>
              <a:rPr lang="en-US" dirty="0"/>
              <a:t> / </a:t>
            </a:r>
            <a:r>
              <a:rPr lang="en-US" b="1" dirty="0"/>
              <a:t>beneficial</a:t>
            </a:r>
            <a:r>
              <a:rPr lang="en-US" dirty="0"/>
              <a:t> use of language as power?</a:t>
            </a:r>
          </a:p>
        </p:txBody>
      </p:sp>
      <p:pic>
        <p:nvPicPr>
          <p:cNvPr id="2050" name="Picture 2" descr="Image result for story of an hou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291" y="2476649"/>
            <a:ext cx="3894145" cy="341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82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smtClean="0"/>
              <a:t>Exit ticket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On a sheet of paper, respond to the following question: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What 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is one new thing you learned today?  What is one thing you want to know more about?</a:t>
            </a:r>
          </a:p>
        </p:txBody>
      </p:sp>
      <p:pic>
        <p:nvPicPr>
          <p:cNvPr id="8194" name="Picture 2" descr="Image result for p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4996559"/>
            <a:ext cx="1677928" cy="16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44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is this helping me towards upcoming assessment(s)?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1766" y="1987419"/>
            <a:ext cx="6357668" cy="4483101"/>
          </a:xfrm>
        </p:spPr>
        <p:txBody>
          <a:bodyPr>
            <a:noAutofit/>
          </a:bodyPr>
          <a:lstStyle/>
          <a:p>
            <a:r>
              <a:rPr lang="en-US" sz="3600" b="1" dirty="0"/>
              <a:t>FOA</a:t>
            </a:r>
            <a:r>
              <a:rPr lang="en-US" sz="3600" dirty="0"/>
              <a:t>: For the further oral activity, you will be expected to discuss the language of a text in depth and present this orally. You could do a ‘political debate roundup’ style of discussion, </a:t>
            </a:r>
            <a:r>
              <a:rPr lang="en-US" sz="3600" dirty="0" smtClean="0"/>
              <a:t>analyzing </a:t>
            </a:r>
            <a:r>
              <a:rPr lang="en-US" sz="3600" dirty="0"/>
              <a:t>the use of candidates’ use of language and attempts to assert power.</a:t>
            </a:r>
          </a:p>
        </p:txBody>
      </p:sp>
      <p:pic>
        <p:nvPicPr>
          <p:cNvPr id="7170" name="Picture 2" descr="Image result for p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203" y="2493034"/>
            <a:ext cx="3366672" cy="336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92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DP Language &amp; literature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Unit 2; Session 01- What is power?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384048"/>
            <a:ext cx="6096000" cy="1828800"/>
          </a:xfrm>
        </p:spPr>
        <p:txBody>
          <a:bodyPr/>
          <a:lstStyle/>
          <a:p>
            <a:pPr algn="ctr"/>
            <a:r>
              <a:rPr lang="en-US" sz="7200" dirty="0" smtClean="0"/>
              <a:t>What is power?</a:t>
            </a:r>
            <a:endParaRPr lang="en-US" sz="7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3962112"/>
          </a:xfrm>
        </p:spPr>
        <p:txBody>
          <a:bodyPr>
            <a:normAutofit/>
          </a:bodyPr>
          <a:lstStyle/>
          <a:p>
            <a:r>
              <a:rPr lang="en-US" dirty="0" smtClean="0"/>
              <a:t>Language is used instrumentally and influentially to both exercise and undermine power. </a:t>
            </a:r>
            <a:endParaRPr lang="en-US" dirty="0"/>
          </a:p>
          <a:p>
            <a:r>
              <a:rPr lang="en-US" b="1" u="sng" dirty="0" smtClean="0"/>
              <a:t>KEY CONCEPTS: </a:t>
            </a:r>
          </a:p>
          <a:p>
            <a:pPr marL="457200" indent="-457200">
              <a:buAutoNum type="arabicPeriod"/>
            </a:pPr>
            <a:r>
              <a:rPr lang="en-US" dirty="0" smtClean="0"/>
              <a:t>Language &amp; knowledge communities (jargon)</a:t>
            </a:r>
          </a:p>
          <a:p>
            <a:pPr marL="457200" indent="-457200">
              <a:buAutoNum type="arabicPeriod"/>
            </a:pPr>
            <a:r>
              <a:rPr lang="en-US" dirty="0" smtClean="0"/>
              <a:t>Language status &amp; dialects</a:t>
            </a:r>
          </a:p>
          <a:p>
            <a:pPr marL="457200" indent="-457200">
              <a:buAutoNum type="arabicPeriod"/>
            </a:pPr>
            <a:r>
              <a:rPr lang="en-US" dirty="0" smtClean="0"/>
              <a:t>Euphemisms and emotive language</a:t>
            </a:r>
          </a:p>
          <a:p>
            <a:pPr marL="457200" indent="-457200">
              <a:buAutoNum type="arabicPeriod"/>
            </a:pPr>
            <a:r>
              <a:rPr lang="en-US" dirty="0" smtClean="0"/>
              <a:t>Modality &amp; persuasion </a:t>
            </a: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r="74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49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541" y="2151448"/>
            <a:ext cx="9372600" cy="1295400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>AGENDA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3139" y="3343331"/>
            <a:ext cx="9911750" cy="341115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en-US" sz="2800" dirty="0" smtClean="0"/>
              <a:t>What is power?: 1 min</a:t>
            </a:r>
            <a:endParaRPr lang="en-US" sz="2800" dirty="0"/>
          </a:p>
          <a:p>
            <a:pPr marL="457200" indent="-457200">
              <a:buAutoNum type="arabicPeriod"/>
            </a:pPr>
            <a:r>
              <a:rPr lang="en-US" sz="2800" dirty="0" smtClean="0"/>
              <a:t>Goals: 1 min. 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Warm up- the power of poetic language: 10 min.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Intro Activity- great game of power: 10 min. 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Notes- language &amp; power: 20 min. 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The Story of an Hour ANALYSIS: 20 min. 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Exit ticket- 3 min. 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  <p:pic>
        <p:nvPicPr>
          <p:cNvPr id="4102" name="Picture 6" descr="Image result for p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467" y="112144"/>
            <a:ext cx="4098749" cy="230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3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8725" y="362310"/>
            <a:ext cx="5627298" cy="5970188"/>
          </a:xfrm>
        </p:spPr>
        <p:txBody>
          <a:bodyPr>
            <a:noAutofit/>
          </a:bodyPr>
          <a:lstStyle/>
          <a:p>
            <a:pPr fontAlgn="base"/>
            <a:r>
              <a:rPr lang="en-US" sz="3600" b="1" i="1" dirty="0">
                <a:solidFill>
                  <a:srgbClr val="00B0F0"/>
                </a:solidFill>
              </a:rPr>
              <a:t>Know</a:t>
            </a:r>
            <a:r>
              <a:rPr lang="en-US" sz="3600" i="1" dirty="0"/>
              <a:t>: what power means; definitions of instrumental and influential power</a:t>
            </a:r>
          </a:p>
          <a:p>
            <a:pPr fontAlgn="base"/>
            <a:r>
              <a:rPr lang="en-US" sz="3600" b="1" i="1" dirty="0">
                <a:solidFill>
                  <a:schemeClr val="accent2">
                    <a:lumMod val="75000"/>
                  </a:schemeClr>
                </a:solidFill>
              </a:rPr>
              <a:t>Understand</a:t>
            </a:r>
            <a:r>
              <a:rPr lang="en-US" sz="3600" i="1" dirty="0"/>
              <a:t>:</a:t>
            </a:r>
            <a:r>
              <a:rPr lang="en-US" sz="3600" i="1" dirty="0">
                <a:solidFill>
                  <a:srgbClr val="00B050"/>
                </a:solidFill>
              </a:rPr>
              <a:t> </a:t>
            </a:r>
            <a:r>
              <a:rPr lang="en-US" sz="3600" i="1" dirty="0"/>
              <a:t>the relationship language has to power - both influential and instrumental</a:t>
            </a:r>
          </a:p>
          <a:p>
            <a:r>
              <a:rPr lang="en-US" sz="36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 able to</a:t>
            </a:r>
            <a:r>
              <a:rPr lang="en-US" sz="3600" i="1" dirty="0"/>
              <a:t>: </a:t>
            </a:r>
            <a:r>
              <a:rPr lang="en-US" sz="3600" i="1" dirty="0" smtClean="0"/>
              <a:t>analyze </a:t>
            </a:r>
            <a:r>
              <a:rPr lang="en-US" sz="3600" i="1" dirty="0"/>
              <a:t>a text and start identifying ways language is used to exert power</a:t>
            </a:r>
            <a:endParaRPr lang="en-US" sz="3600" dirty="0"/>
          </a:p>
        </p:txBody>
      </p:sp>
      <p:pic>
        <p:nvPicPr>
          <p:cNvPr id="3074" name="Picture 2" descr="Image result for goa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5"/>
          <a:stretch/>
        </p:blipFill>
        <p:spPr bwMode="auto">
          <a:xfrm>
            <a:off x="6854725" y="2147977"/>
            <a:ext cx="5207879" cy="253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70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827" y="0"/>
            <a:ext cx="9372600" cy="1295400"/>
          </a:xfrm>
        </p:spPr>
        <p:txBody>
          <a:bodyPr/>
          <a:lstStyle/>
          <a:p>
            <a:pPr algn="ctr"/>
            <a:r>
              <a:rPr lang="en-US" sz="6000" dirty="0" smtClean="0"/>
              <a:t>Warm up: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small group </a:t>
            </a:r>
            <a:r>
              <a:rPr lang="en-US" sz="3200" dirty="0" smtClean="0">
                <a:sym typeface="Wingdings" panose="05000000000000000000" pitchFamily="2" charset="2"/>
              </a:rPr>
              <a:t>large group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106" y="1486619"/>
            <a:ext cx="8073470" cy="554678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Read (and listen to) Seamus Heaney’s poem </a:t>
            </a:r>
            <a:r>
              <a:rPr lang="en-US" i="1" u="sng" dirty="0">
                <a:hlinkClick r:id="rId2"/>
              </a:rPr>
              <a:t>The Harvest Bow</a:t>
            </a:r>
            <a:r>
              <a:rPr lang="en-US" dirty="0"/>
              <a:t>. Read once for enjoyment and again ‘with your pen’ (annotate). Ask yourself the regular questions in your discussion with your peers: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* </a:t>
            </a:r>
            <a:r>
              <a:rPr lang="en-US" b="1" dirty="0"/>
              <a:t>What</a:t>
            </a:r>
            <a:r>
              <a:rPr lang="en-US" dirty="0"/>
              <a:t> is the story?</a:t>
            </a:r>
            <a:br>
              <a:rPr lang="en-US" dirty="0"/>
            </a:br>
            <a:r>
              <a:rPr lang="en-US" dirty="0"/>
              <a:t>* </a:t>
            </a:r>
            <a:r>
              <a:rPr lang="en-US" b="1" dirty="0"/>
              <a:t>Who</a:t>
            </a:r>
            <a:r>
              <a:rPr lang="en-US" dirty="0"/>
              <a:t> is telling it? Who are they telling it to? (</a:t>
            </a:r>
            <a:r>
              <a:rPr lang="en-US" b="1" dirty="0"/>
              <a:t>audience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* </a:t>
            </a:r>
            <a:r>
              <a:rPr lang="en-US" b="1" dirty="0"/>
              <a:t>How</a:t>
            </a:r>
            <a:r>
              <a:rPr lang="en-US" dirty="0"/>
              <a:t> is the author telling the story?</a:t>
            </a:r>
            <a:br>
              <a:rPr lang="en-US" dirty="0"/>
            </a:br>
            <a:r>
              <a:rPr lang="en-US" dirty="0"/>
              <a:t>* </a:t>
            </a:r>
            <a:r>
              <a:rPr lang="en-US" b="1" dirty="0"/>
              <a:t>Why</a:t>
            </a:r>
            <a:r>
              <a:rPr lang="en-US" dirty="0"/>
              <a:t> might the author be telling this story?</a:t>
            </a:r>
            <a:br>
              <a:rPr lang="en-US" dirty="0"/>
            </a:br>
            <a:r>
              <a:rPr lang="en-US" dirty="0"/>
              <a:t>* What is the </a:t>
            </a:r>
            <a:r>
              <a:rPr lang="en-US" b="1" dirty="0"/>
              <a:t>other</a:t>
            </a:r>
            <a:r>
              <a:rPr lang="en-US" dirty="0"/>
              <a:t> story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* </a:t>
            </a:r>
            <a:r>
              <a:rPr lang="en-US" dirty="0"/>
              <a:t>Where is the </a:t>
            </a:r>
            <a:r>
              <a:rPr lang="en-US" b="1" dirty="0"/>
              <a:t>power</a:t>
            </a:r>
            <a:r>
              <a:rPr lang="en-US" dirty="0"/>
              <a:t> in this story?</a:t>
            </a:r>
            <a:br>
              <a:rPr lang="en-US" dirty="0"/>
            </a:br>
            <a:endParaRPr lang="en-US" dirty="0"/>
          </a:p>
          <a:p>
            <a:pPr fontAlgn="base"/>
            <a:r>
              <a:rPr lang="en-US" dirty="0"/>
              <a:t>Focusing on this last question: what does it mean in relation to poetry?  How does Heaney create this effect using language? Pick out some words or phrases to discuss.</a:t>
            </a:r>
          </a:p>
          <a:p>
            <a:r>
              <a:rPr lang="en-US" dirty="0" smtClean="0"/>
              <a:t>Now </a:t>
            </a:r>
            <a:r>
              <a:rPr lang="en-US" dirty="0"/>
              <a:t>watch this </a:t>
            </a:r>
            <a:r>
              <a:rPr lang="en-US" u="sng" dirty="0">
                <a:hlinkClick r:id="rId3"/>
              </a:rPr>
              <a:t>video</a:t>
            </a:r>
            <a:r>
              <a:rPr lang="en-US" dirty="0"/>
              <a:t> from the grammarians at TED and see what they have to say about </a:t>
            </a:r>
            <a:r>
              <a:rPr lang="en-US" i="1" dirty="0"/>
              <a:t>powerful</a:t>
            </a:r>
            <a:r>
              <a:rPr lang="en-US" dirty="0"/>
              <a:t> language use. According to the video, what makes language </a:t>
            </a:r>
            <a:r>
              <a:rPr lang="en-US" i="1" dirty="0"/>
              <a:t>powerful</a:t>
            </a:r>
            <a:r>
              <a:rPr lang="en-US" dirty="0"/>
              <a:t>?</a:t>
            </a:r>
          </a:p>
        </p:txBody>
      </p:sp>
      <p:pic>
        <p:nvPicPr>
          <p:cNvPr id="2050" name="Picture 2" descr="Image result for seamus hean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576" y="3450566"/>
            <a:ext cx="2574400" cy="193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94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Introduction activity: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great game of power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589" y="1987419"/>
            <a:ext cx="7789653" cy="4483101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Power is a lot more complicated than simple emotional effect. The following game may help us </a:t>
            </a:r>
            <a:r>
              <a:rPr lang="en-US" dirty="0" smtClean="0"/>
              <a:t>realize </a:t>
            </a:r>
            <a:r>
              <a:rPr lang="en-US" dirty="0"/>
              <a:t>this. To play, follow these instructions:</a:t>
            </a:r>
          </a:p>
          <a:p>
            <a:pPr lvl="1" fontAlgn="base"/>
            <a:r>
              <a:rPr lang="en-US" dirty="0" smtClean="0"/>
              <a:t>At </a:t>
            </a:r>
            <a:r>
              <a:rPr lang="en-US" dirty="0"/>
              <a:t>your table, collect a bunch of random objects of different shapes and sizes.</a:t>
            </a:r>
          </a:p>
          <a:p>
            <a:pPr lvl="1" fontAlgn="base"/>
            <a:r>
              <a:rPr lang="en-US" dirty="0"/>
              <a:t>Now make one object more ‘powerful’ than the others.</a:t>
            </a:r>
          </a:p>
          <a:p>
            <a:pPr lvl="1" fontAlgn="base"/>
            <a:r>
              <a:rPr lang="en-US" dirty="0"/>
              <a:t>Next, make the object the </a:t>
            </a:r>
            <a:r>
              <a:rPr lang="en-US" i="1" dirty="0"/>
              <a:t>most</a:t>
            </a:r>
            <a:r>
              <a:rPr lang="en-US" dirty="0"/>
              <a:t> powerful it can be.</a:t>
            </a:r>
          </a:p>
          <a:p>
            <a:pPr lvl="1" fontAlgn="base"/>
            <a:r>
              <a:rPr lang="en-US" dirty="0"/>
              <a:t>Introduce a </a:t>
            </a:r>
            <a:r>
              <a:rPr lang="en-US" i="1" dirty="0"/>
              <a:t>new</a:t>
            </a:r>
            <a:r>
              <a:rPr lang="en-US" dirty="0"/>
              <a:t> object - try to take away some of that power for itself.</a:t>
            </a:r>
          </a:p>
          <a:p>
            <a:pPr lvl="1" fontAlgn="base"/>
            <a:r>
              <a:rPr lang="en-US" dirty="0"/>
              <a:t>Finally, discuss what happened when you completed this activity - what observations did you make?  What could this activity tell us about this concept of power?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5122" name="Picture 2" descr="Image result for p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96817" y="2118241"/>
            <a:ext cx="59817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28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dirty="0" smtClean="0"/>
              <a:t>notes: 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87419"/>
            <a:ext cx="6067245" cy="4483101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PowerPoint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Write down the most important information from each slide. </a:t>
            </a:r>
          </a:p>
          <a:p>
            <a:pPr fontAlgn="base"/>
            <a:r>
              <a:rPr lang="en-US" dirty="0"/>
              <a:t>At the end of the Google Slides presentation there some example texts and an activity. Complete both activities to examine how language can be used in different ways to exert power</a:t>
            </a:r>
            <a:r>
              <a:rPr lang="en-US" dirty="0" smtClean="0"/>
              <a:t>.</a:t>
            </a:r>
            <a:endParaRPr lang="en-US" dirty="0"/>
          </a:p>
          <a:p>
            <a:pPr lvl="1" fontAlgn="base"/>
            <a:r>
              <a:rPr lang="en-US" dirty="0"/>
              <a:t>Political or ideological debate / discussion </a:t>
            </a:r>
          </a:p>
          <a:p>
            <a:pPr lvl="1" fontAlgn="base"/>
            <a:r>
              <a:rPr lang="en-US" dirty="0"/>
              <a:t>Language of the Classroom </a:t>
            </a:r>
          </a:p>
          <a:p>
            <a:endParaRPr lang="en-US" dirty="0" smtClean="0"/>
          </a:p>
        </p:txBody>
      </p:sp>
      <p:pic>
        <p:nvPicPr>
          <p:cNvPr id="9218" name="Picture 2" descr="Image result for p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58" y="2310310"/>
            <a:ext cx="3224636" cy="383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7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>
                <a:hlinkClick r:id="rId2"/>
              </a:rPr>
              <a:t>THE STORY OF AN HOUR</a:t>
            </a: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31789" y="1676400"/>
            <a:ext cx="5589917" cy="47853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CONTEXT OF INTERPRETATION</a:t>
            </a:r>
            <a:r>
              <a:rPr lang="en-US" dirty="0" smtClean="0"/>
              <a:t>: refers to the factors that can influence a reader of a text, such as time, place and personal experience. 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CONTEXT OF COMPOSITION</a:t>
            </a:r>
            <a:r>
              <a:rPr lang="en-US" dirty="0" smtClean="0"/>
              <a:t>: refer to the factors that influence a writer when creating a text, such as time, place and personal experience. </a:t>
            </a:r>
            <a:endParaRPr lang="en-US" dirty="0"/>
          </a:p>
          <a:p>
            <a:r>
              <a:rPr lang="en-US" sz="4700" dirty="0" smtClean="0"/>
              <a:t>How </a:t>
            </a:r>
            <a:r>
              <a:rPr lang="en-US" sz="4700" dirty="0"/>
              <a:t>does language empower and disempower people?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​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Image result for story of an hou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043" y="2337758"/>
            <a:ext cx="4762166" cy="310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65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ireframe Building 16x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wireframe building presentation (widescreen).potx" id="{58CE74E2-616B-447D-963B-87527DA5909A}" vid="{49D84436-E293-416F-BC4D-7976A1E115A4}"/>
    </a:ext>
  </a:extLst>
</a:theme>
</file>

<file path=ppt/theme/theme2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wireframe building presentation (widescreen)</Template>
  <TotalTime>1253</TotalTime>
  <Words>529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Wireframe Building 16x9</vt:lpstr>
      <vt:lpstr>First 15: Respond to the question below on a sheet of paper. </vt:lpstr>
      <vt:lpstr>DP Language &amp; literature</vt:lpstr>
      <vt:lpstr>What is power?</vt:lpstr>
      <vt:lpstr>AGENDA</vt:lpstr>
      <vt:lpstr>PowerPoint Presentation</vt:lpstr>
      <vt:lpstr>Warm up: small group large group </vt:lpstr>
      <vt:lpstr>Introduction activity:  great game of power</vt:lpstr>
      <vt:lpstr>notes: </vt:lpstr>
      <vt:lpstr>THE STORY OF AN HOUR</vt:lpstr>
      <vt:lpstr>Power in  the story of an hour</vt:lpstr>
      <vt:lpstr>Exit ticket</vt:lpstr>
      <vt:lpstr>How is this helping me towards upcoming assessment(s)?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 Language &amp; literature</dc:title>
  <dc:creator>Thorne, Elizabeth C</dc:creator>
  <cp:lastModifiedBy>Thorne, Elizabeth C</cp:lastModifiedBy>
  <cp:revision>37</cp:revision>
  <dcterms:created xsi:type="dcterms:W3CDTF">2018-09-10T14:32:52Z</dcterms:created>
  <dcterms:modified xsi:type="dcterms:W3CDTF">2018-09-12T13:26:51Z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