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A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92" d="100"/>
          <a:sy n="92" d="100"/>
        </p:scale>
        <p:origin x="10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91234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819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806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5861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2497495-0637-405E-AE64-5CC7506D51F5}" type="datetime1">
              <a:rPr lang="en-US" smtClean="0"/>
              <a:t>12/2/2019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3369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88254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2177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0510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1319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2884F1-FFEA-405F-9602-3DCA865EDA4E}" type="datetime1">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70670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12/2/2019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07722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D291B17-9318-49DB-B28B-6E5994AE9581}" type="datetime1">
              <a:rPr lang="en-US" smtClean="0"/>
              <a:t>12/2/2019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03145220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3" descr="A view of a mountain road&#10;&#10;Description automatically generated">
            <a:extLst>
              <a:ext uri="{FF2B5EF4-FFF2-40B4-BE49-F238E27FC236}">
                <a16:creationId xmlns:a16="http://schemas.microsoft.com/office/drawing/2014/main" id="{B3340D2B-6681-4034-B709-2C4501017747}"/>
              </a:ext>
            </a:extLst>
          </p:cNvPr>
          <p:cNvPicPr>
            <a:picLocks noChangeAspect="1"/>
          </p:cNvPicPr>
          <p:nvPr/>
        </p:nvPicPr>
        <p:blipFill rotWithShape="1">
          <a:blip r:embed="rId2">
            <a:alphaModFix amt="40000"/>
          </a:blip>
          <a:srcRect t="15730"/>
          <a:stretch/>
        </p:blipFill>
        <p:spPr>
          <a:xfrm>
            <a:off x="20" y="-151651"/>
            <a:ext cx="12191980" cy="6857990"/>
          </a:xfrm>
          <a:prstGeom prst="rect">
            <a:avLst/>
          </a:prstGeom>
        </p:spPr>
      </p:pic>
      <p:sp>
        <p:nvSpPr>
          <p:cNvPr id="2" name="Title 1">
            <a:extLst>
              <a:ext uri="{FF2B5EF4-FFF2-40B4-BE49-F238E27FC236}">
                <a16:creationId xmlns:a16="http://schemas.microsoft.com/office/drawing/2014/main" id="{CB15B739-62CC-419F-87CC-5CD4A268DCC3}"/>
              </a:ext>
            </a:extLst>
          </p:cNvPr>
          <p:cNvSpPr>
            <a:spLocks noGrp="1"/>
          </p:cNvSpPr>
          <p:nvPr>
            <p:ph type="ctrTitle"/>
          </p:nvPr>
        </p:nvSpPr>
        <p:spPr>
          <a:xfrm>
            <a:off x="965201" y="1020431"/>
            <a:ext cx="10225530" cy="1475013"/>
          </a:xfrm>
        </p:spPr>
        <p:txBody>
          <a:bodyPr>
            <a:normAutofit/>
          </a:bodyPr>
          <a:lstStyle/>
          <a:p>
            <a:r>
              <a:rPr lang="en-US" sz="4000" dirty="0">
                <a:solidFill>
                  <a:schemeClr val="bg1"/>
                </a:solidFill>
                <a:latin typeface="Cambria" panose="02040503050406030204" pitchFamily="18" charset="0"/>
                <a:ea typeface="Cambria" panose="02040503050406030204" pitchFamily="18" charset="0"/>
              </a:rPr>
              <a:t>The Road</a:t>
            </a:r>
          </a:p>
        </p:txBody>
      </p:sp>
      <p:sp>
        <p:nvSpPr>
          <p:cNvPr id="3" name="Subtitle 2">
            <a:extLst>
              <a:ext uri="{FF2B5EF4-FFF2-40B4-BE49-F238E27FC236}">
                <a16:creationId xmlns:a16="http://schemas.microsoft.com/office/drawing/2014/main" id="{E3701142-9EA9-4C5D-9C4D-D55E0D856417}"/>
              </a:ext>
            </a:extLst>
          </p:cNvPr>
          <p:cNvSpPr>
            <a:spLocks noGrp="1"/>
          </p:cNvSpPr>
          <p:nvPr>
            <p:ph type="subTitle" idx="1"/>
          </p:nvPr>
        </p:nvSpPr>
        <p:spPr>
          <a:xfrm>
            <a:off x="965200" y="2495445"/>
            <a:ext cx="10225530" cy="590321"/>
          </a:xfrm>
        </p:spPr>
        <p:txBody>
          <a:bodyPr>
            <a:noAutofit/>
          </a:bodyPr>
          <a:lstStyle/>
          <a:p>
            <a:r>
              <a:rPr lang="en-US" sz="2000" dirty="0">
                <a:solidFill>
                  <a:schemeClr val="bg1"/>
                </a:solidFill>
              </a:rPr>
              <a:t>Pages 204-215</a:t>
            </a:r>
          </a:p>
          <a:p>
            <a:r>
              <a:rPr lang="en-US" sz="2000" dirty="0">
                <a:solidFill>
                  <a:schemeClr val="bg1"/>
                </a:solidFill>
              </a:rPr>
              <a:t>Jalyn Baker</a:t>
            </a:r>
          </a:p>
        </p:txBody>
      </p:sp>
    </p:spTree>
    <p:extLst>
      <p:ext uri="{BB962C8B-B14F-4D97-AF65-F5344CB8AC3E}">
        <p14:creationId xmlns:p14="http://schemas.microsoft.com/office/powerpoint/2010/main" val="227157327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08541-E482-4BA6-951F-3F3CA6D9D179}"/>
              </a:ext>
            </a:extLst>
          </p:cNvPr>
          <p:cNvSpPr>
            <a:spLocks noGrp="1"/>
          </p:cNvSpPr>
          <p:nvPr>
            <p:ph type="title"/>
          </p:nvPr>
        </p:nvSpPr>
        <p:spPr/>
        <p:txBody>
          <a:bodyPr/>
          <a:lstStyle/>
          <a:p>
            <a:r>
              <a:rPr lang="en-US" dirty="0"/>
              <a:t>Gray</a:t>
            </a:r>
          </a:p>
        </p:txBody>
      </p:sp>
      <p:sp>
        <p:nvSpPr>
          <p:cNvPr id="3" name="Content Placeholder 2">
            <a:extLst>
              <a:ext uri="{FF2B5EF4-FFF2-40B4-BE49-F238E27FC236}">
                <a16:creationId xmlns:a16="http://schemas.microsoft.com/office/drawing/2014/main" id="{CDB9BBE4-AEB0-462E-BD38-1DD4CD38CE7E}"/>
              </a:ext>
            </a:extLst>
          </p:cNvPr>
          <p:cNvSpPr>
            <a:spLocks noGrp="1"/>
          </p:cNvSpPr>
          <p:nvPr>
            <p:ph idx="1"/>
          </p:nvPr>
        </p:nvSpPr>
        <p:spPr/>
        <p:txBody>
          <a:bodyPr/>
          <a:lstStyle/>
          <a:p>
            <a:pPr marL="0" indent="0">
              <a:buNone/>
            </a:pPr>
            <a:r>
              <a:rPr lang="en-US" dirty="0"/>
              <a:t>Gray is a bleak, dull color, yet its repeated many times to emphasize the tragedy of the man and the boy’s situation.</a:t>
            </a:r>
          </a:p>
          <a:p>
            <a:pPr>
              <a:buFont typeface="Wingdings" panose="05000000000000000000" pitchFamily="2" charset="2"/>
              <a:buChar char="Ø"/>
            </a:pPr>
            <a:r>
              <a:rPr lang="en-US" dirty="0"/>
              <a:t>“…he looked about at the gray country and the gray sky and he dropped the coin and hurried on to catch up.” Page 204</a:t>
            </a:r>
          </a:p>
          <a:p>
            <a:pPr>
              <a:buFont typeface="Wingdings" panose="05000000000000000000" pitchFamily="2" charset="2"/>
              <a:buChar char="Ø"/>
            </a:pPr>
            <a:r>
              <a:rPr lang="en-US" dirty="0"/>
              <a:t>“Out there was the gray beach with the slow combers rolling dull and leaden and the distant sound of it.” Page 215</a:t>
            </a:r>
          </a:p>
        </p:txBody>
      </p:sp>
    </p:spTree>
    <p:extLst>
      <p:ext uri="{BB962C8B-B14F-4D97-AF65-F5344CB8AC3E}">
        <p14:creationId xmlns:p14="http://schemas.microsoft.com/office/powerpoint/2010/main" val="1379279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0C0D2-ACBD-4240-A601-9A79F4F7C374}"/>
              </a:ext>
            </a:extLst>
          </p:cNvPr>
          <p:cNvSpPr>
            <a:spLocks noGrp="1"/>
          </p:cNvSpPr>
          <p:nvPr>
            <p:ph type="title"/>
          </p:nvPr>
        </p:nvSpPr>
        <p:spPr/>
        <p:txBody>
          <a:bodyPr/>
          <a:lstStyle/>
          <a:p>
            <a:r>
              <a:rPr lang="en-US" dirty="0"/>
              <a:t>Ash</a:t>
            </a:r>
          </a:p>
        </p:txBody>
      </p:sp>
      <p:sp>
        <p:nvSpPr>
          <p:cNvPr id="3" name="Content Placeholder 2">
            <a:extLst>
              <a:ext uri="{FF2B5EF4-FFF2-40B4-BE49-F238E27FC236}">
                <a16:creationId xmlns:a16="http://schemas.microsoft.com/office/drawing/2014/main" id="{FE7930CA-2B5A-4E84-A9A7-5F1DB78AC72D}"/>
              </a:ext>
            </a:extLst>
          </p:cNvPr>
          <p:cNvSpPr>
            <a:spLocks noGrp="1"/>
          </p:cNvSpPr>
          <p:nvPr>
            <p:ph idx="1"/>
          </p:nvPr>
        </p:nvSpPr>
        <p:spPr/>
        <p:txBody>
          <a:bodyPr/>
          <a:lstStyle/>
          <a:p>
            <a:pPr marL="0" indent="0">
              <a:buNone/>
            </a:pPr>
            <a:r>
              <a:rPr lang="en-US" dirty="0"/>
              <a:t>Previously mentioned, fire can be viewed as a sign of hope.  With that in mind I view the recurring mention of ash as the loss of hope, because the amount of ash that they are seeing are signs of fires that have died in the past.</a:t>
            </a:r>
          </a:p>
          <a:p>
            <a:pPr>
              <a:buFont typeface="Wingdings" panose="05000000000000000000" pitchFamily="2" charset="2"/>
              <a:buChar char="Ø"/>
            </a:pPr>
            <a:r>
              <a:rPr lang="en-US" dirty="0"/>
              <a:t>“They entered the </a:t>
            </a:r>
            <a:r>
              <a:rPr lang="en-US" dirty="0" err="1"/>
              <a:t>drawingroom</a:t>
            </a:r>
            <a:r>
              <a:rPr lang="en-US" dirty="0"/>
              <a:t>.  The shape of a carpet beneath the silty ash.” Page 206</a:t>
            </a:r>
          </a:p>
          <a:p>
            <a:pPr>
              <a:buFont typeface="Wingdings" panose="05000000000000000000" pitchFamily="2" charset="2"/>
              <a:buChar char="Ø"/>
            </a:pPr>
            <a:r>
              <a:rPr lang="en-US" dirty="0"/>
              <a:t>“There’s no one here.  There has been no one here for years.  There are no tracs in the ash. Nothing disturbed.  No furniture burned in the fireplace.  There’s food here.  Track don’t stay in the ash. You said so yourself.” Page 211</a:t>
            </a:r>
          </a:p>
          <a:p>
            <a:pPr>
              <a:buFont typeface="Wingdings" panose="05000000000000000000" pitchFamily="2" charset="2"/>
              <a:buChar char="Ø"/>
            </a:pPr>
            <a:r>
              <a:rPr lang="en-US" dirty="0"/>
              <a:t>“Open country with the ash blowing over the road.  The boy sat by the fire at night with the pieces of the map across his knees.” Pages 214-215</a:t>
            </a:r>
          </a:p>
        </p:txBody>
      </p:sp>
    </p:spTree>
    <p:extLst>
      <p:ext uri="{BB962C8B-B14F-4D97-AF65-F5344CB8AC3E}">
        <p14:creationId xmlns:p14="http://schemas.microsoft.com/office/powerpoint/2010/main" val="303294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9F1F0-8834-4ACB-ACAC-04E479FC741D}"/>
              </a:ext>
            </a:extLst>
          </p:cNvPr>
          <p:cNvSpPr>
            <a:spLocks noGrp="1"/>
          </p:cNvSpPr>
          <p:nvPr>
            <p:ph type="title"/>
          </p:nvPr>
        </p:nvSpPr>
        <p:spPr/>
        <p:txBody>
          <a:bodyPr/>
          <a:lstStyle/>
          <a:p>
            <a:r>
              <a:rPr lang="en-US" dirty="0"/>
              <a:t>Literary devices</a:t>
            </a:r>
          </a:p>
        </p:txBody>
      </p:sp>
      <p:sp>
        <p:nvSpPr>
          <p:cNvPr id="3" name="Content Placeholder 2">
            <a:extLst>
              <a:ext uri="{FF2B5EF4-FFF2-40B4-BE49-F238E27FC236}">
                <a16:creationId xmlns:a16="http://schemas.microsoft.com/office/drawing/2014/main" id="{AC127B55-D105-4FC6-BCB0-CA6B748F4300}"/>
              </a:ext>
            </a:extLst>
          </p:cNvPr>
          <p:cNvSpPr>
            <a:spLocks noGrp="1"/>
          </p:cNvSpPr>
          <p:nvPr>
            <p:ph idx="1"/>
          </p:nvPr>
        </p:nvSpPr>
        <p:spPr/>
        <p:txBody>
          <a:bodyPr>
            <a:normAutofit/>
          </a:bodyPr>
          <a:lstStyle/>
          <a:p>
            <a:r>
              <a:rPr lang="en-US" sz="4000" dirty="0"/>
              <a:t>Simile</a:t>
            </a:r>
          </a:p>
          <a:p>
            <a:r>
              <a:rPr lang="en-US" sz="4000" dirty="0"/>
              <a:t>Imagery</a:t>
            </a:r>
          </a:p>
        </p:txBody>
      </p:sp>
    </p:spTree>
    <p:extLst>
      <p:ext uri="{BB962C8B-B14F-4D97-AF65-F5344CB8AC3E}">
        <p14:creationId xmlns:p14="http://schemas.microsoft.com/office/powerpoint/2010/main" val="179301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7719-B1A8-43B6-8081-C16E18776224}"/>
              </a:ext>
            </a:extLst>
          </p:cNvPr>
          <p:cNvSpPr>
            <a:spLocks noGrp="1"/>
          </p:cNvSpPr>
          <p:nvPr>
            <p:ph type="title"/>
          </p:nvPr>
        </p:nvSpPr>
        <p:spPr/>
        <p:txBody>
          <a:bodyPr/>
          <a:lstStyle/>
          <a:p>
            <a:r>
              <a:rPr lang="en-US" dirty="0"/>
              <a:t>simile</a:t>
            </a:r>
          </a:p>
        </p:txBody>
      </p:sp>
      <p:sp>
        <p:nvSpPr>
          <p:cNvPr id="3" name="Content Placeholder 2">
            <a:extLst>
              <a:ext uri="{FF2B5EF4-FFF2-40B4-BE49-F238E27FC236}">
                <a16:creationId xmlns:a16="http://schemas.microsoft.com/office/drawing/2014/main" id="{09ED7222-F729-4CC1-82A3-C9C94D2885B7}"/>
              </a:ext>
            </a:extLst>
          </p:cNvPr>
          <p:cNvSpPr>
            <a:spLocks noGrp="1"/>
          </p:cNvSpPr>
          <p:nvPr>
            <p:ph idx="1"/>
          </p:nvPr>
        </p:nvSpPr>
        <p:spPr/>
        <p:txBody>
          <a:bodyPr/>
          <a:lstStyle/>
          <a:p>
            <a:pPr>
              <a:buFont typeface="Wingdings" panose="05000000000000000000" pitchFamily="2" charset="2"/>
              <a:buChar char="Ø"/>
            </a:pPr>
            <a:r>
              <a:rPr lang="en-US" dirty="0"/>
              <a:t>“At night when he woke coughing he’d sit up with his hand pushed over his head against the blackness,  Like a man waking in a grave.  Like those disinterred dead from his childhood that had been relocated to accommodate a highway.” Page 213</a:t>
            </a:r>
          </a:p>
        </p:txBody>
      </p:sp>
    </p:spTree>
    <p:extLst>
      <p:ext uri="{BB962C8B-B14F-4D97-AF65-F5344CB8AC3E}">
        <p14:creationId xmlns:p14="http://schemas.microsoft.com/office/powerpoint/2010/main" val="2990073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B165A-F27C-40BD-823F-98E4A9E12733}"/>
              </a:ext>
            </a:extLst>
          </p:cNvPr>
          <p:cNvSpPr>
            <a:spLocks noGrp="1"/>
          </p:cNvSpPr>
          <p:nvPr>
            <p:ph type="title"/>
          </p:nvPr>
        </p:nvSpPr>
        <p:spPr/>
        <p:txBody>
          <a:bodyPr/>
          <a:lstStyle/>
          <a:p>
            <a:r>
              <a:rPr lang="en-US" dirty="0"/>
              <a:t>Imagery</a:t>
            </a:r>
          </a:p>
        </p:txBody>
      </p:sp>
      <p:sp>
        <p:nvSpPr>
          <p:cNvPr id="3" name="Content Placeholder 2">
            <a:extLst>
              <a:ext uri="{FF2B5EF4-FFF2-40B4-BE49-F238E27FC236}">
                <a16:creationId xmlns:a16="http://schemas.microsoft.com/office/drawing/2014/main" id="{7D8586F7-4D46-465D-B5AA-A3B22E02C1CA}"/>
              </a:ext>
            </a:extLst>
          </p:cNvPr>
          <p:cNvSpPr>
            <a:spLocks noGrp="1"/>
          </p:cNvSpPr>
          <p:nvPr>
            <p:ph idx="1"/>
          </p:nvPr>
        </p:nvSpPr>
        <p:spPr>
          <a:xfrm>
            <a:off x="1069848" y="2121408"/>
            <a:ext cx="10058400" cy="4050792"/>
          </a:xfrm>
        </p:spPr>
        <p:txBody>
          <a:bodyPr/>
          <a:lstStyle/>
          <a:p>
            <a:pPr>
              <a:buFont typeface="Wingdings" panose="05000000000000000000" pitchFamily="2" charset="2"/>
              <a:buChar char="Ø"/>
            </a:pPr>
            <a:r>
              <a:rPr lang="en-US" dirty="0"/>
              <a:t>“…the fire roared in the room lighting up the walls and the ceiling and the glass chandelier in its myriad facets.  The flames lit the darkening glass of the window where the boy stood in hooded silhouette like a troll come in from the night,  He seemed stunned by the heat.” Page 208</a:t>
            </a:r>
          </a:p>
          <a:p>
            <a:pPr>
              <a:buFont typeface="Wingdings" panose="05000000000000000000" pitchFamily="2" charset="2"/>
              <a:buChar char="Ø"/>
            </a:pPr>
            <a:r>
              <a:rPr lang="en-US" dirty="0"/>
              <a:t>“The candle had burned out and the fire was down to coals.  He rose and built back the fire and sat beside the boy and pulled the blankets over him and brushed back his filthy hair” Page 210</a:t>
            </a:r>
          </a:p>
        </p:txBody>
      </p:sp>
    </p:spTree>
    <p:extLst>
      <p:ext uri="{BB962C8B-B14F-4D97-AF65-F5344CB8AC3E}">
        <p14:creationId xmlns:p14="http://schemas.microsoft.com/office/powerpoint/2010/main" val="7869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3D7C-14C5-4630-A96F-2B54AA499817}"/>
              </a:ext>
            </a:extLst>
          </p:cNvPr>
          <p:cNvSpPr>
            <a:spLocks noGrp="1"/>
          </p:cNvSpPr>
          <p:nvPr>
            <p:ph type="title"/>
          </p:nvPr>
        </p:nvSpPr>
        <p:spPr/>
        <p:txBody>
          <a:bodyPr/>
          <a:lstStyle/>
          <a:p>
            <a:r>
              <a:rPr lang="en-US" dirty="0"/>
              <a:t>Important subjects to look for</a:t>
            </a:r>
          </a:p>
        </p:txBody>
      </p:sp>
      <p:sp>
        <p:nvSpPr>
          <p:cNvPr id="3" name="Content Placeholder 2">
            <a:extLst>
              <a:ext uri="{FF2B5EF4-FFF2-40B4-BE49-F238E27FC236}">
                <a16:creationId xmlns:a16="http://schemas.microsoft.com/office/drawing/2014/main" id="{C0B85A9A-6561-4C4A-A2E3-39092BAF54D9}"/>
              </a:ext>
            </a:extLst>
          </p:cNvPr>
          <p:cNvSpPr>
            <a:spLocks noGrp="1"/>
          </p:cNvSpPr>
          <p:nvPr>
            <p:ph idx="1"/>
          </p:nvPr>
        </p:nvSpPr>
        <p:spPr/>
        <p:txBody>
          <a:bodyPr>
            <a:normAutofit/>
          </a:bodyPr>
          <a:lstStyle/>
          <a:p>
            <a:r>
              <a:rPr lang="en-US" sz="4000" dirty="0"/>
              <a:t>Love</a:t>
            </a:r>
          </a:p>
          <a:p>
            <a:r>
              <a:rPr lang="en-US" sz="4000" dirty="0"/>
              <a:t>Isolation</a:t>
            </a:r>
          </a:p>
          <a:p>
            <a:r>
              <a:rPr lang="en-US" sz="4000" dirty="0"/>
              <a:t>Strength and Skills</a:t>
            </a:r>
          </a:p>
          <a:p>
            <a:r>
              <a:rPr lang="en-US" sz="4000" dirty="0"/>
              <a:t>Compassion and Forgiveness</a:t>
            </a:r>
          </a:p>
        </p:txBody>
      </p:sp>
    </p:spTree>
    <p:extLst>
      <p:ext uri="{BB962C8B-B14F-4D97-AF65-F5344CB8AC3E}">
        <p14:creationId xmlns:p14="http://schemas.microsoft.com/office/powerpoint/2010/main" val="689574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B2C39-DCFF-4344-A376-1EC0B7E6813F}"/>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6FCBEC6B-7289-4FB4-9F9C-1003D4E10C50}"/>
              </a:ext>
            </a:extLst>
          </p:cNvPr>
          <p:cNvSpPr>
            <a:spLocks noGrp="1"/>
          </p:cNvSpPr>
          <p:nvPr>
            <p:ph idx="1"/>
          </p:nvPr>
        </p:nvSpPr>
        <p:spPr/>
        <p:txBody>
          <a:bodyPr>
            <a:normAutofit lnSpcReduction="10000"/>
          </a:bodyPr>
          <a:lstStyle/>
          <a:p>
            <a:r>
              <a:rPr lang="en-US" dirty="0"/>
              <a:t>Why do you think the author intended for the boy to seemingly be the only one the stumble upon the house that provided them food and shelter for days?</a:t>
            </a:r>
          </a:p>
          <a:p>
            <a:r>
              <a:rPr lang="en-US" dirty="0"/>
              <a:t>Do you think that finding the house was a turning point in the moral and mindset of the man?</a:t>
            </a:r>
          </a:p>
          <a:p>
            <a:r>
              <a:rPr lang="en-US" dirty="0"/>
              <a:t>The boy insists that the man doesn’t go up the stairs to search for blankets and other useful items, do you think this is a result of his father teaching his to fear anything new?</a:t>
            </a:r>
          </a:p>
          <a:p>
            <a:r>
              <a:rPr lang="en-US" dirty="0"/>
              <a:t>Has being isolated affected the man and the boy’s fight or flight instincts? In what ways?</a:t>
            </a:r>
          </a:p>
          <a:p>
            <a:r>
              <a:rPr lang="en-US" dirty="0"/>
              <a:t>If the father was more brave and fearless, do you think the son would be as skeptical and hesitant as he is?</a:t>
            </a:r>
          </a:p>
          <a:p>
            <a:r>
              <a:rPr lang="en-US" dirty="0"/>
              <a:t>Would the plot have been more interesting if the encountered another person in </a:t>
            </a:r>
            <a:r>
              <a:rPr lang="en-US"/>
              <a:t>the house?</a:t>
            </a:r>
          </a:p>
        </p:txBody>
      </p:sp>
    </p:spTree>
    <p:extLst>
      <p:ext uri="{BB962C8B-B14F-4D97-AF65-F5344CB8AC3E}">
        <p14:creationId xmlns:p14="http://schemas.microsoft.com/office/powerpoint/2010/main" val="2571147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1EA5F-D6E6-409B-8F5D-DA03768A9ABC}"/>
              </a:ext>
            </a:extLst>
          </p:cNvPr>
          <p:cNvSpPr>
            <a:spLocks noGrp="1"/>
          </p:cNvSpPr>
          <p:nvPr>
            <p:ph type="title"/>
          </p:nvPr>
        </p:nvSpPr>
        <p:spPr/>
        <p:txBody>
          <a:bodyPr/>
          <a:lstStyle/>
          <a:p>
            <a:r>
              <a:rPr lang="en-US" dirty="0"/>
              <a:t>Paper 2 question</a:t>
            </a:r>
          </a:p>
        </p:txBody>
      </p:sp>
      <p:sp>
        <p:nvSpPr>
          <p:cNvPr id="3" name="Content Placeholder 2">
            <a:extLst>
              <a:ext uri="{FF2B5EF4-FFF2-40B4-BE49-F238E27FC236}">
                <a16:creationId xmlns:a16="http://schemas.microsoft.com/office/drawing/2014/main" id="{2A74347B-5E07-45F5-80F3-5FFDB97B7D9F}"/>
              </a:ext>
            </a:extLst>
          </p:cNvPr>
          <p:cNvSpPr>
            <a:spLocks noGrp="1"/>
          </p:cNvSpPr>
          <p:nvPr>
            <p:ph idx="1"/>
          </p:nvPr>
        </p:nvSpPr>
        <p:spPr/>
        <p:txBody>
          <a:bodyPr/>
          <a:lstStyle/>
          <a:p>
            <a:r>
              <a:rPr lang="en-US" sz="2800" dirty="0"/>
              <a:t>“Where other people exist genuine individuality is never possible.”  To what extent does this statement reflect the experiences of the central characters and problems encountered by them in </a:t>
            </a:r>
            <a:r>
              <a:rPr lang="en-US" sz="2800" i="1" dirty="0"/>
              <a:t>at least two</a:t>
            </a:r>
            <a:r>
              <a:rPr lang="en-US" sz="2800" dirty="0"/>
              <a:t> works of prose fiction you have read. </a:t>
            </a:r>
          </a:p>
          <a:p>
            <a:pPr marL="0" indent="0">
              <a:buNone/>
            </a:pPr>
            <a:endParaRPr lang="en-US" dirty="0"/>
          </a:p>
        </p:txBody>
      </p:sp>
    </p:spTree>
    <p:extLst>
      <p:ext uri="{BB962C8B-B14F-4D97-AF65-F5344CB8AC3E}">
        <p14:creationId xmlns:p14="http://schemas.microsoft.com/office/powerpoint/2010/main" val="142905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58C39-4E5C-48C7-8B87-995D542A9664}"/>
              </a:ext>
            </a:extLst>
          </p:cNvPr>
          <p:cNvSpPr>
            <a:spLocks noGrp="1"/>
          </p:cNvSpPr>
          <p:nvPr>
            <p:ph type="title"/>
          </p:nvPr>
        </p:nvSpPr>
        <p:spPr/>
        <p:txBody>
          <a:bodyPr/>
          <a:lstStyle/>
          <a:p>
            <a:r>
              <a:rPr lang="en-US" dirty="0"/>
              <a:t>Thematic concepts</a:t>
            </a:r>
          </a:p>
        </p:txBody>
      </p:sp>
      <p:sp>
        <p:nvSpPr>
          <p:cNvPr id="3" name="Content Placeholder 2">
            <a:extLst>
              <a:ext uri="{FF2B5EF4-FFF2-40B4-BE49-F238E27FC236}">
                <a16:creationId xmlns:a16="http://schemas.microsoft.com/office/drawing/2014/main" id="{C7F66EBC-C487-48F1-B310-DBA8BD94D7E2}"/>
              </a:ext>
            </a:extLst>
          </p:cNvPr>
          <p:cNvSpPr>
            <a:spLocks noGrp="1"/>
          </p:cNvSpPr>
          <p:nvPr>
            <p:ph idx="1"/>
          </p:nvPr>
        </p:nvSpPr>
        <p:spPr/>
        <p:txBody>
          <a:bodyPr/>
          <a:lstStyle/>
          <a:p>
            <a:r>
              <a:rPr lang="en-US" sz="4000" dirty="0"/>
              <a:t>Survival</a:t>
            </a:r>
          </a:p>
          <a:p>
            <a:r>
              <a:rPr lang="en-US" sz="4000" dirty="0"/>
              <a:t>Perseverance</a:t>
            </a:r>
          </a:p>
          <a:p>
            <a:r>
              <a:rPr lang="en-US" sz="4000" dirty="0"/>
              <a:t>Familial Love</a:t>
            </a:r>
          </a:p>
          <a:p>
            <a:pPr marL="0" indent="0">
              <a:buNone/>
            </a:pPr>
            <a:endParaRPr lang="en-US" dirty="0"/>
          </a:p>
        </p:txBody>
      </p:sp>
    </p:spTree>
    <p:extLst>
      <p:ext uri="{BB962C8B-B14F-4D97-AF65-F5344CB8AC3E}">
        <p14:creationId xmlns:p14="http://schemas.microsoft.com/office/powerpoint/2010/main" val="546706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F83A7-0089-48B2-920E-E46596ECF527}"/>
              </a:ext>
            </a:extLst>
          </p:cNvPr>
          <p:cNvSpPr>
            <a:spLocks noGrp="1"/>
          </p:cNvSpPr>
          <p:nvPr>
            <p:ph type="title"/>
          </p:nvPr>
        </p:nvSpPr>
        <p:spPr/>
        <p:txBody>
          <a:bodyPr/>
          <a:lstStyle/>
          <a:p>
            <a:r>
              <a:rPr lang="en-US" dirty="0"/>
              <a:t>survival</a:t>
            </a:r>
          </a:p>
        </p:txBody>
      </p:sp>
      <p:sp>
        <p:nvSpPr>
          <p:cNvPr id="3" name="Content Placeholder 2">
            <a:extLst>
              <a:ext uri="{FF2B5EF4-FFF2-40B4-BE49-F238E27FC236}">
                <a16:creationId xmlns:a16="http://schemas.microsoft.com/office/drawing/2014/main" id="{F9E45BD0-9DE4-412B-99AE-6B6FB5C76452}"/>
              </a:ext>
            </a:extLst>
          </p:cNvPr>
          <p:cNvSpPr>
            <a:spLocks noGrp="1"/>
          </p:cNvSpPr>
          <p:nvPr>
            <p:ph idx="1"/>
          </p:nvPr>
        </p:nvSpPr>
        <p:spPr/>
        <p:txBody>
          <a:bodyPr/>
          <a:lstStyle/>
          <a:p>
            <a:pPr marL="0" indent="0">
              <a:buNone/>
            </a:pPr>
            <a:r>
              <a:rPr lang="en-US" dirty="0"/>
              <a:t>The majority of this text highlights the boy and the man’s means of survival.  Throughout this portion of the novel they stick close together while finding comfort in an abandoned house the boy had stumbled across. </a:t>
            </a:r>
          </a:p>
          <a:p>
            <a:pPr>
              <a:buFont typeface="Wingdings" panose="05000000000000000000" pitchFamily="2" charset="2"/>
              <a:buChar char="Ø"/>
            </a:pPr>
            <a:r>
              <a:rPr lang="en-US" dirty="0"/>
              <a:t>“What do you think? The man said.  I think we’ve got no choice.” Page 207</a:t>
            </a:r>
          </a:p>
          <a:p>
            <a:pPr>
              <a:buFont typeface="Wingdings" panose="05000000000000000000" pitchFamily="2" charset="2"/>
              <a:buChar char="Ø"/>
            </a:pPr>
            <a:r>
              <a:rPr lang="en-US" dirty="0"/>
              <a:t>“…he knelt and placed the first jar sideways in the space between the door and the jamb and pulled the door against it.  Then he squatted in the foyer floor and hooked his foot over the outside edge of the door and pulled it against the lid and twisted the jar in his hands.” Page 208, bottom of second paragraph</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0254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D3575-4F44-44AD-ACBE-9F2E173662B0}"/>
              </a:ext>
            </a:extLst>
          </p:cNvPr>
          <p:cNvSpPr>
            <a:spLocks noGrp="1"/>
          </p:cNvSpPr>
          <p:nvPr>
            <p:ph type="title"/>
          </p:nvPr>
        </p:nvSpPr>
        <p:spPr/>
        <p:txBody>
          <a:bodyPr/>
          <a:lstStyle/>
          <a:p>
            <a:r>
              <a:rPr lang="en-US" dirty="0"/>
              <a:t>Perseverance</a:t>
            </a:r>
          </a:p>
        </p:txBody>
      </p:sp>
      <p:sp>
        <p:nvSpPr>
          <p:cNvPr id="3" name="Content Placeholder 2">
            <a:extLst>
              <a:ext uri="{FF2B5EF4-FFF2-40B4-BE49-F238E27FC236}">
                <a16:creationId xmlns:a16="http://schemas.microsoft.com/office/drawing/2014/main" id="{88212E3D-3F02-49D6-BA56-2351EECDC185}"/>
              </a:ext>
            </a:extLst>
          </p:cNvPr>
          <p:cNvSpPr>
            <a:spLocks noGrp="1"/>
          </p:cNvSpPr>
          <p:nvPr>
            <p:ph idx="1"/>
          </p:nvPr>
        </p:nvSpPr>
        <p:spPr/>
        <p:txBody>
          <a:bodyPr/>
          <a:lstStyle/>
          <a:p>
            <a:pPr marL="0" indent="0">
              <a:buNone/>
            </a:pPr>
            <a:r>
              <a:rPr lang="en-US" dirty="0"/>
              <a:t>Although the man and the boy face unimaginable struggles along their journey the road, they continued on as if they knew what was at the end.  The man was able to conjure up enough hope each day to fight for him and his son.</a:t>
            </a:r>
          </a:p>
          <a:p>
            <a:pPr>
              <a:buFont typeface="Wingdings" panose="05000000000000000000" pitchFamily="2" charset="2"/>
              <a:buChar char="Ø"/>
            </a:pPr>
            <a:r>
              <a:rPr lang="en-US" dirty="0"/>
              <a:t>“They ate well but they were still a long way from the coast.  He knew that he was placing hopes where he’d no reason to.  He hoped it would be brighter where for all he knew the world grew darker daily.” Page 213</a:t>
            </a:r>
          </a:p>
        </p:txBody>
      </p:sp>
    </p:spTree>
    <p:extLst>
      <p:ext uri="{BB962C8B-B14F-4D97-AF65-F5344CB8AC3E}">
        <p14:creationId xmlns:p14="http://schemas.microsoft.com/office/powerpoint/2010/main" val="2230174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B4F2-89D5-4B20-B0F5-36ADF8F0311C}"/>
              </a:ext>
            </a:extLst>
          </p:cNvPr>
          <p:cNvSpPr>
            <a:spLocks noGrp="1"/>
          </p:cNvSpPr>
          <p:nvPr>
            <p:ph type="title"/>
          </p:nvPr>
        </p:nvSpPr>
        <p:spPr/>
        <p:txBody>
          <a:bodyPr/>
          <a:lstStyle/>
          <a:p>
            <a:r>
              <a:rPr lang="en-US" dirty="0"/>
              <a:t>Familial Love</a:t>
            </a:r>
          </a:p>
        </p:txBody>
      </p:sp>
      <p:sp>
        <p:nvSpPr>
          <p:cNvPr id="3" name="Content Placeholder 2">
            <a:extLst>
              <a:ext uri="{FF2B5EF4-FFF2-40B4-BE49-F238E27FC236}">
                <a16:creationId xmlns:a16="http://schemas.microsoft.com/office/drawing/2014/main" id="{5A483838-60DA-4E51-8CE5-CAF90A3F133E}"/>
              </a:ext>
            </a:extLst>
          </p:cNvPr>
          <p:cNvSpPr>
            <a:spLocks noGrp="1"/>
          </p:cNvSpPr>
          <p:nvPr>
            <p:ph idx="1"/>
          </p:nvPr>
        </p:nvSpPr>
        <p:spPr/>
        <p:txBody>
          <a:bodyPr/>
          <a:lstStyle/>
          <a:p>
            <a:pPr marL="0" indent="0">
              <a:buNone/>
            </a:pPr>
            <a:r>
              <a:rPr lang="en-US" dirty="0"/>
              <a:t>The man’s unconditional love for the boy is evident in every scene of the book. Every action, every decision made is in the boy’s best interest in his eyes.  He would do anything to protect his son, and the boy is mature enough to understand what it means to want to keep his father safe as well.</a:t>
            </a:r>
          </a:p>
          <a:p>
            <a:pPr>
              <a:buFont typeface="Wingdings" panose="05000000000000000000" pitchFamily="2" charset="2"/>
              <a:buChar char="Ø"/>
            </a:pPr>
            <a:r>
              <a:rPr lang="en-US" dirty="0"/>
              <a:t>“Can we wait a while? Okay. But it’s getting dark. I know. Okay.  They sat on the steps and looked out over the country.  There’s no one here, the man said.  Okay.  Are you still scared?  Yes.  We’re okay.  Okay.” Page 204</a:t>
            </a:r>
          </a:p>
          <a:p>
            <a:pPr>
              <a:buFont typeface="Wingdings" panose="05000000000000000000" pitchFamily="2" charset="2"/>
              <a:buChar char="Ø"/>
            </a:pPr>
            <a:r>
              <a:rPr lang="en-US" dirty="0"/>
              <a:t>“What do you want to do?  You have to say.  We both have to say.” Page 207</a:t>
            </a:r>
          </a:p>
          <a:p>
            <a:pPr>
              <a:buFont typeface="Wingdings" panose="05000000000000000000" pitchFamily="2" charset="2"/>
              <a:buChar char="Ø"/>
            </a:pPr>
            <a:r>
              <a:rPr lang="en-US" dirty="0"/>
              <a:t>“There was broken glass in the floor and the man made him wait at the door while he kicked through the trash in his </a:t>
            </a:r>
            <a:r>
              <a:rPr lang="en-US" dirty="0" err="1"/>
              <a:t>workshoes</a:t>
            </a:r>
            <a:r>
              <a:rPr lang="en-US" dirty="0"/>
              <a:t> but he found nothing.” Page 214</a:t>
            </a:r>
          </a:p>
        </p:txBody>
      </p:sp>
    </p:spTree>
    <p:extLst>
      <p:ext uri="{BB962C8B-B14F-4D97-AF65-F5344CB8AC3E}">
        <p14:creationId xmlns:p14="http://schemas.microsoft.com/office/powerpoint/2010/main" val="3791458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E36A-7D9E-46AB-A5FA-FE85773EDF17}"/>
              </a:ext>
            </a:extLst>
          </p:cNvPr>
          <p:cNvSpPr>
            <a:spLocks noGrp="1"/>
          </p:cNvSpPr>
          <p:nvPr>
            <p:ph type="title"/>
          </p:nvPr>
        </p:nvSpPr>
        <p:spPr/>
        <p:txBody>
          <a:bodyPr/>
          <a:lstStyle/>
          <a:p>
            <a:r>
              <a:rPr lang="en-US" dirty="0"/>
              <a:t>Symbols</a:t>
            </a:r>
          </a:p>
        </p:txBody>
      </p:sp>
      <p:sp>
        <p:nvSpPr>
          <p:cNvPr id="3" name="Content Placeholder 2">
            <a:extLst>
              <a:ext uri="{FF2B5EF4-FFF2-40B4-BE49-F238E27FC236}">
                <a16:creationId xmlns:a16="http://schemas.microsoft.com/office/drawing/2014/main" id="{D8089C86-BF47-475A-9E40-4389B65F7487}"/>
              </a:ext>
            </a:extLst>
          </p:cNvPr>
          <p:cNvSpPr>
            <a:spLocks noGrp="1"/>
          </p:cNvSpPr>
          <p:nvPr>
            <p:ph idx="1"/>
          </p:nvPr>
        </p:nvSpPr>
        <p:spPr/>
        <p:txBody>
          <a:bodyPr>
            <a:normAutofit/>
          </a:bodyPr>
          <a:lstStyle/>
          <a:p>
            <a:r>
              <a:rPr lang="en-US" sz="4000" dirty="0"/>
              <a:t>Fire </a:t>
            </a:r>
          </a:p>
          <a:p>
            <a:r>
              <a:rPr lang="en-US" sz="4000" dirty="0"/>
              <a:t>The House</a:t>
            </a:r>
          </a:p>
        </p:txBody>
      </p:sp>
    </p:spTree>
    <p:extLst>
      <p:ext uri="{BB962C8B-B14F-4D97-AF65-F5344CB8AC3E}">
        <p14:creationId xmlns:p14="http://schemas.microsoft.com/office/powerpoint/2010/main" val="165967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A0A31-4D4D-4C75-AF2E-0DF0F9699176}"/>
              </a:ext>
            </a:extLst>
          </p:cNvPr>
          <p:cNvSpPr>
            <a:spLocks noGrp="1"/>
          </p:cNvSpPr>
          <p:nvPr>
            <p:ph type="title"/>
          </p:nvPr>
        </p:nvSpPr>
        <p:spPr/>
        <p:txBody>
          <a:bodyPr/>
          <a:lstStyle/>
          <a:p>
            <a:r>
              <a:rPr lang="en-US" dirty="0"/>
              <a:t>fire</a:t>
            </a:r>
          </a:p>
        </p:txBody>
      </p:sp>
      <p:sp>
        <p:nvSpPr>
          <p:cNvPr id="3" name="Content Placeholder 2">
            <a:extLst>
              <a:ext uri="{FF2B5EF4-FFF2-40B4-BE49-F238E27FC236}">
                <a16:creationId xmlns:a16="http://schemas.microsoft.com/office/drawing/2014/main" id="{658A00E1-95B2-477A-B1D1-51DED168583E}"/>
              </a:ext>
            </a:extLst>
          </p:cNvPr>
          <p:cNvSpPr>
            <a:spLocks noGrp="1"/>
          </p:cNvSpPr>
          <p:nvPr>
            <p:ph idx="1"/>
          </p:nvPr>
        </p:nvSpPr>
        <p:spPr/>
        <p:txBody>
          <a:bodyPr/>
          <a:lstStyle/>
          <a:p>
            <a:pPr marL="0" indent="0">
              <a:buNone/>
            </a:pPr>
            <a:r>
              <a:rPr lang="en-US" dirty="0"/>
              <a:t>The fire is the first thing on the man’s mind when they go into the house.  The fire here is a symbol of hope.  In all of the man’s doubt whenever they are able to have a fire the man gains hope of survival for a while longer.</a:t>
            </a:r>
          </a:p>
          <a:p>
            <a:pPr>
              <a:buFont typeface="Wingdings" panose="05000000000000000000" pitchFamily="2" charset="2"/>
              <a:buChar char="Ø"/>
            </a:pPr>
            <a:r>
              <a:rPr lang="en-US" dirty="0"/>
              <a:t>“If we secure the area then maybe we can have a fire.” Page 205</a:t>
            </a:r>
          </a:p>
          <a:p>
            <a:pPr>
              <a:buFont typeface="Wingdings" panose="05000000000000000000" pitchFamily="2" charset="2"/>
              <a:buChar char="Ø"/>
            </a:pPr>
            <a:r>
              <a:rPr lang="en-US" dirty="0"/>
              <a:t>“He lit the fire and smoke curled up over the painted wooden lintel and rose to the ceiling and curled down again…the fire roared in the room lighting up the walls…” Page 208</a:t>
            </a:r>
          </a:p>
          <a:p>
            <a:pPr>
              <a:buFont typeface="Wingdings" panose="05000000000000000000" pitchFamily="2" charset="2"/>
              <a:buChar char="Ø"/>
            </a:pPr>
            <a:r>
              <a:rPr lang="en-US" dirty="0"/>
              <a:t>“The boy sat by the fire at night with the pieces of the map across his knees.” Page 214</a:t>
            </a:r>
          </a:p>
          <a:p>
            <a:pPr>
              <a:buFont typeface="Wingdings" panose="05000000000000000000" pitchFamily="2" charset="2"/>
              <a:buChar char="Ø"/>
            </a:pPr>
            <a:endParaRPr lang="en-US" dirty="0"/>
          </a:p>
          <a:p>
            <a:pPr marL="0" indent="0">
              <a:buNone/>
            </a:pPr>
            <a:endParaRPr lang="en-US" dirty="0"/>
          </a:p>
        </p:txBody>
      </p:sp>
    </p:spTree>
    <p:extLst>
      <p:ext uri="{BB962C8B-B14F-4D97-AF65-F5344CB8AC3E}">
        <p14:creationId xmlns:p14="http://schemas.microsoft.com/office/powerpoint/2010/main" val="2426827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D9AE-4F7B-4F79-8128-734CA9605BEF}"/>
              </a:ext>
            </a:extLst>
          </p:cNvPr>
          <p:cNvSpPr>
            <a:spLocks noGrp="1"/>
          </p:cNvSpPr>
          <p:nvPr>
            <p:ph type="title"/>
          </p:nvPr>
        </p:nvSpPr>
        <p:spPr/>
        <p:txBody>
          <a:bodyPr/>
          <a:lstStyle/>
          <a:p>
            <a:r>
              <a:rPr lang="en-US" dirty="0"/>
              <a:t>house</a:t>
            </a:r>
          </a:p>
        </p:txBody>
      </p:sp>
      <p:sp>
        <p:nvSpPr>
          <p:cNvPr id="3" name="Content Placeholder 2">
            <a:extLst>
              <a:ext uri="{FF2B5EF4-FFF2-40B4-BE49-F238E27FC236}">
                <a16:creationId xmlns:a16="http://schemas.microsoft.com/office/drawing/2014/main" id="{3C05E5A1-022F-4EA6-9CA9-DC471F7786B0}"/>
              </a:ext>
            </a:extLst>
          </p:cNvPr>
          <p:cNvSpPr>
            <a:spLocks noGrp="1"/>
          </p:cNvSpPr>
          <p:nvPr>
            <p:ph idx="1"/>
          </p:nvPr>
        </p:nvSpPr>
        <p:spPr/>
        <p:txBody>
          <a:bodyPr/>
          <a:lstStyle/>
          <a:p>
            <a:pPr marL="0" indent="0">
              <a:buNone/>
            </a:pPr>
            <a:r>
              <a:rPr lang="en-US" dirty="0"/>
              <a:t>The was able to prove himself in finding a house that most would overlook.  This house is the next streak of good luck for the man and the boy. Just when he is on the verge of breaking down the boy find the house, and the man is able to offer comfort and reassurance.</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92256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A9865-7DD3-4C44-A50C-12CA81E529E3}"/>
              </a:ext>
            </a:extLst>
          </p:cNvPr>
          <p:cNvSpPr>
            <a:spLocks noGrp="1"/>
          </p:cNvSpPr>
          <p:nvPr>
            <p:ph type="title"/>
          </p:nvPr>
        </p:nvSpPr>
        <p:spPr/>
        <p:txBody>
          <a:bodyPr/>
          <a:lstStyle/>
          <a:p>
            <a:r>
              <a:rPr lang="en-US" dirty="0"/>
              <a:t>motifs</a:t>
            </a:r>
          </a:p>
        </p:txBody>
      </p:sp>
      <p:sp>
        <p:nvSpPr>
          <p:cNvPr id="3" name="Content Placeholder 2">
            <a:extLst>
              <a:ext uri="{FF2B5EF4-FFF2-40B4-BE49-F238E27FC236}">
                <a16:creationId xmlns:a16="http://schemas.microsoft.com/office/drawing/2014/main" id="{0BE0CEC9-1DB5-47AD-846A-F8A331DB6F50}"/>
              </a:ext>
            </a:extLst>
          </p:cNvPr>
          <p:cNvSpPr>
            <a:spLocks noGrp="1"/>
          </p:cNvSpPr>
          <p:nvPr>
            <p:ph idx="1"/>
          </p:nvPr>
        </p:nvSpPr>
        <p:spPr/>
        <p:txBody>
          <a:bodyPr>
            <a:normAutofit/>
          </a:bodyPr>
          <a:lstStyle/>
          <a:p>
            <a:r>
              <a:rPr lang="en-US" sz="4000" dirty="0"/>
              <a:t>Gray</a:t>
            </a:r>
          </a:p>
          <a:p>
            <a:r>
              <a:rPr lang="en-US" sz="4000" dirty="0"/>
              <a:t>Ash</a:t>
            </a:r>
          </a:p>
        </p:txBody>
      </p:sp>
    </p:spTree>
    <p:extLst>
      <p:ext uri="{BB962C8B-B14F-4D97-AF65-F5344CB8AC3E}">
        <p14:creationId xmlns:p14="http://schemas.microsoft.com/office/powerpoint/2010/main" val="3066573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2132</TotalTime>
  <Words>1177</Words>
  <Application>Microsoft Office PowerPoint</Application>
  <PresentationFormat>Widescreen</PresentationFormat>
  <Paragraphs>63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Cambria</vt:lpstr>
      <vt:lpstr>Rockwell</vt:lpstr>
      <vt:lpstr>Rockwell Condensed</vt:lpstr>
      <vt:lpstr>Wingdings</vt:lpstr>
      <vt:lpstr>Wood Type</vt:lpstr>
      <vt:lpstr>The Road</vt:lpstr>
      <vt:lpstr>Thematic concepts</vt:lpstr>
      <vt:lpstr>survival</vt:lpstr>
      <vt:lpstr>Perseverance</vt:lpstr>
      <vt:lpstr>Familial Love</vt:lpstr>
      <vt:lpstr>Symbols</vt:lpstr>
      <vt:lpstr>fire</vt:lpstr>
      <vt:lpstr>house</vt:lpstr>
      <vt:lpstr>motifs</vt:lpstr>
      <vt:lpstr>Gray</vt:lpstr>
      <vt:lpstr>Ash</vt:lpstr>
      <vt:lpstr>Literary devices</vt:lpstr>
      <vt:lpstr>simile</vt:lpstr>
      <vt:lpstr>Imagery</vt:lpstr>
      <vt:lpstr>Important subjects to look for</vt:lpstr>
      <vt:lpstr>Discussion Questions</vt:lpstr>
      <vt:lpstr>Paper 2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dc:title>
  <dc:creator>D Baker</dc:creator>
  <cp:lastModifiedBy>Thorne, Elizabeth C</cp:lastModifiedBy>
  <cp:revision>28</cp:revision>
  <dcterms:created xsi:type="dcterms:W3CDTF">2019-11-24T17:52:07Z</dcterms:created>
  <dcterms:modified xsi:type="dcterms:W3CDTF">2019-12-02T16:09:15Z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thornee@fultonschools.org</vt:lpwstr>
  </property>
  <property fmtid="{D5CDD505-2E9C-101B-9397-08002B2CF9AE}" pid="5" name="MSIP_Label_0ee3c538-ec52-435f-ae58-017644bd9513_SetDate">
    <vt:lpwstr>2019-12-02T16:08:59.9920172Z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ies>
</file>