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3"/>
  </p:notesMasterIdLst>
  <p:sldIdLst>
    <p:sldId id="278" r:id="rId5"/>
    <p:sldId id="271" r:id="rId6"/>
    <p:sldId id="293" r:id="rId7"/>
    <p:sldId id="279" r:id="rId8"/>
    <p:sldId id="282" r:id="rId9"/>
    <p:sldId id="283" r:id="rId10"/>
    <p:sldId id="276" r:id="rId11"/>
    <p:sldId id="281" r:id="rId12"/>
    <p:sldId id="286" r:id="rId13"/>
    <p:sldId id="289" r:id="rId14"/>
    <p:sldId id="285" r:id="rId15"/>
    <p:sldId id="288" r:id="rId16"/>
    <p:sldId id="284" r:id="rId17"/>
    <p:sldId id="287" r:id="rId18"/>
    <p:sldId id="290" r:id="rId19"/>
    <p:sldId id="294" r:id="rId20"/>
    <p:sldId id="295" r:id="rId21"/>
    <p:sldId id="29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B23"/>
    <a:srgbClr val="FFFFFF"/>
    <a:srgbClr val="A6A6A6"/>
    <a:srgbClr val="595959"/>
    <a:srgbClr val="FFFF00"/>
    <a:srgbClr val="586EA6"/>
    <a:srgbClr val="81BCC7"/>
    <a:srgbClr val="80BBCA"/>
    <a:srgbClr val="92BECA"/>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703" autoAdjust="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8F17-591D-4FAE-B71A-8A081249D769}" type="datetimeFigureOut">
              <a:rPr lang="en-US" smtClean="0"/>
              <a:t>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6859-042C-4B80-873A-544528B0ADA9}" type="slidenum">
              <a:rPr lang="en-US" smtClean="0"/>
              <a:t>‹#›</a:t>
            </a:fld>
            <a:endParaRPr lang="en-US"/>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4" name="Rectangle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22551"/>
          </a:xfrm>
        </p:spPr>
        <p:txBody>
          <a:bodyPr anchor="b">
            <a:normAutofit/>
          </a:bodyPr>
          <a:lstStyle>
            <a:lvl1pPr algn="l">
              <a:defRPr sz="5900" spc="-1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22622" y="4876090"/>
            <a:ext cx="7187529" cy="914400"/>
          </a:xfrm>
        </p:spPr>
        <p:txBody>
          <a:bodyPr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7/14/2018</a:t>
            </a:r>
            <a:endParaRPr lang="en-ZA" dirty="0"/>
          </a:p>
        </p:txBody>
      </p:sp>
      <p:sp>
        <p:nvSpPr>
          <p:cNvPr id="5" name="Footer Placeholder 4"/>
          <p:cNvSpPr>
            <a:spLocks noGrp="1"/>
          </p:cNvSpPr>
          <p:nvPr>
            <p:ph type="ftr" sz="quarter" idx="11"/>
          </p:nvPr>
        </p:nvSpPr>
        <p:spPr/>
        <p:txBody>
          <a:bodyPr/>
          <a:lstStyle/>
          <a:p>
            <a:endParaRPr lang="en-US" dirty="0"/>
          </a:p>
          <a:p>
            <a:r>
              <a:rPr lang="en-US" dirty="0"/>
              <a:t> Add a footer 	</a:t>
            </a:r>
          </a:p>
          <a:p>
            <a:endParaRPr lang="en-ZA" dirty="0"/>
          </a:p>
        </p:txBody>
      </p:sp>
      <p:sp>
        <p:nvSpPr>
          <p:cNvPr id="6" name="Slide Number Placeholder 5"/>
          <p:cNvSpPr>
            <a:spLocks noGrp="1"/>
          </p:cNvSpPr>
          <p:nvPr>
            <p:ph type="sldNum" sz="quarter" idx="12"/>
          </p:nvPr>
        </p:nvSpPr>
        <p:spPr/>
        <p:txBody>
          <a:bodyPr/>
          <a:lstStyle/>
          <a:p>
            <a:fld id="{2F5601C1-348E-4149-A60A-012B14EBE97F}" type="slidenum">
              <a:rPr lang="en-ZA" smtClean="0"/>
              <a:t>‹#›</a:t>
            </a:fld>
            <a:endParaRPr lang="en-ZA"/>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a:t>Click to edit Master title style</a:t>
            </a:r>
            <a:endParaRPr lang="en-ZA" dirty="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
        <p:nvSpPr>
          <p:cNvPr id="17" name="Text Placeholder 2">
            <a:extLst>
              <a:ext uri="{FF2B5EF4-FFF2-40B4-BE49-F238E27FC236}">
                <a16:creationId xmlns:a16="http://schemas.microsoft.com/office/drawing/2014/main" id="{BD1906FD-7264-467E-8A95-6A1598BBAE13}"/>
              </a:ext>
            </a:extLst>
          </p:cNvPr>
          <p:cNvSpPr>
            <a:spLocks noGrp="1"/>
          </p:cNvSpPr>
          <p:nvPr>
            <p:ph type="body" idx="1"/>
          </p:nvPr>
        </p:nvSpPr>
        <p:spPr>
          <a:xfrm>
            <a:off x="1783974" y="2684769"/>
            <a:ext cx="4213601"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a:extLst>
              <a:ext uri="{FF2B5EF4-FFF2-40B4-BE49-F238E27FC236}">
                <a16:creationId xmlns:a16="http://schemas.microsoft.com/office/drawing/2014/main" id="{1D9479BE-4889-4C54-8C9E-50648BC02381}"/>
              </a:ext>
            </a:extLst>
          </p:cNvPr>
          <p:cNvSpPr>
            <a:spLocks noGrp="1"/>
          </p:cNvSpPr>
          <p:nvPr>
            <p:ph type="body" sz="quarter" idx="3"/>
          </p:nvPr>
        </p:nvSpPr>
        <p:spPr>
          <a:xfrm>
            <a:off x="6172200" y="2684769"/>
            <a:ext cx="4731990"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8CBEFBB2-2C32-4339-A0D7-FE21D732939B}"/>
              </a:ext>
            </a:extLst>
          </p:cNvPr>
          <p:cNvSpPr>
            <a:spLocks noGrp="1"/>
          </p:cNvSpPr>
          <p:nvPr>
            <p:ph sz="quarter" idx="4"/>
          </p:nvPr>
        </p:nvSpPr>
        <p:spPr>
          <a:xfrm>
            <a:off x="6172200" y="3225243"/>
            <a:ext cx="473199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9D350AFD-FA04-40B5-BB0C-750B91312F93}"/>
              </a:ext>
            </a:extLst>
          </p:cNvPr>
          <p:cNvSpPr>
            <a:spLocks noGrp="1"/>
          </p:cNvSpPr>
          <p:nvPr>
            <p:ph sz="half" idx="2"/>
          </p:nvPr>
        </p:nvSpPr>
        <p:spPr>
          <a:xfrm>
            <a:off x="1783974" y="3225243"/>
            <a:ext cx="421360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a:t>Click to edit Master title style</a:t>
            </a:r>
            <a:endParaRPr lang="en-ZA" dirty="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
        <p:nvSpPr>
          <p:cNvPr id="16" name="Content Placeholder 2">
            <a:extLst>
              <a:ext uri="{FF2B5EF4-FFF2-40B4-BE49-F238E27FC236}">
                <a16:creationId xmlns:a16="http://schemas.microsoft.com/office/drawing/2014/main" id="{378439C3-2539-4484-8848-B8140826D7D9}"/>
              </a:ext>
            </a:extLst>
          </p:cNvPr>
          <p:cNvSpPr>
            <a:spLocks noGrp="1"/>
          </p:cNvSpPr>
          <p:nvPr>
            <p:ph sz="half" idx="1"/>
          </p:nvPr>
        </p:nvSpPr>
        <p:spPr>
          <a:xfrm>
            <a:off x="1783974" y="2684769"/>
            <a:ext cx="4235826"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AC8FBFBF-CD25-4076-8A61-06DD30C0489B}"/>
              </a:ext>
            </a:extLst>
          </p:cNvPr>
          <p:cNvSpPr>
            <a:spLocks noGrp="1"/>
          </p:cNvSpPr>
          <p:nvPr>
            <p:ph sz="half" idx="2"/>
          </p:nvPr>
        </p:nvSpPr>
        <p:spPr>
          <a:xfrm>
            <a:off x="6172200" y="2684768"/>
            <a:ext cx="4731991"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19" y="864110"/>
            <a:ext cx="2947482" cy="1822530"/>
          </a:xfrm>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
        <p:nvSpPr>
          <p:cNvPr id="16" name="Text Placeholder 3">
            <a:extLst>
              <a:ext uri="{FF2B5EF4-FFF2-40B4-BE49-F238E27FC236}">
                <a16:creationId xmlns:a16="http://schemas.microsoft.com/office/drawing/2014/main" id="{E54FB1F0-6244-4B59-A42E-7B0515D37C8B}"/>
              </a:ext>
            </a:extLst>
          </p:cNvPr>
          <p:cNvSpPr>
            <a:spLocks noGrp="1"/>
          </p:cNvSpPr>
          <p:nvPr>
            <p:ph type="body" sz="half" idx="2"/>
          </p:nvPr>
        </p:nvSpPr>
        <p:spPr>
          <a:xfrm>
            <a:off x="252920" y="2686640"/>
            <a:ext cx="2947481" cy="3244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Picture Placehold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a:t>Click to edit Master title style</a:t>
            </a:r>
            <a:endParaRPr lang="en-ZA" dirty="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
        <p:nvSpPr>
          <p:cNvPr id="15" name="Text Placeholder 3">
            <a:extLst>
              <a:ext uri="{FF2B5EF4-FFF2-40B4-BE49-F238E27FC236}">
                <a16:creationId xmlns:a16="http://schemas.microsoft.com/office/drawing/2014/main" id="{465B3165-6F10-4D0F-9BC8-B4C451444D69}"/>
              </a:ext>
            </a:extLst>
          </p:cNvPr>
          <p:cNvSpPr>
            <a:spLocks noGrp="1"/>
          </p:cNvSpPr>
          <p:nvPr>
            <p:ph type="body" sz="half" idx="2"/>
          </p:nvPr>
        </p:nvSpPr>
        <p:spPr>
          <a:xfrm>
            <a:off x="262466" y="2684770"/>
            <a:ext cx="1259814" cy="3304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C0EC084C-1181-4416-B55B-179995FCEE91}"/>
              </a:ext>
            </a:extLst>
          </p:cNvPr>
          <p:cNvSpPr>
            <a:spLocks noGrp="1"/>
          </p:cNvSpPr>
          <p:nvPr>
            <p:ph idx="1"/>
          </p:nvPr>
        </p:nvSpPr>
        <p:spPr>
          <a:xfrm>
            <a:off x="1783974" y="2684770"/>
            <a:ext cx="9120217" cy="3304548"/>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a:t>Click to edit Master title style</a:t>
            </a:r>
            <a:endParaRPr lang="en-ZA" dirty="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8" name="Date Placehold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7/14/2018</a:t>
            </a:r>
            <a:endParaRPr lang="en-ZA" dirty="0"/>
          </a:p>
        </p:txBody>
      </p:sp>
      <p:sp>
        <p:nvSpPr>
          <p:cNvPr id="5" name="Footer Placeholder 4"/>
          <p:cNvSpPr>
            <a:spLocks noGrp="1"/>
          </p:cNvSpPr>
          <p:nvPr>
            <p:ph type="ftr" sz="quarter" idx="11"/>
          </p:nvPr>
        </p:nvSpPr>
        <p:spPr/>
        <p:txBody>
          <a:bodyPr/>
          <a:lstStyle/>
          <a:p>
            <a:endParaRPr lang="en-US" dirty="0"/>
          </a:p>
          <a:p>
            <a:r>
              <a:rPr lang="en-US" dirty="0"/>
              <a:t> Add a footer 	</a:t>
            </a:r>
          </a:p>
          <a:p>
            <a:endParaRPr lang="en-ZA" dirty="0"/>
          </a:p>
        </p:txBody>
      </p:sp>
      <p:sp>
        <p:nvSpPr>
          <p:cNvPr id="6" name="Slide Number Placeholder 5"/>
          <p:cNvSpPr>
            <a:spLocks noGrp="1"/>
          </p:cNvSpPr>
          <p:nvPr>
            <p:ph type="sldNum" sz="quarter" idx="12"/>
          </p:nvPr>
        </p:nvSpPr>
        <p:spPr/>
        <p:txBody>
          <a:bodyPr/>
          <a:lstStyle/>
          <a:p>
            <a:fld id="{2F5601C1-348E-4149-A60A-012B14EBE97F}" type="slidenum">
              <a:rPr lang="en-ZA" smtClean="0"/>
              <a:t>‹#›</a:t>
            </a:fld>
            <a:endParaRPr lang="en-ZA"/>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a:t>Click to edit Master title style</a:t>
            </a:r>
            <a:endParaRPr lang="en-ZA" dirty="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Text Placeholder 2">
            <a:extLst>
              <a:ext uri="{FF2B5EF4-FFF2-40B4-BE49-F238E27FC236}">
                <a16:creationId xmlns:a16="http://schemas.microsoft.com/office/drawing/2014/main" id="{F0772FB0-32ED-4DB8-9F56-587A5BEF3F2B}"/>
              </a:ext>
            </a:extLst>
          </p:cNvPr>
          <p:cNvSpPr>
            <a:spLocks noGrp="1"/>
          </p:cNvSpPr>
          <p:nvPr>
            <p:ph type="body" idx="1"/>
          </p:nvPr>
        </p:nvSpPr>
        <p:spPr>
          <a:xfrm>
            <a:off x="1783974" y="2684770"/>
            <a:ext cx="9120216" cy="3304549"/>
          </a:xfrm>
        </p:spPr>
        <p:txBody>
          <a:bodyPr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83566" y="2345167"/>
            <a:ext cx="2947482" cy="3376355"/>
          </a:xfrm>
        </p:spPr>
        <p:txBody>
          <a:bodyPr/>
          <a:lstStyle>
            <a:lvl1pPr>
              <a:defRPr>
                <a:solidFill>
                  <a:schemeClr val="tx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51134" y="860611"/>
            <a:ext cx="7315200" cy="5120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
        <p:nvSpPr>
          <p:cNvPr id="8" name="Rectangle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and 4 Conten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869268"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
        <p:nvSpPr>
          <p:cNvPr id="12" name="Content Placeholder 2">
            <a:extLst>
              <a:ext uri="{FF2B5EF4-FFF2-40B4-BE49-F238E27FC236}">
                <a16:creationId xmlns:a16="http://schemas.microsoft.com/office/drawing/2014/main" id="{671F6AA6-44A2-4F03-9FFE-66D0E2F0C922}"/>
              </a:ext>
            </a:extLst>
          </p:cNvPr>
          <p:cNvSpPr>
            <a:spLocks noGrp="1"/>
          </p:cNvSpPr>
          <p:nvPr>
            <p:ph idx="13"/>
          </p:nvPr>
        </p:nvSpPr>
        <p:spPr>
          <a:xfrm>
            <a:off x="7740240"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81AAA51A-AC54-4EAF-98E6-2A338021A4D3}"/>
              </a:ext>
            </a:extLst>
          </p:cNvPr>
          <p:cNvSpPr>
            <a:spLocks noGrp="1"/>
          </p:cNvSpPr>
          <p:nvPr>
            <p:ph idx="14"/>
          </p:nvPr>
        </p:nvSpPr>
        <p:spPr>
          <a:xfrm>
            <a:off x="3869268"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7525DB2A-A40E-4DE5-8DA6-5FB847C0F0D7}"/>
              </a:ext>
            </a:extLst>
          </p:cNvPr>
          <p:cNvSpPr>
            <a:spLocks noGrp="1"/>
          </p:cNvSpPr>
          <p:nvPr>
            <p:ph idx="15"/>
          </p:nvPr>
        </p:nvSpPr>
        <p:spPr>
          <a:xfrm>
            <a:off x="7740240"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a:lstStyle>
            <a:lvl1pPr>
              <a:defRPr>
                <a:solidFill>
                  <a:schemeClr val="tx1"/>
                </a:solidFill>
              </a:defRPr>
            </a:lvl1pPr>
          </a:lstStyle>
          <a:p>
            <a:r>
              <a:rPr lang="en-US"/>
              <a:t>Click to edit Master title style</a:t>
            </a:r>
            <a:endParaRPr lang="en-ZA" dirty="0"/>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p:nvPr>
        </p:nvSpPr>
        <p:spPr>
          <a:xfrm>
            <a:off x="3597275" y="263842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s Title Righ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10" name="Rectangle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a:lstStyle>
            <a:lvl1pPr>
              <a:defRPr>
                <a:solidFill>
                  <a:schemeClr val="tx1"/>
                </a:solidFill>
              </a:defRPr>
            </a:lvl1pPr>
          </a:lstStyle>
          <a:p>
            <a:r>
              <a:rPr lang="en-US"/>
              <a:t>Click to edit Master title style</a:t>
            </a:r>
            <a:endParaRPr lang="en-ZA" dirty="0"/>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p:nvPr>
        </p:nvSpPr>
        <p:spPr>
          <a:xfrm>
            <a:off x="722203" y="263337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a:lstStyle/>
          <a:p>
            <a:r>
              <a:rPr lang="en-US"/>
              <a:t>Click icon to add picture</a:t>
            </a:r>
          </a:p>
        </p:txBody>
      </p:sp>
      <p:sp>
        <p:nvSpPr>
          <p:cNvPr id="9" name="Rectangle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itle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a:normAutofit/>
          </a:bodyPr>
          <a:lstStyle>
            <a:lvl1pPr>
              <a:defRPr>
                <a:solidFill>
                  <a:schemeClr val="tx1"/>
                </a:solidFill>
              </a:defRPr>
            </a:lvl1pPr>
          </a:lstStyle>
          <a:p>
            <a:r>
              <a:rPr lang="en-US" sz="3000"/>
              <a:t>Click to edit Master title style</a:t>
            </a:r>
            <a:endParaRPr lang="en-ZA" sz="3000" dirty="0"/>
          </a:p>
        </p:txBody>
      </p:sp>
      <p:sp>
        <p:nvSpPr>
          <p:cNvPr id="13" name="Content Placeholder 2">
            <a:extLst>
              <a:ext uri="{FF2B5EF4-FFF2-40B4-BE49-F238E27FC236}">
                <a16:creationId xmlns:a16="http://schemas.microsoft.com/office/drawing/2014/main" id="{FC504EF3-1237-4467-9FD5-E0E43C1BABF5}"/>
              </a:ext>
            </a:extLst>
          </p:cNvPr>
          <p:cNvSpPr>
            <a:spLocks noGrp="1"/>
          </p:cNvSpPr>
          <p:nvPr>
            <p:ph idx="1"/>
          </p:nvPr>
        </p:nvSpPr>
        <p:spPr>
          <a:xfrm>
            <a:off x="7929197" y="1206481"/>
            <a:ext cx="4079631" cy="4469129"/>
          </a:xfrm>
        </p:spPr>
        <p:txBody>
          <a:bodyPr/>
          <a:lstStyle>
            <a:lvl1pPr>
              <a:defRPr>
                <a:solidFill>
                  <a:schemeClr val="bg2"/>
                </a:solidFill>
              </a:defRPr>
            </a:lvl1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24" name="Date Placehold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a:t>7/14/2018</a:t>
            </a:r>
            <a:endParaRPr lang="en-ZA"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fld id="{2F5601C1-348E-4149-A60A-012B14EBE97F}" type="slidenum">
              <a:rPr lang="en-ZA" smtClean="0"/>
              <a:pPr/>
              <a:t>‹#›</a:t>
            </a:fld>
            <a:endParaRPr lang="en-ZA"/>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imom.com/wp-content/uploads/2014/06/the_little_match_girl_andersen.pdf" TargetMode="Externa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the-artifice.com/fairy-tales-how-they-have-changed-over-time/"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q31tGyBJhRY" TargetMode="Externa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youtube.com/watch?v=CcNo07Xp8a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2.jpeg"/><Relationship Id="rId4" Type="http://schemas.openxmlformats.org/officeDocument/2006/relationships/image" Target="../media/image17.svg"/><Relationship Id="rId9" Type="http://schemas.openxmlformats.org/officeDocument/2006/relationships/hyperlink" Target="https://www.youtube.com/watch?v=td1PbsV6B80&amp;t=51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0.jpeg"/><Relationship Id="rId4" Type="http://schemas.openxmlformats.org/officeDocument/2006/relationships/image" Target="../media/image25.svg"/><Relationship Id="rId9" Type="http://schemas.openxmlformats.org/officeDocument/2006/relationships/hyperlink" Target="https://www.youtube.com/watch?v=ueOqYebVht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eXcog9Lr-r0" TargetMode="External"/><Relationship Id="rId1" Type="http://schemas.openxmlformats.org/officeDocument/2006/relationships/slideLayout" Target="../slideLayouts/slideLayout11.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descr="decorative element">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3" name="Rectangle 12" descr="decorative element">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descr="decorative element">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121E24A-B45F-4E84-817F-A0D105887FBE}"/>
              </a:ext>
            </a:extLst>
          </p:cNvPr>
          <p:cNvSpPr>
            <a:spLocks noGrp="1"/>
          </p:cNvSpPr>
          <p:nvPr>
            <p:ph type="ctrTitle"/>
          </p:nvPr>
        </p:nvSpPr>
        <p:spPr>
          <a:xfrm>
            <a:off x="3722622" y="1597027"/>
            <a:ext cx="7187529" cy="2922551"/>
          </a:xfrm>
        </p:spPr>
        <p:txBody>
          <a:bodyPr>
            <a:normAutofit/>
          </a:bodyPr>
          <a:lstStyle/>
          <a:p>
            <a:r>
              <a:rPr lang="en-US" sz="7200" dirty="0">
                <a:latin typeface="Magneto" panose="04030805050802020D02" pitchFamily="82" charset="0"/>
              </a:rPr>
              <a:t>10</a:t>
            </a:r>
            <a:r>
              <a:rPr lang="en-US" sz="7200" baseline="30000" dirty="0">
                <a:latin typeface="Magneto" panose="04030805050802020D02" pitchFamily="82" charset="0"/>
              </a:rPr>
              <a:t>th</a:t>
            </a:r>
            <a:r>
              <a:rPr lang="en-US" sz="7200" dirty="0">
                <a:latin typeface="Magneto" panose="04030805050802020D02" pitchFamily="82" charset="0"/>
              </a:rPr>
              <a:t> Grade Honors World Literature</a:t>
            </a:r>
            <a:br>
              <a:rPr lang="en-US" dirty="0">
                <a:latin typeface="Brush Script MT" panose="03060802040406070304" pitchFamily="66" charset="0"/>
              </a:rPr>
            </a:br>
            <a:endParaRPr lang="en-ZA" sz="3200" dirty="0"/>
          </a:p>
        </p:txBody>
      </p:sp>
      <p:pic>
        <p:nvPicPr>
          <p:cNvPr id="5" name="Graphic 4" descr="Group">
            <a:extLst>
              <a:ext uri="{FF2B5EF4-FFF2-40B4-BE49-F238E27FC236}">
                <a16:creationId xmlns:a16="http://schemas.microsoft.com/office/drawing/2014/main" id="{AEE3CC4A-1C1A-47EE-A13F-126EC5A997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black">
          <a:xfrm>
            <a:off x="808200" y="2636998"/>
            <a:ext cx="1584000" cy="1584000"/>
          </a:xfrm>
          <a:prstGeom prst="rect">
            <a:avLst/>
          </a:prstGeom>
        </p:spPr>
      </p:pic>
    </p:spTree>
    <p:extLst>
      <p:ext uri="{BB962C8B-B14F-4D97-AF65-F5344CB8AC3E}">
        <p14:creationId xmlns:p14="http://schemas.microsoft.com/office/powerpoint/2010/main" val="33549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luent Calibri" panose="020F0502020204030204" pitchFamily="34" charset="0"/>
                <a:cs typeface="Fluent Calibri" panose="020F0502020204030204" pitchFamily="34" charset="0"/>
              </a:rPr>
              <a:t>The Little Match Girl: Discussion of the Text</a:t>
            </a:r>
            <a:endParaRPr lang="en-US" dirty="0"/>
          </a:p>
        </p:txBody>
      </p:sp>
      <p:sp>
        <p:nvSpPr>
          <p:cNvPr id="3" name="Content Placeholder 2"/>
          <p:cNvSpPr>
            <a:spLocks noGrp="1"/>
          </p:cNvSpPr>
          <p:nvPr>
            <p:ph sz="half" idx="1"/>
          </p:nvPr>
        </p:nvSpPr>
        <p:spPr>
          <a:xfrm>
            <a:off x="1783974" y="2693396"/>
            <a:ext cx="10094600" cy="3992076"/>
          </a:xfrm>
        </p:spPr>
        <p:txBody>
          <a:bodyPr>
            <a:normAutofit fontScale="70000" lnSpcReduction="20000"/>
          </a:bodyPr>
          <a:lstStyle/>
          <a:p>
            <a:r>
              <a:rPr lang="en-US" sz="2400" dirty="0"/>
              <a:t>How are gender roles portrayed in this film? </a:t>
            </a:r>
          </a:p>
          <a:p>
            <a:r>
              <a:rPr lang="en-US" sz="2400" dirty="0"/>
              <a:t>Is the main character male or female?  </a:t>
            </a:r>
          </a:p>
          <a:p>
            <a:r>
              <a:rPr lang="en-US" sz="2400" dirty="0"/>
              <a:t>Do women get to be lead characters or secondary (wife, girlfriend, sister)?  </a:t>
            </a:r>
          </a:p>
          <a:p>
            <a:r>
              <a:rPr lang="en-US" sz="2400" dirty="0"/>
              <a:t>What is considered “normal” gender roles here?; what is considered “radical”?  </a:t>
            </a:r>
          </a:p>
          <a:p>
            <a:r>
              <a:rPr lang="en-US" sz="2400" dirty="0"/>
              <a:t>Is this what you expect for this time period?  </a:t>
            </a:r>
          </a:p>
          <a:p>
            <a:r>
              <a:rPr lang="en-US" sz="2400" dirty="0"/>
              <a:t>What racial or ethnic groups are portrayed, and where? (Hero, villain, background?)  </a:t>
            </a:r>
          </a:p>
          <a:p>
            <a:r>
              <a:rPr lang="en-US" sz="2400" dirty="0"/>
              <a:t>What kinds of cultural change do you see in this film?  </a:t>
            </a:r>
          </a:p>
          <a:p>
            <a:r>
              <a:rPr lang="en-US" sz="2400" dirty="0"/>
              <a:t>What is at stake, for who?  </a:t>
            </a:r>
          </a:p>
          <a:p>
            <a:r>
              <a:rPr lang="en-US" sz="2400" dirty="0"/>
              <a:t>Are female roles stereotypical (shrewish wife, innocent girl, seductress, woman-with-power-gone-mad) or more complex? </a:t>
            </a:r>
          </a:p>
          <a:p>
            <a:r>
              <a:rPr lang="en-US" sz="2400" dirty="0"/>
              <a:t>Who dies, and who learns a lesson (i.e. race/ethnicity, gender)?  </a:t>
            </a:r>
          </a:p>
          <a:p>
            <a:r>
              <a:rPr lang="en-US" sz="2400" dirty="0"/>
              <a:t>Does the film </a:t>
            </a:r>
            <a:r>
              <a:rPr lang="en-US" sz="2400" i="1" dirty="0"/>
              <a:t>play</a:t>
            </a:r>
            <a:r>
              <a:rPr lang="en-US" sz="2400" dirty="0"/>
              <a:t> on a stereotypes?</a:t>
            </a:r>
          </a:p>
        </p:txBody>
      </p:sp>
      <p:pic>
        <p:nvPicPr>
          <p:cNvPr id="5" name="Picture 2" descr="Image result for ma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7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Fluent Calibri" panose="020F0502020204030204" pitchFamily="34" charset="0"/>
                <a:cs typeface="Fluent Calibri" panose="020F0502020204030204" pitchFamily="34" charset="0"/>
              </a:rPr>
              <a:t>The Little Match Girl</a:t>
            </a:r>
            <a:br>
              <a:rPr lang="en-US" sz="4800" dirty="0">
                <a:latin typeface="Fluent Calibri" panose="020F0502020204030204" pitchFamily="34" charset="0"/>
                <a:cs typeface="Fluent Calibri" panose="020F0502020204030204" pitchFamily="34" charset="0"/>
              </a:rPr>
            </a:br>
            <a:r>
              <a:rPr lang="en-US" sz="2000" dirty="0">
                <a:latin typeface="Fluent Calibri" panose="020F0502020204030204" pitchFamily="34" charset="0"/>
                <a:cs typeface="Fluent Calibri" panose="020F0502020204030204" pitchFamily="34" charset="0"/>
              </a:rPr>
              <a:t>Written in 1845 by Hans Christian Andersen</a:t>
            </a:r>
            <a:endParaRPr lang="en-US" sz="2000" dirty="0"/>
          </a:p>
        </p:txBody>
      </p:sp>
      <p:pic>
        <p:nvPicPr>
          <p:cNvPr id="5122" name="Picture 2" descr="Image result for the little match girl pd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603" y="2519223"/>
            <a:ext cx="27908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at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2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luent Calibri" panose="020F0502020204030204" pitchFamily="34" charset="0"/>
                <a:cs typeface="Fluent Calibri" panose="020F0502020204030204" pitchFamily="34" charset="0"/>
              </a:rPr>
              <a:t>The Little Match Girl: Discussion of the Text</a:t>
            </a:r>
            <a:endParaRPr lang="en-US" dirty="0"/>
          </a:p>
        </p:txBody>
      </p:sp>
      <p:sp>
        <p:nvSpPr>
          <p:cNvPr id="3" name="Content Placeholder 2"/>
          <p:cNvSpPr>
            <a:spLocks noGrp="1"/>
          </p:cNvSpPr>
          <p:nvPr>
            <p:ph sz="half" idx="1"/>
          </p:nvPr>
        </p:nvSpPr>
        <p:spPr>
          <a:xfrm>
            <a:off x="1783974" y="2693396"/>
            <a:ext cx="10094600" cy="3992076"/>
          </a:xfrm>
        </p:spPr>
        <p:txBody>
          <a:bodyPr>
            <a:normAutofit fontScale="70000" lnSpcReduction="20000"/>
          </a:bodyPr>
          <a:lstStyle/>
          <a:p>
            <a:r>
              <a:rPr lang="en-US" sz="2400" dirty="0"/>
              <a:t>How are gender roles portrayed in this text? </a:t>
            </a:r>
          </a:p>
          <a:p>
            <a:r>
              <a:rPr lang="en-US" sz="2400" dirty="0"/>
              <a:t>Is the main character male or female?  </a:t>
            </a:r>
          </a:p>
          <a:p>
            <a:r>
              <a:rPr lang="en-US" sz="2400" dirty="0"/>
              <a:t>Do women get to be lead characters or secondary (wife, girlfriend, sister)?  </a:t>
            </a:r>
          </a:p>
          <a:p>
            <a:r>
              <a:rPr lang="en-US" sz="2400" dirty="0"/>
              <a:t>What is considered “normal” gender roles here?; what is considered “radical”?  </a:t>
            </a:r>
          </a:p>
          <a:p>
            <a:r>
              <a:rPr lang="en-US" sz="2400" dirty="0"/>
              <a:t>Is this what you expect for this time period?  </a:t>
            </a:r>
          </a:p>
          <a:p>
            <a:r>
              <a:rPr lang="en-US" sz="2400" dirty="0"/>
              <a:t>What racial or ethnic groups are portrayed, and where? (Hero, villain, background?)  </a:t>
            </a:r>
          </a:p>
          <a:p>
            <a:r>
              <a:rPr lang="en-US" sz="2400" dirty="0"/>
              <a:t>What kinds of cultural change do you see in this film?  </a:t>
            </a:r>
          </a:p>
          <a:p>
            <a:r>
              <a:rPr lang="en-US" sz="2400" dirty="0"/>
              <a:t>What is at stake, for who?  </a:t>
            </a:r>
          </a:p>
          <a:p>
            <a:r>
              <a:rPr lang="en-US" sz="2400" dirty="0"/>
              <a:t>Are female roles stereotypical (shrewish wife, innocent girl, seductress, woman-with-power-gone-mad) or more complex? </a:t>
            </a:r>
          </a:p>
          <a:p>
            <a:r>
              <a:rPr lang="en-US" sz="2400" dirty="0"/>
              <a:t>Who dies, and who learns a lesson (i.e. race/ethnicity, gender)?  </a:t>
            </a:r>
          </a:p>
          <a:p>
            <a:r>
              <a:rPr lang="en-US" sz="2400" dirty="0"/>
              <a:t>Does the film </a:t>
            </a:r>
            <a:r>
              <a:rPr lang="en-US" sz="2400" i="1" dirty="0"/>
              <a:t>play</a:t>
            </a:r>
            <a:r>
              <a:rPr lang="en-US" sz="2400" dirty="0"/>
              <a:t> on a stereotypes?</a:t>
            </a:r>
          </a:p>
        </p:txBody>
      </p:sp>
      <p:pic>
        <p:nvPicPr>
          <p:cNvPr id="5" name="Picture 2" descr="Image result for ma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8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Fluent Calibri" panose="020F0502020204030204" pitchFamily="34" charset="0"/>
                <a:cs typeface="Fluent Calibri" panose="020F0502020204030204" pitchFamily="34" charset="0"/>
              </a:rPr>
              <a:t>The Little Match Girl</a:t>
            </a:r>
            <a:endParaRPr lang="en-US" sz="4800" dirty="0"/>
          </a:p>
        </p:txBody>
      </p:sp>
      <p:sp>
        <p:nvSpPr>
          <p:cNvPr id="11" name="Text Placeholder 10"/>
          <p:cNvSpPr>
            <a:spLocks noGrp="1"/>
          </p:cNvSpPr>
          <p:nvPr>
            <p:ph type="body" idx="1"/>
          </p:nvPr>
        </p:nvSpPr>
        <p:spPr>
          <a:xfrm>
            <a:off x="1783974" y="2684768"/>
            <a:ext cx="4213601" cy="521833"/>
          </a:xfrm>
        </p:spPr>
        <p:txBody>
          <a:bodyPr>
            <a:noAutofit/>
          </a:bodyPr>
          <a:lstStyle/>
          <a:p>
            <a:pPr algn="ctr"/>
            <a:r>
              <a:rPr lang="en-US" sz="3200" dirty="0">
                <a:solidFill>
                  <a:schemeClr val="accent2">
                    <a:lumMod val="75000"/>
                  </a:schemeClr>
                </a:solidFill>
              </a:rPr>
              <a:t>Consider…</a:t>
            </a:r>
          </a:p>
        </p:txBody>
      </p:sp>
      <p:sp>
        <p:nvSpPr>
          <p:cNvPr id="12" name="Text Placeholder 11"/>
          <p:cNvSpPr>
            <a:spLocks noGrp="1"/>
          </p:cNvSpPr>
          <p:nvPr>
            <p:ph type="body" sz="quarter" idx="3"/>
          </p:nvPr>
        </p:nvSpPr>
        <p:spPr>
          <a:xfrm>
            <a:off x="6172201" y="2927697"/>
            <a:ext cx="4731990" cy="521833"/>
          </a:xfrm>
        </p:spPr>
        <p:txBody>
          <a:bodyPr>
            <a:noAutofit/>
          </a:bodyPr>
          <a:lstStyle/>
          <a:p>
            <a:pPr algn="ctr"/>
            <a:r>
              <a:rPr lang="en-US" sz="2800" dirty="0">
                <a:solidFill>
                  <a:schemeClr val="accent2">
                    <a:lumMod val="75000"/>
                  </a:schemeClr>
                </a:solidFill>
              </a:rPr>
              <a:t>What are some other examples?</a:t>
            </a:r>
          </a:p>
        </p:txBody>
      </p:sp>
      <p:sp>
        <p:nvSpPr>
          <p:cNvPr id="10" name="Content Placeholder 9"/>
          <p:cNvSpPr>
            <a:spLocks noGrp="1"/>
          </p:cNvSpPr>
          <p:nvPr>
            <p:ph sz="quarter" idx="4"/>
          </p:nvPr>
        </p:nvSpPr>
        <p:spPr>
          <a:xfrm>
            <a:off x="6172201" y="3544421"/>
            <a:ext cx="4731991" cy="2764075"/>
          </a:xfrm>
        </p:spPr>
        <p:txBody>
          <a:bodyPr>
            <a:normAutofit fontScale="92500"/>
          </a:bodyPr>
          <a:lstStyle/>
          <a:p>
            <a:pPr lvl="1"/>
            <a:endParaRPr lang="en-US" sz="2400" dirty="0"/>
          </a:p>
          <a:p>
            <a:pPr lvl="1"/>
            <a:r>
              <a:rPr lang="en-US" sz="2400" dirty="0"/>
              <a:t>Can you think of an </a:t>
            </a:r>
            <a:r>
              <a:rPr lang="en-US" sz="2400" dirty="0">
                <a:hlinkClick r:id="rId2"/>
              </a:rPr>
              <a:t>example</a:t>
            </a:r>
            <a:r>
              <a:rPr lang="en-US" sz="2400" dirty="0"/>
              <a:t> of a fairytale that was made into a movie/show? </a:t>
            </a:r>
          </a:p>
          <a:p>
            <a:pPr lvl="2"/>
            <a:r>
              <a:rPr lang="en-US" sz="2000" dirty="0"/>
              <a:t>What changed? </a:t>
            </a:r>
          </a:p>
          <a:p>
            <a:pPr lvl="2"/>
            <a:r>
              <a:rPr lang="en-US" sz="2000" dirty="0"/>
              <a:t>Why do you think these aspects of the story changed in the movie?</a:t>
            </a:r>
          </a:p>
          <a:p>
            <a:endParaRPr lang="en-US" dirty="0"/>
          </a:p>
          <a:p>
            <a:endParaRPr lang="en-US" dirty="0"/>
          </a:p>
        </p:txBody>
      </p:sp>
      <p:sp>
        <p:nvSpPr>
          <p:cNvPr id="9" name="Content Placeholder 8"/>
          <p:cNvSpPr>
            <a:spLocks noGrp="1"/>
          </p:cNvSpPr>
          <p:nvPr>
            <p:ph sz="half" idx="2"/>
          </p:nvPr>
        </p:nvSpPr>
        <p:spPr>
          <a:xfrm>
            <a:off x="1783974" y="3455731"/>
            <a:ext cx="4213601" cy="2764075"/>
          </a:xfrm>
        </p:spPr>
        <p:txBody>
          <a:bodyPr>
            <a:normAutofit fontScale="92500" lnSpcReduction="20000"/>
          </a:bodyPr>
          <a:lstStyle/>
          <a:p>
            <a:pPr lvl="1"/>
            <a:endParaRPr lang="en-US" sz="2400" dirty="0"/>
          </a:p>
          <a:p>
            <a:pPr lvl="1"/>
            <a:r>
              <a:rPr lang="en-US" sz="2400" dirty="0"/>
              <a:t>How do fairytales shape our perceptions of gender roles? </a:t>
            </a:r>
          </a:p>
          <a:p>
            <a:pPr lvl="1"/>
            <a:r>
              <a:rPr lang="en-US" sz="2400" dirty="0"/>
              <a:t>What is the purpose of fairytales?</a:t>
            </a:r>
          </a:p>
          <a:p>
            <a:pPr lvl="2"/>
            <a:r>
              <a:rPr lang="en-US" sz="2200" dirty="0"/>
              <a:t>Who is the audience? </a:t>
            </a:r>
          </a:p>
          <a:p>
            <a:pPr lvl="1"/>
            <a:r>
              <a:rPr lang="en-US" sz="2400" dirty="0"/>
              <a:t>SYMBOLS</a:t>
            </a:r>
          </a:p>
          <a:p>
            <a:pPr lvl="1"/>
            <a:r>
              <a:rPr lang="en-US" sz="2400" dirty="0"/>
              <a:t>IMAGERY</a:t>
            </a:r>
          </a:p>
          <a:p>
            <a:endParaRPr lang="en-US" dirty="0"/>
          </a:p>
        </p:txBody>
      </p:sp>
      <p:pic>
        <p:nvPicPr>
          <p:cNvPr id="7170" name="Picture 2" descr="Image result for mat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7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400" dirty="0">
                <a:latin typeface="Fluent Calibri" panose="020F0502020204030204" pitchFamily="34" charset="0"/>
                <a:cs typeface="Fluent Calibri" panose="020F0502020204030204" pitchFamily="34" charset="0"/>
              </a:rPr>
              <a:t>How is Pixar changing the world? </a:t>
            </a:r>
            <a:endParaRPr lang="en-US" sz="4400" dirty="0"/>
          </a:p>
        </p:txBody>
      </p:sp>
      <p:sp>
        <p:nvSpPr>
          <p:cNvPr id="8" name="Text Placeholder 7"/>
          <p:cNvSpPr>
            <a:spLocks noGrp="1"/>
          </p:cNvSpPr>
          <p:nvPr>
            <p:ph type="body" idx="1"/>
          </p:nvPr>
        </p:nvSpPr>
        <p:spPr>
          <a:xfrm>
            <a:off x="1302589" y="2605177"/>
            <a:ext cx="10783019" cy="4330461"/>
          </a:xfrm>
        </p:spPr>
        <p:txBody>
          <a:bodyPr>
            <a:normAutofit/>
          </a:bodyPr>
          <a:lstStyle/>
          <a:p>
            <a:r>
              <a:rPr lang="en-US" dirty="0"/>
              <a:t>Watch your assigned movie, and write a 400-500 word analysis of societal issues (</a:t>
            </a:r>
            <a:r>
              <a:rPr lang="en-US" i="1" dirty="0"/>
              <a:t>gender, class, ethnicity issues)</a:t>
            </a:r>
            <a:r>
              <a:rPr lang="en-US" dirty="0"/>
              <a:t> in the film. Suggested format:  give a one-paragraph (100 words) summary of the plot, and spend the rest of the page (200-500 words) identifying and discussing societal issues in the text. Use specific examples from the text (symbolism, imagery, language, tone, mood).</a:t>
            </a:r>
          </a:p>
          <a:p>
            <a:r>
              <a:rPr lang="en-US" i="1" dirty="0"/>
              <a:t>Questions to think about:</a:t>
            </a:r>
            <a:endParaRPr lang="en-US" dirty="0"/>
          </a:p>
          <a:p>
            <a:pPr lvl="1"/>
            <a:r>
              <a:rPr lang="en-US" dirty="0"/>
              <a:t>How are gender roles portrayed in this film? Is the main character male or female?  Do women get to be lead characters or secondary (wife, girlfriend, sister)?  What is considered “normal” gender roles here?; what is considered “radical”?  Is this what you expect for this time period?  What racial or ethnic groups are portrayed, and where? (Hero, villain, background?)  What kinds of cultural change do you see in this film?  What is at stake, for who?  Are female roles stereotypical (shrewish wife, innocent girl, seductress, woman-with-power-gone-mad) or more complex? Who dies, and who learns a lesson (i.e. race/ethnicity, gender)?  Does the film </a:t>
            </a:r>
            <a:r>
              <a:rPr lang="en-US" i="1" dirty="0"/>
              <a:t>play</a:t>
            </a:r>
            <a:r>
              <a:rPr lang="en-US" dirty="0"/>
              <a:t> on a stereotypes?  </a:t>
            </a:r>
          </a:p>
          <a:p>
            <a:endParaRPr lang="en-US" dirty="0"/>
          </a:p>
        </p:txBody>
      </p:sp>
      <p:pic>
        <p:nvPicPr>
          <p:cNvPr id="8194"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1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luent Calibri" panose="020F0502020204030204" pitchFamily="34" charset="0"/>
                <a:cs typeface="Fluent Calibri" panose="020F0502020204030204" pitchFamily="34" charset="0"/>
              </a:rPr>
              <a:t>Movie Assignments: A3</a:t>
            </a:r>
            <a:endParaRPr lang="en-US" dirty="0"/>
          </a:p>
        </p:txBody>
      </p:sp>
      <p:sp>
        <p:nvSpPr>
          <p:cNvPr id="10" name="Text Placeholder 9">
            <a:extLst>
              <a:ext uri="{FF2B5EF4-FFF2-40B4-BE49-F238E27FC236}">
                <a16:creationId xmlns:a16="http://schemas.microsoft.com/office/drawing/2014/main" id="{B195B9E0-1851-4DC0-9AEB-4AAC3940E084}"/>
              </a:ext>
            </a:extLst>
          </p:cNvPr>
          <p:cNvSpPr>
            <a:spLocks noGrp="1"/>
          </p:cNvSpPr>
          <p:nvPr>
            <p:ph type="body" idx="1"/>
          </p:nvPr>
        </p:nvSpPr>
        <p:spPr/>
        <p:txBody>
          <a:bodyPr>
            <a:normAutofit fontScale="92500" lnSpcReduction="20000"/>
          </a:bodyPr>
          <a:lstStyle/>
          <a:p>
            <a:r>
              <a:rPr lang="en-US" b="1" dirty="0"/>
              <a:t>TOY STORY</a:t>
            </a:r>
            <a:r>
              <a:rPr lang="en-US" dirty="0"/>
              <a:t>: Sade, Solomon, Jayden, Xavier</a:t>
            </a:r>
          </a:p>
          <a:p>
            <a:r>
              <a:rPr lang="en-US" b="1" dirty="0"/>
              <a:t>MONSTERS INC</a:t>
            </a:r>
            <a:r>
              <a:rPr lang="en-US" dirty="0"/>
              <a:t>: Aaliyah, Mia, Lauryn, </a:t>
            </a:r>
            <a:r>
              <a:rPr lang="en-US" dirty="0" err="1"/>
              <a:t>Jha’Quez</a:t>
            </a:r>
            <a:endParaRPr lang="en-US" dirty="0"/>
          </a:p>
          <a:p>
            <a:r>
              <a:rPr lang="en-US" b="1" dirty="0"/>
              <a:t>FINDING NEMO</a:t>
            </a:r>
            <a:r>
              <a:rPr lang="en-US" dirty="0"/>
              <a:t>: Sadiq, Christopher, </a:t>
            </a:r>
            <a:r>
              <a:rPr lang="en-US" dirty="0" err="1"/>
              <a:t>Ashaki</a:t>
            </a:r>
            <a:r>
              <a:rPr lang="en-US" dirty="0"/>
              <a:t>, Ashton</a:t>
            </a:r>
          </a:p>
          <a:p>
            <a:r>
              <a:rPr lang="en-US" b="1" dirty="0"/>
              <a:t>RATATOUILLE</a:t>
            </a:r>
            <a:r>
              <a:rPr lang="en-US" dirty="0"/>
              <a:t>: </a:t>
            </a:r>
            <a:r>
              <a:rPr lang="en-US" dirty="0" err="1"/>
              <a:t>Tevanie</a:t>
            </a:r>
            <a:r>
              <a:rPr lang="en-US" dirty="0"/>
              <a:t>, Janine, </a:t>
            </a:r>
            <a:r>
              <a:rPr lang="en-US" dirty="0" err="1"/>
              <a:t>Malayjah</a:t>
            </a:r>
            <a:r>
              <a:rPr lang="en-US" dirty="0"/>
              <a:t>, Adrienne</a:t>
            </a:r>
          </a:p>
          <a:p>
            <a:r>
              <a:rPr lang="en-US" b="1" dirty="0"/>
              <a:t>BRAVE</a:t>
            </a:r>
            <a:r>
              <a:rPr lang="en-US" dirty="0"/>
              <a:t>: </a:t>
            </a:r>
            <a:r>
              <a:rPr lang="en-US" dirty="0" err="1"/>
              <a:t>Senait</a:t>
            </a:r>
            <a:r>
              <a:rPr lang="en-US" dirty="0"/>
              <a:t>, Amayah, </a:t>
            </a:r>
            <a:r>
              <a:rPr lang="en-US" dirty="0" err="1"/>
              <a:t>JaNiyah</a:t>
            </a:r>
            <a:r>
              <a:rPr lang="en-US" dirty="0"/>
              <a:t>, Kaitlyn</a:t>
            </a:r>
          </a:p>
          <a:p>
            <a:r>
              <a:rPr lang="en-US" b="1" dirty="0"/>
              <a:t>INSIDE OUT</a:t>
            </a:r>
            <a:r>
              <a:rPr lang="en-US" dirty="0"/>
              <a:t>: Taniya, Tyler, </a:t>
            </a:r>
            <a:r>
              <a:rPr lang="en-US" dirty="0" err="1"/>
              <a:t>Dezmond</a:t>
            </a:r>
            <a:r>
              <a:rPr lang="en-US" dirty="0"/>
              <a:t>, </a:t>
            </a:r>
            <a:r>
              <a:rPr lang="en-US" dirty="0" err="1"/>
              <a:t>Champel</a:t>
            </a:r>
            <a:endParaRPr lang="en-US" dirty="0"/>
          </a:p>
          <a:p>
            <a:r>
              <a:rPr lang="en-US" b="1" dirty="0"/>
              <a:t>WALL-E</a:t>
            </a:r>
            <a:r>
              <a:rPr lang="en-US" dirty="0"/>
              <a:t>: Izzy, </a:t>
            </a:r>
            <a:r>
              <a:rPr lang="en-US" dirty="0" err="1"/>
              <a:t>Keyallah</a:t>
            </a:r>
            <a:r>
              <a:rPr lang="en-US" dirty="0"/>
              <a:t>, Tianna </a:t>
            </a:r>
          </a:p>
          <a:p>
            <a:r>
              <a:rPr lang="en-US" b="1" dirty="0"/>
              <a:t>BUGS LIFE</a:t>
            </a:r>
            <a:r>
              <a:rPr lang="en-US" dirty="0"/>
              <a:t>: Raegan, </a:t>
            </a:r>
            <a:r>
              <a:rPr lang="en-US" dirty="0" err="1"/>
              <a:t>Ajana</a:t>
            </a:r>
            <a:r>
              <a:rPr lang="en-US" dirty="0"/>
              <a:t>, Destiny, </a:t>
            </a:r>
            <a:r>
              <a:rPr lang="en-US" dirty="0" err="1"/>
              <a:t>La’Ryah</a:t>
            </a:r>
            <a:endParaRPr lang="en-US" dirty="0"/>
          </a:p>
          <a:p>
            <a:r>
              <a:rPr lang="en-US" b="1" dirty="0"/>
              <a:t>UP</a:t>
            </a:r>
            <a:r>
              <a:rPr lang="en-US" dirty="0"/>
              <a:t>: Samantha, Akira, Shawna</a:t>
            </a:r>
          </a:p>
        </p:txBody>
      </p:sp>
      <p:pic>
        <p:nvPicPr>
          <p:cNvPr id="4"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8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luent Calibri" panose="020F0502020204030204" pitchFamily="34" charset="0"/>
                <a:cs typeface="Fluent Calibri" panose="020F0502020204030204" pitchFamily="34" charset="0"/>
              </a:rPr>
              <a:t>Movie Assignments: A4</a:t>
            </a:r>
            <a:endParaRPr lang="en-US" dirty="0"/>
          </a:p>
        </p:txBody>
      </p:sp>
      <p:sp>
        <p:nvSpPr>
          <p:cNvPr id="10" name="Text Placeholder 9">
            <a:extLst>
              <a:ext uri="{FF2B5EF4-FFF2-40B4-BE49-F238E27FC236}">
                <a16:creationId xmlns:a16="http://schemas.microsoft.com/office/drawing/2014/main" id="{B195B9E0-1851-4DC0-9AEB-4AAC3940E084}"/>
              </a:ext>
            </a:extLst>
          </p:cNvPr>
          <p:cNvSpPr>
            <a:spLocks noGrp="1"/>
          </p:cNvSpPr>
          <p:nvPr>
            <p:ph type="body" idx="1"/>
          </p:nvPr>
        </p:nvSpPr>
        <p:spPr>
          <a:xfrm>
            <a:off x="1783974" y="2902140"/>
            <a:ext cx="9120216" cy="3304549"/>
          </a:xfrm>
        </p:spPr>
        <p:txBody>
          <a:bodyPr>
            <a:normAutofit lnSpcReduction="10000"/>
          </a:bodyPr>
          <a:lstStyle/>
          <a:p>
            <a:r>
              <a:rPr lang="en-US" b="1" dirty="0"/>
              <a:t>WALL-E: </a:t>
            </a:r>
            <a:r>
              <a:rPr lang="en-US" dirty="0"/>
              <a:t>B. Green, Curtis, B. Stewart, Austin</a:t>
            </a:r>
          </a:p>
          <a:p>
            <a:r>
              <a:rPr lang="en-US" b="1" dirty="0"/>
              <a:t>INSIDE OUT: </a:t>
            </a:r>
            <a:r>
              <a:rPr lang="en-US" dirty="0"/>
              <a:t>Alaina, Dana, </a:t>
            </a:r>
            <a:r>
              <a:rPr lang="en-US" dirty="0" err="1"/>
              <a:t>Karsen</a:t>
            </a:r>
            <a:r>
              <a:rPr lang="en-US" dirty="0"/>
              <a:t>, Shaniya</a:t>
            </a:r>
          </a:p>
          <a:p>
            <a:r>
              <a:rPr lang="en-US" b="1" dirty="0"/>
              <a:t>INCREDIBLES 2: </a:t>
            </a:r>
            <a:r>
              <a:rPr lang="en-US" dirty="0"/>
              <a:t>Kelsi, Asha, Jumoke, </a:t>
            </a:r>
            <a:r>
              <a:rPr lang="en-US" dirty="0" err="1"/>
              <a:t>Alaya</a:t>
            </a:r>
            <a:r>
              <a:rPr lang="en-US" dirty="0"/>
              <a:t> </a:t>
            </a:r>
          </a:p>
          <a:p>
            <a:r>
              <a:rPr lang="en-US" b="1" dirty="0"/>
              <a:t>FINDING DORY</a:t>
            </a:r>
            <a:r>
              <a:rPr lang="en-US" dirty="0"/>
              <a:t>: </a:t>
            </a:r>
            <a:r>
              <a:rPr lang="en-US" dirty="0" err="1"/>
              <a:t>Amaka</a:t>
            </a:r>
            <a:r>
              <a:rPr lang="en-US" dirty="0"/>
              <a:t>, Maci, Liberty, </a:t>
            </a:r>
            <a:r>
              <a:rPr lang="en-US" dirty="0" err="1"/>
              <a:t>Ellijah</a:t>
            </a:r>
            <a:endParaRPr lang="en-US" dirty="0"/>
          </a:p>
          <a:p>
            <a:r>
              <a:rPr lang="en-US" b="1" dirty="0"/>
              <a:t>UP</a:t>
            </a:r>
            <a:r>
              <a:rPr lang="en-US" dirty="0"/>
              <a:t>: Zina, Victor, </a:t>
            </a:r>
            <a:r>
              <a:rPr lang="en-US" dirty="0" err="1"/>
              <a:t>Zacara</a:t>
            </a:r>
            <a:r>
              <a:rPr lang="en-US" dirty="0"/>
              <a:t>, Keith</a:t>
            </a:r>
          </a:p>
          <a:p>
            <a:r>
              <a:rPr lang="en-US" b="1" dirty="0"/>
              <a:t>MONSTERS UNIVERSITY: </a:t>
            </a:r>
            <a:r>
              <a:rPr lang="en-US" dirty="0"/>
              <a:t>Danielle, Angelyn, Camille, </a:t>
            </a:r>
            <a:r>
              <a:rPr lang="en-US" dirty="0" err="1"/>
              <a:t>Kamille</a:t>
            </a:r>
            <a:endParaRPr lang="en-US" dirty="0"/>
          </a:p>
          <a:p>
            <a:r>
              <a:rPr lang="en-US" b="1" dirty="0"/>
              <a:t>COCO</a:t>
            </a:r>
            <a:r>
              <a:rPr lang="en-US" dirty="0"/>
              <a:t>: Jayla, Terrell, Tyler, Taniya</a:t>
            </a:r>
          </a:p>
          <a:p>
            <a:r>
              <a:rPr lang="en-US" b="1" dirty="0"/>
              <a:t>A BUGS LIFE</a:t>
            </a:r>
            <a:r>
              <a:rPr lang="en-US" dirty="0"/>
              <a:t>: Grant, Thurgood, Jason, Josh</a:t>
            </a:r>
          </a:p>
          <a:p>
            <a:endParaRPr lang="en-US" dirty="0"/>
          </a:p>
        </p:txBody>
      </p:sp>
      <p:pic>
        <p:nvPicPr>
          <p:cNvPr id="4"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7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luent Calibri" panose="020F0502020204030204" pitchFamily="34" charset="0"/>
                <a:cs typeface="Fluent Calibri" panose="020F0502020204030204" pitchFamily="34" charset="0"/>
              </a:rPr>
              <a:t>Movie Assignments: B1</a:t>
            </a:r>
            <a:endParaRPr lang="en-US" dirty="0"/>
          </a:p>
        </p:txBody>
      </p:sp>
      <p:sp>
        <p:nvSpPr>
          <p:cNvPr id="10" name="Text Placeholder 9">
            <a:extLst>
              <a:ext uri="{FF2B5EF4-FFF2-40B4-BE49-F238E27FC236}">
                <a16:creationId xmlns:a16="http://schemas.microsoft.com/office/drawing/2014/main" id="{B195B9E0-1851-4DC0-9AEB-4AAC3940E084}"/>
              </a:ext>
            </a:extLst>
          </p:cNvPr>
          <p:cNvSpPr>
            <a:spLocks noGrp="1"/>
          </p:cNvSpPr>
          <p:nvPr>
            <p:ph type="body" idx="1"/>
          </p:nvPr>
        </p:nvSpPr>
        <p:spPr/>
        <p:txBody>
          <a:bodyPr>
            <a:normAutofit fontScale="77500" lnSpcReduction="20000"/>
          </a:bodyPr>
          <a:lstStyle/>
          <a:p>
            <a:r>
              <a:rPr lang="en-US" dirty="0"/>
              <a:t>INCREDIBLES 2: </a:t>
            </a:r>
            <a:r>
              <a:rPr lang="en-US" dirty="0" err="1"/>
              <a:t>Daya</a:t>
            </a:r>
            <a:r>
              <a:rPr lang="en-US" dirty="0"/>
              <a:t>, </a:t>
            </a:r>
            <a:r>
              <a:rPr lang="en-US" dirty="0" err="1"/>
              <a:t>Youssoufa</a:t>
            </a:r>
            <a:r>
              <a:rPr lang="en-US" dirty="0"/>
              <a:t>, </a:t>
            </a:r>
            <a:r>
              <a:rPr lang="en-US" dirty="0" err="1"/>
              <a:t>Kamill</a:t>
            </a:r>
            <a:r>
              <a:rPr lang="en-US" dirty="0"/>
              <a:t>, Mercedes</a:t>
            </a:r>
          </a:p>
          <a:p>
            <a:r>
              <a:rPr lang="en-US" dirty="0"/>
              <a:t>COCO: Kayla, </a:t>
            </a:r>
            <a:r>
              <a:rPr lang="en-US" dirty="0" err="1"/>
              <a:t>Daiesha</a:t>
            </a:r>
            <a:r>
              <a:rPr lang="en-US" dirty="0"/>
              <a:t>, KJ, </a:t>
            </a:r>
            <a:r>
              <a:rPr lang="en-US" dirty="0" err="1"/>
              <a:t>Amiah</a:t>
            </a:r>
            <a:r>
              <a:rPr lang="en-US" dirty="0"/>
              <a:t>, Jai</a:t>
            </a:r>
          </a:p>
          <a:p>
            <a:r>
              <a:rPr lang="en-US" dirty="0"/>
              <a:t>A BUGS LIFE: Tyrell, Dene, Faith, Aden</a:t>
            </a:r>
          </a:p>
          <a:p>
            <a:r>
              <a:rPr lang="en-US" dirty="0"/>
              <a:t>UP: </a:t>
            </a:r>
            <a:r>
              <a:rPr lang="en-US" dirty="0" err="1"/>
              <a:t>Umme</a:t>
            </a:r>
            <a:r>
              <a:rPr lang="en-US" dirty="0"/>
              <a:t>, </a:t>
            </a:r>
            <a:r>
              <a:rPr lang="en-US" dirty="0" err="1"/>
              <a:t>Gnoumma</a:t>
            </a:r>
            <a:r>
              <a:rPr lang="en-US" dirty="0"/>
              <a:t>, Nneka, </a:t>
            </a:r>
            <a:r>
              <a:rPr lang="en-US" dirty="0" err="1"/>
              <a:t>Dasharia</a:t>
            </a:r>
            <a:endParaRPr lang="en-US" dirty="0"/>
          </a:p>
          <a:p>
            <a:r>
              <a:rPr lang="en-US" dirty="0"/>
              <a:t>RATATOUILLE: </a:t>
            </a:r>
            <a:r>
              <a:rPr lang="en-US" dirty="0" err="1"/>
              <a:t>Natayah</a:t>
            </a:r>
            <a:r>
              <a:rPr lang="en-US" dirty="0"/>
              <a:t>, Jalal</a:t>
            </a:r>
          </a:p>
          <a:p>
            <a:r>
              <a:rPr lang="en-US" dirty="0"/>
              <a:t>INSIDE OUT: Jacob, Bennett, John</a:t>
            </a:r>
          </a:p>
          <a:p>
            <a:r>
              <a:rPr lang="en-US" dirty="0"/>
              <a:t>INCREDIBLES 2: Amari, Kelsey Willing, Patience</a:t>
            </a:r>
          </a:p>
          <a:p>
            <a:r>
              <a:rPr lang="en-US" dirty="0"/>
              <a:t>WALL-E: </a:t>
            </a:r>
            <a:r>
              <a:rPr lang="en-US" dirty="0" err="1"/>
              <a:t>Jalahni</a:t>
            </a:r>
            <a:r>
              <a:rPr lang="en-US" dirty="0"/>
              <a:t>, Selah, Ian</a:t>
            </a:r>
          </a:p>
          <a:p>
            <a:r>
              <a:rPr lang="en-US" dirty="0"/>
              <a:t>MONSTERS UNIVERSITY: Justin, Christopher, </a:t>
            </a:r>
            <a:r>
              <a:rPr lang="en-US" dirty="0" err="1"/>
              <a:t>Rasiyah</a:t>
            </a:r>
            <a:endParaRPr lang="en-US" dirty="0"/>
          </a:p>
          <a:p>
            <a:r>
              <a:rPr lang="en-US" dirty="0"/>
              <a:t>BRAVE: Myles, Mason, Nolan, Alex </a:t>
            </a:r>
          </a:p>
        </p:txBody>
      </p:sp>
      <p:pic>
        <p:nvPicPr>
          <p:cNvPr id="4"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23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luent Calibri" panose="020F0502020204030204" pitchFamily="34" charset="0"/>
                <a:cs typeface="Fluent Calibri" panose="020F0502020204030204" pitchFamily="34" charset="0"/>
              </a:rPr>
              <a:t>Movie Assignments: B2</a:t>
            </a:r>
            <a:endParaRPr lang="en-US" dirty="0"/>
          </a:p>
        </p:txBody>
      </p:sp>
      <p:sp>
        <p:nvSpPr>
          <p:cNvPr id="10" name="Text Placeholder 9">
            <a:extLst>
              <a:ext uri="{FF2B5EF4-FFF2-40B4-BE49-F238E27FC236}">
                <a16:creationId xmlns:a16="http://schemas.microsoft.com/office/drawing/2014/main" id="{B195B9E0-1851-4DC0-9AEB-4AAC3940E084}"/>
              </a:ext>
            </a:extLst>
          </p:cNvPr>
          <p:cNvSpPr>
            <a:spLocks noGrp="1"/>
          </p:cNvSpPr>
          <p:nvPr>
            <p:ph type="body" idx="1"/>
          </p:nvPr>
        </p:nvSpPr>
        <p:spPr/>
        <p:txBody>
          <a:bodyPr>
            <a:normAutofit lnSpcReduction="10000"/>
          </a:bodyPr>
          <a:lstStyle/>
          <a:p>
            <a:r>
              <a:rPr lang="en-US" b="1" dirty="0"/>
              <a:t>WALL-E: </a:t>
            </a:r>
            <a:r>
              <a:rPr lang="en-US" dirty="0"/>
              <a:t>Christopher, Michelle, Esther, Andrew</a:t>
            </a:r>
          </a:p>
          <a:p>
            <a:r>
              <a:rPr lang="en-US" b="1" dirty="0"/>
              <a:t>INSIDE OUT</a:t>
            </a:r>
            <a:r>
              <a:rPr lang="en-US" dirty="0"/>
              <a:t>: Khloe, Aisha, Fatou, Joshua</a:t>
            </a:r>
          </a:p>
          <a:p>
            <a:r>
              <a:rPr lang="en-US" b="1" dirty="0"/>
              <a:t>INCREDIBLES 2: </a:t>
            </a:r>
            <a:r>
              <a:rPr lang="en-US" dirty="0"/>
              <a:t>Amira, Cameron, Eric, Jessica</a:t>
            </a:r>
          </a:p>
          <a:p>
            <a:r>
              <a:rPr lang="en-US" b="1" dirty="0"/>
              <a:t>FINDING DORY</a:t>
            </a:r>
            <a:r>
              <a:rPr lang="en-US" dirty="0"/>
              <a:t>: Pier, Ayanna, </a:t>
            </a:r>
            <a:r>
              <a:rPr lang="en-US" dirty="0" err="1"/>
              <a:t>Tremayne</a:t>
            </a:r>
            <a:r>
              <a:rPr lang="en-US" dirty="0"/>
              <a:t>, Adele, </a:t>
            </a:r>
            <a:r>
              <a:rPr lang="en-US" dirty="0" err="1"/>
              <a:t>KeMarion</a:t>
            </a:r>
            <a:endParaRPr lang="en-US" dirty="0"/>
          </a:p>
          <a:p>
            <a:r>
              <a:rPr lang="en-US" b="1" dirty="0"/>
              <a:t>UP</a:t>
            </a:r>
            <a:r>
              <a:rPr lang="en-US" dirty="0"/>
              <a:t>: Ezra, </a:t>
            </a:r>
            <a:r>
              <a:rPr lang="en-US" dirty="0" err="1"/>
              <a:t>Zyonn</a:t>
            </a:r>
            <a:r>
              <a:rPr lang="en-US" dirty="0"/>
              <a:t>, Brandon, Delaney, Saniya</a:t>
            </a:r>
          </a:p>
          <a:p>
            <a:r>
              <a:rPr lang="en-US" b="1" dirty="0"/>
              <a:t>MONSTERS UNIVERSITY: </a:t>
            </a:r>
            <a:r>
              <a:rPr lang="en-US" dirty="0"/>
              <a:t>Chelsy, Blessing, Gianna, Rob</a:t>
            </a:r>
          </a:p>
          <a:p>
            <a:r>
              <a:rPr lang="en-US" b="1" dirty="0"/>
              <a:t>COCO</a:t>
            </a:r>
            <a:r>
              <a:rPr lang="en-US" dirty="0"/>
              <a:t>: Lauryn, </a:t>
            </a:r>
            <a:r>
              <a:rPr lang="en-US" dirty="0" err="1"/>
              <a:t>JaMya</a:t>
            </a:r>
            <a:r>
              <a:rPr lang="en-US" dirty="0"/>
              <a:t>, Devon</a:t>
            </a:r>
          </a:p>
          <a:p>
            <a:r>
              <a:rPr lang="en-US" b="1" dirty="0"/>
              <a:t>A BUGS LIFE</a:t>
            </a:r>
            <a:r>
              <a:rPr lang="en-US" dirty="0"/>
              <a:t>: Brooke, Donovan, Lyric, Rodney</a:t>
            </a:r>
          </a:p>
        </p:txBody>
      </p:sp>
      <p:pic>
        <p:nvPicPr>
          <p:cNvPr id="4"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7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5" name="Picture 4" descr="Beach Path">
            <a:extLst>
              <a:ext uri="{FF2B5EF4-FFF2-40B4-BE49-F238E27FC236}">
                <a16:creationId xmlns:a16="http://schemas.microsoft.com/office/drawing/2014/main" id="{678185C0-DBCC-4DE6-A63E-AB724A380C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descr="decorative element">
            <a:extLst>
              <a:ext uri="{FF2B5EF4-FFF2-40B4-BE49-F238E27FC236}">
                <a16:creationId xmlns:a16="http://schemas.microsoft.com/office/drawing/2014/main" id="{3B570B85-11CA-4C90-9E8B-150CB8FE5A03}"/>
              </a:ext>
              <a:ext uri="{C183D7F6-B498-43B3-948B-1728B52AA6E4}">
                <adec:decorative xmlns:adec="http://schemas.microsoft.com/office/drawing/2017/decorative" val="1"/>
              </a:ext>
            </a:extLst>
          </p:cNvPr>
          <p:cNvSpPr/>
          <p:nvPr/>
        </p:nvSpPr>
        <p:spPr>
          <a:xfrm>
            <a:off x="1287810" y="2505009"/>
            <a:ext cx="10905975" cy="3563377"/>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descr="decorative element">
            <a:extLst>
              <a:ext uri="{FF2B5EF4-FFF2-40B4-BE49-F238E27FC236}">
                <a16:creationId xmlns:a16="http://schemas.microsoft.com/office/drawing/2014/main" id="{2A5672BB-0EC4-4BB1-85FA-3C94DFAEA16D}"/>
              </a:ext>
              <a:ext uri="{C183D7F6-B498-43B3-948B-1728B52AA6E4}">
                <adec:decorative xmlns:adec="http://schemas.microsoft.com/office/drawing/2017/decorative" val="1"/>
              </a:ext>
            </a:extLst>
          </p:cNvPr>
          <p:cNvSpPr/>
          <p:nvPr/>
        </p:nvSpPr>
        <p:spPr>
          <a:xfrm>
            <a:off x="-1" y="2505009"/>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descr="decorative element">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1" name="Rectangle 10" descr="decorative element">
            <a:extLst>
              <a:ext uri="{FF2B5EF4-FFF2-40B4-BE49-F238E27FC236}">
                <a16:creationId xmlns:a16="http://schemas.microsoft.com/office/drawing/2014/main" id="{99C77D2E-3E79-4AAE-90F1-AFD7CBEBF037}"/>
              </a:ext>
              <a:ext uri="{C183D7F6-B498-43B3-948B-1728B52AA6E4}">
                <adec:decorative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r>
              <a:rPr lang="en-US" sz="8000" dirty="0">
                <a:latin typeface="Andalus" panose="02020603050405020304" pitchFamily="18" charset="-78"/>
                <a:cs typeface="Andalus" panose="02020603050405020304" pitchFamily="18" charset="-78"/>
              </a:rPr>
              <a:t>Agenda</a:t>
            </a:r>
            <a:endParaRPr lang="en-US" dirty="0">
              <a:latin typeface="Andalus" panose="02020603050405020304" pitchFamily="18" charset="-78"/>
              <a:cs typeface="Andalus" panose="02020603050405020304" pitchFamily="18" charset="-78"/>
            </a:endParaRPr>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304549"/>
          </a:xfrm>
        </p:spPr>
        <p:txBody>
          <a:bodyPr anchor="ctr" anchorCtr="0">
            <a:normAutofit/>
          </a:bodyPr>
          <a:lstStyle/>
          <a:p>
            <a:r>
              <a:rPr lang="en-US" sz="2000" dirty="0"/>
              <a:t>Goals</a:t>
            </a:r>
          </a:p>
          <a:p>
            <a:r>
              <a:rPr lang="en-US" sz="2000" dirty="0"/>
              <a:t>Warm Up- Dancing On My Own</a:t>
            </a:r>
          </a:p>
          <a:p>
            <a:r>
              <a:rPr lang="en-US" sz="2000" dirty="0"/>
              <a:t>The Man Box</a:t>
            </a:r>
          </a:p>
          <a:p>
            <a:r>
              <a:rPr lang="en-US" sz="2000" dirty="0"/>
              <a:t>How Movies Teach Manhood</a:t>
            </a:r>
          </a:p>
          <a:p>
            <a:r>
              <a:rPr lang="en-US" sz="2000" dirty="0"/>
              <a:t>The Little Match Girl</a:t>
            </a:r>
          </a:p>
          <a:p>
            <a:r>
              <a:rPr lang="en-US" sz="2000" dirty="0"/>
              <a:t>Homework: Fairytales Over The Years</a:t>
            </a:r>
          </a:p>
        </p:txBody>
      </p:sp>
      <p:pic>
        <p:nvPicPr>
          <p:cNvPr id="6" name="Graphic 5" descr="Map with pin">
            <a:extLst>
              <a:ext uri="{FF2B5EF4-FFF2-40B4-BE49-F238E27FC236}">
                <a16:creationId xmlns:a16="http://schemas.microsoft.com/office/drawing/2014/main" id="{B5BFEE4A-0589-4596-9878-04FE26EF2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128030" y="1128933"/>
            <a:ext cx="914400" cy="914400"/>
          </a:xfrm>
          <a:prstGeom prst="rect">
            <a:avLst/>
          </a:prstGeom>
        </p:spPr>
      </p:pic>
    </p:spTree>
    <p:extLst>
      <p:ext uri="{BB962C8B-B14F-4D97-AF65-F5344CB8AC3E}">
        <p14:creationId xmlns:p14="http://schemas.microsoft.com/office/powerpoint/2010/main" val="125560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11" y="2637820"/>
            <a:ext cx="2941164" cy="3347055"/>
          </a:xfrm>
        </p:spPr>
        <p:txBody>
          <a:bodyPr/>
          <a:lstStyle/>
          <a:p>
            <a:r>
              <a:rPr lang="en-US" dirty="0">
                <a:latin typeface="Fluent Calibri" panose="020F0502020204030204" pitchFamily="34" charset="0"/>
                <a:cs typeface="Fluent Calibri" panose="020F0502020204030204" pitchFamily="34" charset="0"/>
              </a:rPr>
              <a:t>part one: LEARNING OUTCOMES </a:t>
            </a:r>
            <a:endParaRPr lang="en-US" dirty="0"/>
          </a:p>
        </p:txBody>
      </p:sp>
      <p:sp>
        <p:nvSpPr>
          <p:cNvPr id="5" name="Text Placeholder 4"/>
          <p:cNvSpPr>
            <a:spLocks noGrp="1"/>
          </p:cNvSpPr>
          <p:nvPr>
            <p:ph type="body" sz="quarter" idx="13"/>
          </p:nvPr>
        </p:nvSpPr>
        <p:spPr/>
        <p:txBody>
          <a:bodyPr/>
          <a:lstStyle/>
          <a:p>
            <a:pPr fontAlgn="base"/>
            <a:r>
              <a:rPr lang="en-US" dirty="0" err="1"/>
              <a:t>Analyse</a:t>
            </a:r>
            <a:r>
              <a:rPr lang="en-US" dirty="0"/>
              <a:t> how audience and purpose affect the structure and content of texts.</a:t>
            </a:r>
          </a:p>
          <a:p>
            <a:pPr fontAlgn="base"/>
            <a:r>
              <a:rPr lang="en-US" dirty="0" err="1"/>
              <a:t>Analyse</a:t>
            </a:r>
            <a:r>
              <a:rPr lang="en-US" dirty="0"/>
              <a:t> the impact of language changes.</a:t>
            </a:r>
          </a:p>
          <a:p>
            <a:pPr fontAlgn="base"/>
            <a:r>
              <a:rPr lang="en-US" dirty="0"/>
              <a:t>Demonstrate an awareness of how language and meaning are shaped by culture and context.</a:t>
            </a:r>
          </a:p>
          <a:p>
            <a:endParaRPr lang="en-US" dirty="0"/>
          </a:p>
        </p:txBody>
      </p:sp>
    </p:spTree>
    <p:extLst>
      <p:ext uri="{BB962C8B-B14F-4D97-AF65-F5344CB8AC3E}">
        <p14:creationId xmlns:p14="http://schemas.microsoft.com/office/powerpoint/2010/main" val="335554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My classmate">
            <a:extLst>
              <a:ext uri="{FF2B5EF4-FFF2-40B4-BE49-F238E27FC236}">
                <a16:creationId xmlns:a16="http://schemas.microsoft.com/office/drawing/2014/main" id="{0A94A0BB-65D4-460A-947F-D0BC651C25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descr="decorative element">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descr="decorative element">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6" name="Rectangle 5" descr="decorative element">
            <a:extLst>
              <a:ext uri="{FF2B5EF4-FFF2-40B4-BE49-F238E27FC236}">
                <a16:creationId xmlns:a16="http://schemas.microsoft.com/office/drawing/2014/main" id="{AD0034B7-EAC9-429D-9600-C58561D805DA}"/>
              </a:ext>
              <a:ext uri="{C183D7F6-B498-43B3-948B-1728B52AA6E4}">
                <adec:decorative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Title 27">
            <a:extLst>
              <a:ext uri="{FF2B5EF4-FFF2-40B4-BE49-F238E27FC236}">
                <a16:creationId xmlns:a16="http://schemas.microsoft.com/office/drawing/2014/main" id="{B8A93A84-6089-431C-96E2-45FCA3C179C7}"/>
              </a:ext>
            </a:extLst>
          </p:cNvPr>
          <p:cNvSpPr>
            <a:spLocks noGrp="1"/>
          </p:cNvSpPr>
          <p:nvPr>
            <p:ph type="title"/>
          </p:nvPr>
        </p:nvSpPr>
        <p:spPr/>
        <p:txBody>
          <a:bodyPr>
            <a:noAutofit/>
          </a:bodyPr>
          <a:lstStyle/>
          <a:p>
            <a:pPr algn="ctr"/>
            <a:r>
              <a:rPr lang="en-US" sz="5400" dirty="0">
                <a:latin typeface="Bradley Hand ITC" panose="03070402050302030203" pitchFamily="66" charset="0"/>
              </a:rPr>
              <a:t>G </a:t>
            </a:r>
            <a:br>
              <a:rPr lang="en-US" sz="5400" dirty="0">
                <a:latin typeface="Bradley Hand ITC" panose="03070402050302030203" pitchFamily="66" charset="0"/>
              </a:rPr>
            </a:br>
            <a:r>
              <a:rPr lang="en-US" sz="5400" dirty="0">
                <a:latin typeface="Bradley Hand ITC" panose="03070402050302030203" pitchFamily="66" charset="0"/>
              </a:rPr>
              <a:t>O</a:t>
            </a:r>
            <a:br>
              <a:rPr lang="en-US" sz="5400" dirty="0">
                <a:latin typeface="Bradley Hand ITC" panose="03070402050302030203" pitchFamily="66" charset="0"/>
              </a:rPr>
            </a:br>
            <a:r>
              <a:rPr lang="en-US" sz="5400" dirty="0">
                <a:latin typeface="Bradley Hand ITC" panose="03070402050302030203" pitchFamily="66" charset="0"/>
              </a:rPr>
              <a:t>A </a:t>
            </a:r>
            <a:br>
              <a:rPr lang="en-US" sz="5400" dirty="0">
                <a:latin typeface="Bradley Hand ITC" panose="03070402050302030203" pitchFamily="66" charset="0"/>
              </a:rPr>
            </a:br>
            <a:r>
              <a:rPr lang="en-US" sz="5400" dirty="0">
                <a:latin typeface="Bradley Hand ITC" panose="03070402050302030203" pitchFamily="66" charset="0"/>
              </a:rPr>
              <a:t>L</a:t>
            </a:r>
            <a:br>
              <a:rPr lang="en-US" sz="5400" dirty="0">
                <a:latin typeface="Bradley Hand ITC" panose="03070402050302030203" pitchFamily="66" charset="0"/>
              </a:rPr>
            </a:br>
            <a:r>
              <a:rPr lang="en-US" sz="5400" dirty="0">
                <a:latin typeface="Bradley Hand ITC" panose="03070402050302030203" pitchFamily="66" charset="0"/>
              </a:rPr>
              <a:t>S</a:t>
            </a:r>
          </a:p>
        </p:txBody>
      </p:sp>
      <p:sp>
        <p:nvSpPr>
          <p:cNvPr id="29" name="Content Placeholder 28">
            <a:extLst>
              <a:ext uri="{FF2B5EF4-FFF2-40B4-BE49-F238E27FC236}">
                <a16:creationId xmlns:a16="http://schemas.microsoft.com/office/drawing/2014/main" id="{589616E0-5389-47D2-94BD-AC88747025DA}"/>
              </a:ext>
            </a:extLst>
          </p:cNvPr>
          <p:cNvSpPr>
            <a:spLocks noGrp="1"/>
          </p:cNvSpPr>
          <p:nvPr>
            <p:ph idx="1"/>
          </p:nvPr>
        </p:nvSpPr>
        <p:spPr/>
        <p:txBody>
          <a:bodyPr/>
          <a:lstStyle/>
          <a:p>
            <a:pPr fontAlgn="base"/>
            <a:r>
              <a:rPr lang="en-US" sz="2800" b="1" i="1" dirty="0">
                <a:solidFill>
                  <a:srgbClr val="00B0F0"/>
                </a:solidFill>
              </a:rPr>
              <a:t>Know</a:t>
            </a:r>
            <a:r>
              <a:rPr lang="en-US" sz="2800" i="1" dirty="0"/>
              <a:t>: how language affects gender </a:t>
            </a:r>
          </a:p>
          <a:p>
            <a:pPr fontAlgn="base"/>
            <a:r>
              <a:rPr lang="en-US" sz="2800" b="1" i="1" dirty="0">
                <a:solidFill>
                  <a:srgbClr val="7030A0"/>
                </a:solidFill>
              </a:rPr>
              <a:t>Understand</a:t>
            </a:r>
            <a:r>
              <a:rPr lang="en-US" sz="2800" i="1" dirty="0"/>
              <a:t>: the connection between language, culture and identity</a:t>
            </a:r>
          </a:p>
          <a:p>
            <a:r>
              <a:rPr lang="en-US" sz="2800" b="1" i="1" dirty="0">
                <a:solidFill>
                  <a:srgbClr val="92D050"/>
                </a:solidFill>
              </a:rPr>
              <a:t>Be able to</a:t>
            </a:r>
            <a:r>
              <a:rPr lang="en-US" sz="2800" i="1" dirty="0"/>
              <a:t>: identify the author’s main idea, purpose and tone</a:t>
            </a:r>
            <a:endParaRPr lang="en-ZA" dirty="0"/>
          </a:p>
        </p:txBody>
      </p:sp>
      <p:pic>
        <p:nvPicPr>
          <p:cNvPr id="31" name="Graphic 30" descr="User">
            <a:extLst>
              <a:ext uri="{FF2B5EF4-FFF2-40B4-BE49-F238E27FC236}">
                <a16:creationId xmlns:a16="http://schemas.microsoft.com/office/drawing/2014/main" id="{C5DE759E-5FE0-4AB8-8C08-13F153FB1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719790" y="1064515"/>
            <a:ext cx="828000" cy="828000"/>
          </a:xfrm>
          <a:prstGeom prst="rect">
            <a:avLst/>
          </a:prstGeom>
        </p:spPr>
      </p:pic>
      <p:pic>
        <p:nvPicPr>
          <p:cNvPr id="32" name="Graphic 31" descr="Employee Badge">
            <a:extLst>
              <a:ext uri="{FF2B5EF4-FFF2-40B4-BE49-F238E27FC236}">
                <a16:creationId xmlns:a16="http://schemas.microsoft.com/office/drawing/2014/main" id="{74BB7C29-050F-4AB3-935E-0F5B4C841E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black">
          <a:xfrm>
            <a:off x="1801328" y="1064515"/>
            <a:ext cx="828000" cy="828000"/>
          </a:xfrm>
          <a:prstGeom prst="rect">
            <a:avLst/>
          </a:prstGeom>
        </p:spPr>
      </p:pic>
    </p:spTree>
    <p:extLst>
      <p:ext uri="{BB962C8B-B14F-4D97-AF65-F5344CB8AC3E}">
        <p14:creationId xmlns:p14="http://schemas.microsoft.com/office/powerpoint/2010/main" val="132697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latin typeface="Fluent Calibri" panose="020F0502020204030204" pitchFamily="34" charset="0"/>
                <a:cs typeface="Fluent Calibri" panose="020F0502020204030204" pitchFamily="34" charset="0"/>
              </a:rPr>
              <a:t>Dancing On My Own</a:t>
            </a:r>
            <a:endParaRPr lang="en-US" sz="5400" dirty="0"/>
          </a:p>
        </p:txBody>
      </p:sp>
      <p:pic>
        <p:nvPicPr>
          <p:cNvPr id="3074" name="Picture 2" descr="Image result for danc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111" y="2637697"/>
            <a:ext cx="2613947" cy="3807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anc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383" y="2677288"/>
            <a:ext cx="2710403" cy="37285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v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915" y="3684029"/>
            <a:ext cx="1723067" cy="17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8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Fluent Calibri" panose="020F0502020204030204" pitchFamily="34" charset="0"/>
                <a:cs typeface="Fluent Calibri" panose="020F0502020204030204" pitchFamily="34" charset="0"/>
              </a:rPr>
              <a:t>Dancing On My Own</a:t>
            </a:r>
            <a:endParaRPr lang="en-US" sz="4800" dirty="0"/>
          </a:p>
        </p:txBody>
      </p:sp>
      <p:sp>
        <p:nvSpPr>
          <p:cNvPr id="3" name="Content Placeholder 2"/>
          <p:cNvSpPr>
            <a:spLocks noGrp="1"/>
          </p:cNvSpPr>
          <p:nvPr>
            <p:ph sz="half" idx="1"/>
          </p:nvPr>
        </p:nvSpPr>
        <p:spPr>
          <a:xfrm>
            <a:off x="1783974" y="2803585"/>
            <a:ext cx="4235826" cy="3588589"/>
          </a:xfrm>
        </p:spPr>
        <p:txBody>
          <a:bodyPr/>
          <a:lstStyle/>
          <a:p>
            <a:pPr fontAlgn="base"/>
            <a:r>
              <a:rPr lang="en-US" sz="2400" dirty="0"/>
              <a:t>What is the impact of the language change?</a:t>
            </a:r>
          </a:p>
          <a:p>
            <a:pPr fontAlgn="base"/>
            <a:r>
              <a:rPr lang="en-US" sz="2400" dirty="0"/>
              <a:t>How do audience and purpose affect the structure and content of the text?</a:t>
            </a:r>
          </a:p>
          <a:p>
            <a:pPr fontAlgn="base"/>
            <a:r>
              <a:rPr lang="en-US" sz="2400" dirty="0"/>
              <a:t>How language and meaning are shaped by culture and context?</a:t>
            </a:r>
          </a:p>
          <a:p>
            <a:endParaRPr lang="en-US" dirty="0"/>
          </a:p>
        </p:txBody>
      </p:sp>
      <p:pic>
        <p:nvPicPr>
          <p:cNvPr id="4098" name="Picture 2" descr="Image result for da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934" y="2884457"/>
            <a:ext cx="5334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4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merican Football">
            <a:extLst>
              <a:ext uri="{FF2B5EF4-FFF2-40B4-BE49-F238E27FC236}">
                <a16:creationId xmlns:a16="http://schemas.microsoft.com/office/drawing/2014/main" id="{34BB2F13-A1DB-4A58-A077-30CBBB004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descr="decorative element">
            <a:extLst>
              <a:ext uri="{FF2B5EF4-FFF2-40B4-BE49-F238E27FC236}">
                <a16:creationId xmlns:a16="http://schemas.microsoft.com/office/drawing/2014/main" id="{3167DE73-867A-4482-9B26-9ACB84A18015}"/>
              </a:ext>
              <a:ext uri="{C183D7F6-B498-43B3-948B-1728B52AA6E4}">
                <adec:decorative xmlns:adec="http://schemas.microsoft.com/office/drawing/2017/decorative" val="1"/>
              </a:ext>
            </a:extLst>
          </p:cNvPr>
          <p:cNvSpPr/>
          <p:nvPr/>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descr="decorative element">
            <a:extLst>
              <a:ext uri="{FF2B5EF4-FFF2-40B4-BE49-F238E27FC236}">
                <a16:creationId xmlns:a16="http://schemas.microsoft.com/office/drawing/2014/main" id="{69755E60-DD88-4108-B6A9-36F81B3B4533}"/>
              </a:ext>
              <a:ext uri="{C183D7F6-B498-43B3-948B-1728B52AA6E4}">
                <adec:decorative xmlns:adec="http://schemas.microsoft.com/office/drawing/2017/decorative" val="1"/>
              </a:ext>
            </a:extLst>
          </p:cNvPr>
          <p:cNvSpPr/>
          <p:nvPr/>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descr="decorative element">
            <a:extLst>
              <a:ext uri="{FF2B5EF4-FFF2-40B4-BE49-F238E27FC236}">
                <a16:creationId xmlns:a16="http://schemas.microsoft.com/office/drawing/2014/main" id="{AFFA9DEA-6DA7-47B8-9126-900AA2C7FF18}"/>
              </a:ext>
              <a:ext uri="{C183D7F6-B498-43B3-948B-1728B52AA6E4}">
                <adec:decorative xmlns:adec="http://schemas.microsoft.com/office/drawing/2017/decorative" val="1"/>
              </a:ext>
            </a:extLst>
          </p:cNvPr>
          <p:cNvSpPr/>
          <p:nvPr/>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173B27-6D09-4FDA-9BC7-A8DBA15EC355}"/>
              </a:ext>
            </a:extLst>
          </p:cNvPr>
          <p:cNvSpPr>
            <a:spLocks noGrp="1"/>
          </p:cNvSpPr>
          <p:nvPr>
            <p:ph idx="1"/>
          </p:nvPr>
        </p:nvSpPr>
        <p:spPr>
          <a:xfrm>
            <a:off x="1340140" y="1812251"/>
            <a:ext cx="1267363" cy="1265157"/>
          </a:xfrm>
        </p:spPr>
        <p:txBody>
          <a:bodyPr>
            <a:normAutofit fontScale="62500" lnSpcReduction="20000"/>
          </a:bodyPr>
          <a:lstStyle/>
          <a:p>
            <a:r>
              <a:rPr lang="en-US" dirty="0">
                <a:ea typeface="Tahoma" panose="020B0604030504040204" pitchFamily="34" charset="0"/>
                <a:cs typeface="Tahoma" panose="020B0604030504040204" pitchFamily="34" charset="0"/>
              </a:rPr>
              <a:t>Enter his/her favorite sport here.</a:t>
            </a:r>
          </a:p>
          <a:p>
            <a:r>
              <a:rPr lang="en-US" dirty="0">
                <a:ea typeface="Tahoma" panose="020B0604030504040204" pitchFamily="34" charset="0"/>
                <a:cs typeface="Tahoma" panose="020B0604030504040204" pitchFamily="34" charset="0"/>
              </a:rPr>
              <a:t>Enter his/her team here.</a:t>
            </a:r>
          </a:p>
        </p:txBody>
      </p:sp>
      <p:sp>
        <p:nvSpPr>
          <p:cNvPr id="5" name="Title 4">
            <a:extLst>
              <a:ext uri="{FF2B5EF4-FFF2-40B4-BE49-F238E27FC236}">
                <a16:creationId xmlns:a16="http://schemas.microsoft.com/office/drawing/2014/main" id="{524F7F27-FFB4-4E44-9022-7FDE5C41EC44}"/>
              </a:ext>
            </a:extLst>
          </p:cNvPr>
          <p:cNvSpPr>
            <a:spLocks noGrp="1"/>
          </p:cNvSpPr>
          <p:nvPr>
            <p:ph type="title"/>
          </p:nvPr>
        </p:nvSpPr>
        <p:spPr/>
        <p:txBody>
          <a:bodyPr>
            <a:normAutofit/>
          </a:bodyPr>
          <a:lstStyle/>
          <a:p>
            <a:pPr algn="ctr"/>
            <a:r>
              <a:rPr lang="en-US" sz="5400" dirty="0">
                <a:latin typeface="Fluent Calibri" panose="020F0502020204030204" pitchFamily="34" charset="0"/>
                <a:cs typeface="Fluent Calibri" panose="020F0502020204030204" pitchFamily="34" charset="0"/>
              </a:rPr>
              <a:t>The </a:t>
            </a:r>
            <a:br>
              <a:rPr lang="en-US" sz="5400" dirty="0">
                <a:latin typeface="Fluent Calibri" panose="020F0502020204030204" pitchFamily="34" charset="0"/>
                <a:cs typeface="Fluent Calibri" panose="020F0502020204030204" pitchFamily="34" charset="0"/>
              </a:rPr>
            </a:br>
            <a:r>
              <a:rPr lang="en-US" sz="5400" dirty="0">
                <a:latin typeface="Fluent Calibri" panose="020F0502020204030204" pitchFamily="34" charset="0"/>
                <a:cs typeface="Fluent Calibri" panose="020F0502020204030204" pitchFamily="34" charset="0"/>
              </a:rPr>
              <a:t>Man</a:t>
            </a:r>
            <a:br>
              <a:rPr lang="en-US" sz="5400" dirty="0">
                <a:latin typeface="Fluent Calibri" panose="020F0502020204030204" pitchFamily="34" charset="0"/>
                <a:cs typeface="Fluent Calibri" panose="020F0502020204030204" pitchFamily="34" charset="0"/>
              </a:rPr>
            </a:br>
            <a:r>
              <a:rPr lang="en-US" sz="5400" dirty="0">
                <a:latin typeface="Fluent Calibri" panose="020F0502020204030204" pitchFamily="34" charset="0"/>
                <a:cs typeface="Fluent Calibri" panose="020F0502020204030204" pitchFamily="34" charset="0"/>
              </a:rPr>
              <a:t>Box</a:t>
            </a:r>
            <a:endParaRPr lang="en-US" sz="5400" dirty="0"/>
          </a:p>
        </p:txBody>
      </p:sp>
      <p:pic>
        <p:nvPicPr>
          <p:cNvPr id="6" name="Graphic 5" descr="Baseball">
            <a:extLst>
              <a:ext uri="{FF2B5EF4-FFF2-40B4-BE49-F238E27FC236}">
                <a16:creationId xmlns:a16="http://schemas.microsoft.com/office/drawing/2014/main" id="{17FB4975-5066-4F81-9E32-9761741A3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11050621" y="1136478"/>
            <a:ext cx="972000" cy="972000"/>
          </a:xfrm>
          <a:prstGeom prst="rect">
            <a:avLst/>
          </a:prstGeom>
        </p:spPr>
      </p:pic>
      <p:pic>
        <p:nvPicPr>
          <p:cNvPr id="7" name="Graphic 6" descr="Tennis">
            <a:extLst>
              <a:ext uri="{FF2B5EF4-FFF2-40B4-BE49-F238E27FC236}">
                <a16:creationId xmlns:a16="http://schemas.microsoft.com/office/drawing/2014/main" id="{F1F594C5-977D-47AE-B1DD-12F0A36B0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black">
          <a:xfrm>
            <a:off x="9080807" y="1194078"/>
            <a:ext cx="914400" cy="914400"/>
          </a:xfrm>
          <a:prstGeom prst="rect">
            <a:avLst/>
          </a:prstGeom>
        </p:spPr>
      </p:pic>
      <p:pic>
        <p:nvPicPr>
          <p:cNvPr id="8" name="Graphic 7" descr="Football">
            <a:extLst>
              <a:ext uri="{FF2B5EF4-FFF2-40B4-BE49-F238E27FC236}">
                <a16:creationId xmlns:a16="http://schemas.microsoft.com/office/drawing/2014/main" id="{BD8F5AD1-682C-4C6E-A664-A96BC19BD6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black">
          <a:xfrm>
            <a:off x="10272443" y="1280478"/>
            <a:ext cx="684000" cy="684000"/>
          </a:xfrm>
          <a:prstGeom prst="rect">
            <a:avLst/>
          </a:prstGeom>
        </p:spPr>
      </p:pic>
      <p:pic>
        <p:nvPicPr>
          <p:cNvPr id="1026" name="Picture 2" descr="Image result for tony porte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80" y="1194078"/>
            <a:ext cx="8093811" cy="455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0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rawing">
            <a:extLst>
              <a:ext uri="{FF2B5EF4-FFF2-40B4-BE49-F238E27FC236}">
                <a16:creationId xmlns:a16="http://schemas.microsoft.com/office/drawing/2014/main" id="{7547BCE0-C8B2-437B-B9CE-55425ED9D0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descr="decorative element">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31755" y="745000"/>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descr="decorative element">
            <a:extLst>
              <a:ext uri="{FF2B5EF4-FFF2-40B4-BE49-F238E27FC236}">
                <a16:creationId xmlns:a16="http://schemas.microsoft.com/office/drawing/2014/main" id="{1C7DA1A2-9BDF-4155-8D43-85CEACD190F0}"/>
              </a:ext>
              <a:ext uri="{C183D7F6-B498-43B3-948B-1728B52AA6E4}">
                <adec:decorative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0" name="Rectangle 9" descr="decorative element">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5E1DD-C687-4417-B564-2A87A52A6533}"/>
              </a:ext>
            </a:extLst>
          </p:cNvPr>
          <p:cNvSpPr>
            <a:spLocks noGrp="1"/>
          </p:cNvSpPr>
          <p:nvPr>
            <p:ph type="title"/>
          </p:nvPr>
        </p:nvSpPr>
        <p:spPr/>
        <p:txBody>
          <a:bodyPr/>
          <a:lstStyle/>
          <a:p>
            <a:pPr algn="ctr"/>
            <a:r>
              <a:rPr lang="en-US" dirty="0">
                <a:latin typeface="Fluent Calibri" panose="020F0502020204030204" pitchFamily="34" charset="0"/>
                <a:cs typeface="Fluent Calibri" panose="020F0502020204030204" pitchFamily="34" charset="0"/>
              </a:rPr>
              <a:t>How Movies Teach Manhood</a:t>
            </a:r>
          </a:p>
        </p:txBody>
      </p:sp>
      <p:pic>
        <p:nvPicPr>
          <p:cNvPr id="11" name="Graphic 10" descr="Palette">
            <a:extLst>
              <a:ext uri="{FF2B5EF4-FFF2-40B4-BE49-F238E27FC236}">
                <a16:creationId xmlns:a16="http://schemas.microsoft.com/office/drawing/2014/main" id="{50E721DD-00C1-49EC-9501-324CE84F4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302473" y="1226809"/>
            <a:ext cx="684000" cy="684000"/>
          </a:xfrm>
          <a:prstGeom prst="rect">
            <a:avLst/>
          </a:prstGeom>
        </p:spPr>
      </p:pic>
      <p:pic>
        <p:nvPicPr>
          <p:cNvPr id="12" name="Graphic 11" descr="Small paint brush">
            <a:extLst>
              <a:ext uri="{FF2B5EF4-FFF2-40B4-BE49-F238E27FC236}">
                <a16:creationId xmlns:a16="http://schemas.microsoft.com/office/drawing/2014/main" id="{A511E791-3AEF-4700-B363-6D17889C23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black">
          <a:xfrm>
            <a:off x="1240011" y="1091421"/>
            <a:ext cx="684000" cy="684000"/>
          </a:xfrm>
          <a:prstGeom prst="rect">
            <a:avLst/>
          </a:prstGeom>
        </p:spPr>
      </p:pic>
      <p:pic>
        <p:nvPicPr>
          <p:cNvPr id="13" name="Graphic 12" descr="Guitar">
            <a:extLst>
              <a:ext uri="{FF2B5EF4-FFF2-40B4-BE49-F238E27FC236}">
                <a16:creationId xmlns:a16="http://schemas.microsoft.com/office/drawing/2014/main" id="{7CECE67B-0810-4206-A70A-217C0C214F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black">
          <a:xfrm>
            <a:off x="2181920" y="974722"/>
            <a:ext cx="914400" cy="914400"/>
          </a:xfrm>
          <a:prstGeom prst="rect">
            <a:avLst/>
          </a:prstGeom>
        </p:spPr>
      </p:pic>
      <p:pic>
        <p:nvPicPr>
          <p:cNvPr id="2050" name="Picture 2" descr="Image result for pix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0412" y="1431922"/>
            <a:ext cx="6539518" cy="408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8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Fluent Calibri" panose="020F0502020204030204" pitchFamily="34" charset="0"/>
                <a:cs typeface="Fluent Calibri" panose="020F0502020204030204" pitchFamily="34" charset="0"/>
              </a:rPr>
              <a:t>The Little Match Girl</a:t>
            </a:r>
            <a:br>
              <a:rPr lang="en-US" sz="4800" dirty="0">
                <a:latin typeface="Fluent Calibri" panose="020F0502020204030204" pitchFamily="34" charset="0"/>
                <a:cs typeface="Fluent Calibri" panose="020F0502020204030204" pitchFamily="34" charset="0"/>
              </a:rPr>
            </a:br>
            <a:r>
              <a:rPr lang="en-US" sz="2000" dirty="0">
                <a:latin typeface="Fluent Calibri" panose="020F0502020204030204" pitchFamily="34" charset="0"/>
                <a:cs typeface="Fluent Calibri" panose="020F0502020204030204" pitchFamily="34" charset="0"/>
              </a:rPr>
              <a:t>Release in 2006 by Walt Disney.</a:t>
            </a:r>
            <a:endParaRPr lang="en-US" sz="2000" dirty="0"/>
          </a:p>
        </p:txBody>
      </p:sp>
      <p:pic>
        <p:nvPicPr>
          <p:cNvPr id="6146" name="Picture 2" descr="Image result for the little match girl dis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135" y="2578081"/>
            <a:ext cx="2749762" cy="4124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at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49579"/>
      </p:ext>
    </p:extLst>
  </p:cSld>
  <p:clrMapOvr>
    <a:masterClrMapping/>
  </p:clrMapOvr>
</p:sld>
</file>

<file path=ppt/theme/theme1.xml><?xml version="1.0" encoding="utf-8"?>
<a:theme xmlns:a="http://schemas.openxmlformats.org/drawingml/2006/main" name="Fram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tting to Know Your Classmate_SL_v5" id="{F7BDBF93-F99E-477E-80E5-70B80526AC74}" vid="{0E473229-F23F-4015-B78F-8AF7719C5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0A2498-0E80-4BD8-B955-2DA7BEA40D5A}">
  <ds:schemaRef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purl.org/dc/terms/"/>
    <ds:schemaRef ds:uri="fb0879af-3eba-417a-a55a-ffe6dcd6ca77"/>
    <ds:schemaRef ds:uri="6dc4bcd6-49db-4c07-9060-8acfc67cef9f"/>
    <ds:schemaRef ds:uri="http://schemas.microsoft.com/sharepoint/v3"/>
  </ds:schemaRefs>
</ds:datastoreItem>
</file>

<file path=customXml/itemProps3.xml><?xml version="1.0" encoding="utf-8"?>
<ds:datastoreItem xmlns:ds="http://schemas.openxmlformats.org/officeDocument/2006/customXml" ds:itemID="{6B96E4C0-B315-4C7B-B90A-75B6C747CB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Getting to know your classmate</Template>
  <TotalTime>0</TotalTime>
  <Words>676</Words>
  <Application>Microsoft Macintosh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Brush Script MT</vt:lpstr>
      <vt:lpstr>Andalus</vt:lpstr>
      <vt:lpstr>Arial</vt:lpstr>
      <vt:lpstr>Bradley Hand ITC</vt:lpstr>
      <vt:lpstr>Calibri</vt:lpstr>
      <vt:lpstr>Fluent Calibri</vt:lpstr>
      <vt:lpstr>Magneto</vt:lpstr>
      <vt:lpstr>Wingdings 2</vt:lpstr>
      <vt:lpstr>Frame</vt:lpstr>
      <vt:lpstr>10th Grade Honors World Literature </vt:lpstr>
      <vt:lpstr>Agenda</vt:lpstr>
      <vt:lpstr>part one: LEARNING OUTCOMES </vt:lpstr>
      <vt:lpstr>G  O A  L S</vt:lpstr>
      <vt:lpstr>Dancing On My Own</vt:lpstr>
      <vt:lpstr>Dancing On My Own</vt:lpstr>
      <vt:lpstr>The  Man Box</vt:lpstr>
      <vt:lpstr>How Movies Teach Manhood</vt:lpstr>
      <vt:lpstr>The Little Match Girl Release in 2006 by Walt Disney.</vt:lpstr>
      <vt:lpstr>The Little Match Girl: Discussion of the Text</vt:lpstr>
      <vt:lpstr>The Little Match Girl Written in 1845 by Hans Christian Andersen</vt:lpstr>
      <vt:lpstr>The Little Match Girl: Discussion of the Text</vt:lpstr>
      <vt:lpstr>The Little Match Girl</vt:lpstr>
      <vt:lpstr>How is Pixar changing the world? </vt:lpstr>
      <vt:lpstr>Movie Assignments: A3</vt:lpstr>
      <vt:lpstr>Movie Assignments: A4</vt:lpstr>
      <vt:lpstr>Movie Assignments: B1</vt:lpstr>
      <vt:lpstr>Movie Assignments: B2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2018-08-31T17:34:49Z</dcterms:created>
  <dcterms:modified xsi:type="dcterms:W3CDTF">2020-01-07T14:46:34Z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MSIP_Label_0ee3c538-ec52-435f-ae58-017644bd9513_Enabled">
    <vt:lpwstr>True</vt:lpwstr>
  </property>
  <property fmtid="{D5CDD505-2E9C-101B-9397-08002B2CF9AE}" pid="4" name="MSIP_Label_0ee3c538-ec52-435f-ae58-017644bd9513_SiteId">
    <vt:lpwstr>0cdcb198-8169-4b70-ba9f-da7e3ba700c2</vt:lpwstr>
  </property>
  <property fmtid="{D5CDD505-2E9C-101B-9397-08002B2CF9AE}" pid="5" name="MSIP_Label_0ee3c538-ec52-435f-ae58-017644bd9513_Owner">
    <vt:lpwstr>thornee@fultonschools.org</vt:lpwstr>
  </property>
  <property fmtid="{D5CDD505-2E9C-101B-9397-08002B2CF9AE}" pid="6" name="MSIP_Label_0ee3c538-ec52-435f-ae58-017644bd9513_SetDate">
    <vt:lpwstr>2019-12-19T14:26:16.7338061Z</vt:lpwstr>
  </property>
  <property fmtid="{D5CDD505-2E9C-101B-9397-08002B2CF9AE}" pid="7" name="MSIP_Label_0ee3c538-ec52-435f-ae58-017644bd9513_Name">
    <vt:lpwstr>General</vt:lpwstr>
  </property>
  <property fmtid="{D5CDD505-2E9C-101B-9397-08002B2CF9AE}" pid="8" name="MSIP_Label_0ee3c538-ec52-435f-ae58-017644bd9513_Application">
    <vt:lpwstr>Microsoft Azure Information Protection</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ies>
</file>