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8" r:id="rId5"/>
    <p:sldId id="260" r:id="rId6"/>
    <p:sldId id="287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25/09/2019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1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rX3Ql31UR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ib.net/englishalanglit/page/2538/further-oral-activity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4B0C1C-180E-45DD-91FB-E954EB4B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Source </a:t>
            </a:r>
          </a:p>
        </p:txBody>
      </p:sp>
      <p:pic>
        <p:nvPicPr>
          <p:cNvPr id="1026" name="Picture 2" descr="Image result for youtube">
            <a:hlinkClick r:id="rId2"/>
            <a:extLst>
              <a:ext uri="{FF2B5EF4-FFF2-40B4-BE49-F238E27FC236}">
                <a16:creationId xmlns:a16="http://schemas.microsoft.com/office/drawing/2014/main" id="{42F03741-923C-4C9B-8B8D-7953D836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63" y="1091146"/>
            <a:ext cx="7288888" cy="55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4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02" y="4411332"/>
            <a:ext cx="9666514" cy="1686720"/>
          </a:xfrm>
        </p:spPr>
        <p:txBody>
          <a:bodyPr/>
          <a:lstStyle/>
          <a:p>
            <a:r>
              <a:rPr lang="en-US" sz="9600" dirty="0">
                <a:latin typeface="Gabriola" panose="04040605051002020D02" pitchFamily="82" charset="0"/>
              </a:rPr>
              <a:t>Practice FOA #1</a:t>
            </a:r>
            <a:endParaRPr lang="en-GB" sz="9600" dirty="0">
              <a:latin typeface="Gabriola" panose="04040605051002020D02" pitchFamily="82" charset="0"/>
            </a:endParaRPr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  <a:hlinkClick r:id="rId2"/>
              </a:rPr>
              <a:t>FOA</a:t>
            </a:r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</a:rPr>
              <a:t>: Further Oral Activity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3465" y="1672364"/>
            <a:ext cx="5299739" cy="4360024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BASICS-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FOA are based on texts and topics from Parts 1 and 2 of the syllabus. The activity should be rooted in a primary source. 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Students must conduct at least two FOAs; one in part 1 and one in part 2. 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Students may work alone or in groups (no more than 3).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08886" y="2245456"/>
            <a:ext cx="5445401" cy="43600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Students decide on an activity in consultation with their teacher.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FOAs must be at least 10 minutes.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Following each FOA, students have to write a reflective statement, which is kept on record within the school (turnitin.com). The reflective statement explains how the student met one or more of the learning outcomes for Part 1 or Part 2.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marks from the FOA performance count for 15% of the final grade.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8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92467"/>
            <a:ext cx="11174186" cy="1006429"/>
          </a:xfrm>
        </p:spPr>
        <p:txBody>
          <a:bodyPr/>
          <a:lstStyle/>
          <a:p>
            <a:r>
              <a:rPr lang="en-US" sz="6600" dirty="0">
                <a:latin typeface="Gabriola" panose="04040605051002020D02" pitchFamily="82" charset="0"/>
              </a:rPr>
              <a:t>DIRECTIONS: </a:t>
            </a:r>
            <a:endParaRPr lang="en-GB" sz="6600" dirty="0">
              <a:latin typeface="Gabriola" panose="04040605051002020D02" pitchFamily="82" charset="0"/>
            </a:endParaRP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95460251-A0B7-4016-89A0-4C8BCED07B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760" y="3496738"/>
            <a:ext cx="2820761" cy="334508"/>
          </a:xfrm>
        </p:spPr>
        <p:txBody>
          <a:bodyPr/>
          <a:lstStyle/>
          <a:p>
            <a:r>
              <a:rPr lang="en-US" sz="2000" dirty="0"/>
              <a:t>Step #1: </a:t>
            </a:r>
            <a:br>
              <a:rPr lang="en-US" dirty="0"/>
            </a:br>
            <a:r>
              <a:rPr lang="en-US" dirty="0"/>
              <a:t>25 min. 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661" y="4045788"/>
            <a:ext cx="3350960" cy="2691441"/>
          </a:xfrm>
        </p:spPr>
        <p:txBody>
          <a:bodyPr/>
          <a:lstStyle/>
          <a:p>
            <a:r>
              <a:rPr lang="en-US" sz="1600" dirty="0"/>
              <a:t>Find an example of propaganda.</a:t>
            </a:r>
          </a:p>
          <a:p>
            <a:r>
              <a:rPr lang="en-US" sz="1600" i="1" dirty="0"/>
              <a:t>Watch &amp; analyze the text again with your group.</a:t>
            </a:r>
          </a:p>
          <a:p>
            <a:r>
              <a:rPr lang="en-US" sz="1600" dirty="0"/>
              <a:t>Consider the essential question: how do persuasive techniques change the world? </a:t>
            </a:r>
          </a:p>
          <a:p>
            <a:r>
              <a:rPr lang="en-US" sz="1600" b="1" dirty="0"/>
              <a:t>Consider ALL THREE LEARNING OUTCOMES.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383207"/>
            <a:ext cx="2820761" cy="334508"/>
          </a:xfrm>
        </p:spPr>
        <p:txBody>
          <a:bodyPr/>
          <a:lstStyle/>
          <a:p>
            <a:r>
              <a:rPr lang="en-US" sz="2000" dirty="0"/>
              <a:t>Step #2: </a:t>
            </a:r>
            <a:br>
              <a:rPr lang="en-US" dirty="0"/>
            </a:br>
            <a:r>
              <a:rPr lang="en-US" dirty="0"/>
              <a:t>15 min. 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02370" y="3863711"/>
            <a:ext cx="4597879" cy="1745413"/>
          </a:xfrm>
        </p:spPr>
        <p:txBody>
          <a:bodyPr/>
          <a:lstStyle/>
          <a:p>
            <a:r>
              <a:rPr lang="en-US" sz="1600" dirty="0"/>
              <a:t>Come up with an idea for your first practice FOA. </a:t>
            </a:r>
          </a:p>
          <a:p>
            <a:r>
              <a:rPr lang="en-US" sz="1600" i="1" dirty="0"/>
              <a:t>You must plan something </a:t>
            </a:r>
            <a:r>
              <a:rPr lang="en-US" sz="1600" b="1" i="1" dirty="0"/>
              <a:t>that will allow you to speak in front of the class for 20-30 minutes</a:t>
            </a:r>
            <a:r>
              <a:rPr lang="en-US" sz="1600" i="1" dirty="0"/>
              <a:t>. This means your plan should be thorough…</a:t>
            </a:r>
          </a:p>
          <a:p>
            <a:r>
              <a:rPr lang="en-US" sz="1600" dirty="0"/>
              <a:t>Your plan must obviously relate to the primary source [the video we analyzed]. </a:t>
            </a:r>
          </a:p>
          <a:p>
            <a:r>
              <a:rPr lang="en-US" sz="1600" b="1" dirty="0"/>
              <a:t>Your plan must show HOW you will meet all three learning outcomes. </a:t>
            </a:r>
          </a:p>
          <a:p>
            <a:endParaRPr lang="en-US" sz="1600" b="1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8" y="3383207"/>
            <a:ext cx="2820761" cy="334508"/>
          </a:xfrm>
        </p:spPr>
        <p:txBody>
          <a:bodyPr/>
          <a:lstStyle/>
          <a:p>
            <a:r>
              <a:rPr lang="en-US" sz="2000" dirty="0"/>
              <a:t>Step #3: </a:t>
            </a:r>
            <a:br>
              <a:rPr lang="en-US" sz="2000" dirty="0"/>
            </a:br>
            <a:r>
              <a:rPr lang="en-US" dirty="0"/>
              <a:t>20 min. 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8" y="4045787"/>
            <a:ext cx="3208070" cy="2691441"/>
          </a:xfrm>
        </p:spPr>
        <p:txBody>
          <a:bodyPr/>
          <a:lstStyle/>
          <a:p>
            <a:pPr algn="ctr"/>
            <a:r>
              <a:rPr lang="en-US" sz="1600" b="1" i="1" dirty="0"/>
              <a:t>**GROUPS OF TWO OR THREE ONLY.**</a:t>
            </a:r>
          </a:p>
          <a:p>
            <a:endParaRPr lang="en-US" sz="1600" dirty="0"/>
          </a:p>
          <a:p>
            <a:r>
              <a:rPr lang="en-US" sz="1600" dirty="0"/>
              <a:t>Start working on your FOA. </a:t>
            </a:r>
          </a:p>
          <a:p>
            <a:endParaRPr lang="en-US" sz="1600" b="1" i="1" dirty="0"/>
          </a:p>
          <a:p>
            <a:r>
              <a:rPr lang="en-US" sz="1600" b="1" i="1" dirty="0">
                <a:solidFill>
                  <a:srgbClr val="FF0000"/>
                </a:solidFill>
              </a:rPr>
              <a:t>Be prepared to present on Friday 09/27. </a:t>
            </a:r>
          </a:p>
        </p:txBody>
      </p:sp>
    </p:spTree>
    <p:extLst>
      <p:ext uri="{BB962C8B-B14F-4D97-AF65-F5344CB8AC3E}">
        <p14:creationId xmlns:p14="http://schemas.microsoft.com/office/powerpoint/2010/main" val="42844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59347"/>
            <a:ext cx="11174186" cy="1089529"/>
          </a:xfrm>
        </p:spPr>
        <p:txBody>
          <a:bodyPr/>
          <a:lstStyle/>
          <a:p>
            <a:pPr algn="ctr"/>
            <a:r>
              <a:rPr lang="en-US" sz="7200" dirty="0">
                <a:latin typeface="Gabriola" panose="04040605051002020D02" pitchFamily="82" charset="0"/>
              </a:rPr>
              <a:t>Learning Outcomes:</a:t>
            </a:r>
            <a:endParaRPr lang="en-GB" sz="7200" dirty="0">
              <a:latin typeface="Gabriola" panose="04040605051002020D02" pitchFamily="82" charset="0"/>
            </a:endParaRP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3657600"/>
            <a:ext cx="11174186" cy="2724346"/>
          </a:xfrm>
        </p:spPr>
        <p:txBody>
          <a:bodyPr/>
          <a:lstStyle/>
          <a:p>
            <a:r>
              <a:rPr lang="en-US" sz="3200" i="1" dirty="0"/>
              <a:t>1. Examine different forms of communication within the media.</a:t>
            </a:r>
            <a:endParaRPr lang="en-US" sz="3200" dirty="0"/>
          </a:p>
          <a:p>
            <a:r>
              <a:rPr lang="en-US" sz="3200" b="1" i="1" dirty="0"/>
              <a:t>2. Show an awareness of the potential for educational, political or ideological influence of the media.</a:t>
            </a:r>
            <a:endParaRPr lang="en-US" sz="3200" b="1" dirty="0"/>
          </a:p>
          <a:p>
            <a:r>
              <a:rPr lang="en-US" sz="3200" i="1" dirty="0"/>
              <a:t>3. Show the way mass media use language and image to inform, persuade or entertain.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6dc4bcd6-49db-4c07-9060-8acfc67cef9f"/>
    <ds:schemaRef ds:uri="http://www.w3.org/XML/1998/namespace"/>
    <ds:schemaRef ds:uri="fb0879af-3eba-417a-a55a-ffe6dcd6ca77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340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Arabic Typesetting</vt:lpstr>
      <vt:lpstr>Arial</vt:lpstr>
      <vt:lpstr>Calibri</vt:lpstr>
      <vt:lpstr>Century Gothic</vt:lpstr>
      <vt:lpstr>Freestyle Script</vt:lpstr>
      <vt:lpstr>Gabriola</vt:lpstr>
      <vt:lpstr>Office Theme</vt:lpstr>
      <vt:lpstr>Primary Source </vt:lpstr>
      <vt:lpstr>Practice FOA #1</vt:lpstr>
      <vt:lpstr>FOA: Further Oral Activity</vt:lpstr>
      <vt:lpstr>DIRECTIONS: </vt:lpstr>
      <vt:lpstr>Learning Outcomes: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2018-09-24T12:38:47Z</dcterms:created>
  <dcterms:modified xsi:type="dcterms:W3CDTF">2019-09-25T14:59:39Z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thornee@fultonschools.org</vt:lpwstr>
  </property>
  <property fmtid="{D5CDD505-2E9C-101B-9397-08002B2CF9AE}" pid="6" name="MSIP_Label_0ee3c538-ec52-435f-ae58-017644bd9513_SetDate">
    <vt:lpwstr>2019-09-25T12:59:11.5479202Z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