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8" r:id="rId4"/>
  </p:sldMasterIdLst>
  <p:notesMasterIdLst>
    <p:notesMasterId r:id="rId12"/>
  </p:notesMasterIdLst>
  <p:handoutMasterIdLst>
    <p:handoutMasterId r:id="rId13"/>
  </p:handoutMasterIdLst>
  <p:sldIdLst>
    <p:sldId id="256" r:id="rId5"/>
    <p:sldId id="262" r:id="rId6"/>
    <p:sldId id="257" r:id="rId7"/>
    <p:sldId id="258" r:id="rId8"/>
    <p:sldId id="259"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05" autoAdjust="0"/>
  </p:normalViewPr>
  <p:slideViewPr>
    <p:cSldViewPr snapToGrid="0">
      <p:cViewPr varScale="1">
        <p:scale>
          <a:sx n="77" d="100"/>
          <a:sy n="77" d="100"/>
        </p:scale>
        <p:origin x="72" y="168"/>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F4EA64-D5E8-4450-BC30-7DFC4EBD38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6641F71-C740-4CC1-840C-5FB23C8519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D963B1-226B-4B24-8975-7DD28730789D}" type="datetimeFigureOut">
              <a:rPr lang="en-US" smtClean="0"/>
              <a:t>11/18/2019</a:t>
            </a:fld>
            <a:endParaRPr lang="en-US" dirty="0"/>
          </a:p>
        </p:txBody>
      </p:sp>
      <p:sp>
        <p:nvSpPr>
          <p:cNvPr id="4" name="Footer Placeholder 3">
            <a:extLst>
              <a:ext uri="{FF2B5EF4-FFF2-40B4-BE49-F238E27FC236}">
                <a16:creationId xmlns:a16="http://schemas.microsoft.com/office/drawing/2014/main" id="{C1BCE577-AAC9-4588-9221-506DA251D4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9921CD-9C42-44C5-B535-5F5FA40227C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FA9CF0-FE85-40E5-A3E4-9D8D4A205BC2}" type="slidenum">
              <a:rPr lang="en-US" smtClean="0"/>
              <a:t>‹#›</a:t>
            </a:fld>
            <a:endParaRPr lang="en-US" dirty="0"/>
          </a:p>
        </p:txBody>
      </p:sp>
    </p:spTree>
    <p:extLst>
      <p:ext uri="{BB962C8B-B14F-4D97-AF65-F5344CB8AC3E}">
        <p14:creationId xmlns:p14="http://schemas.microsoft.com/office/powerpoint/2010/main" val="1409678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0BE83-1F76-412F-817F-6B87541A62B7}" type="datetimeFigureOut">
              <a:rPr lang="en-US" smtClean="0"/>
              <a:t>11/18/2019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54AA9-D1C5-4A71-8BC1-393246244DDE}" type="slidenum">
              <a:rPr lang="en-US" smtClean="0"/>
              <a:t>‹#›</a:t>
            </a:fld>
            <a:endParaRPr lang="en-US" dirty="0"/>
          </a:p>
        </p:txBody>
      </p:sp>
    </p:spTree>
    <p:extLst>
      <p:ext uri="{BB962C8B-B14F-4D97-AF65-F5344CB8AC3E}">
        <p14:creationId xmlns:p14="http://schemas.microsoft.com/office/powerpoint/2010/main" val="134120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1</a:t>
            </a:fld>
            <a:endParaRPr lang="en-US" dirty="0"/>
          </a:p>
        </p:txBody>
      </p:sp>
    </p:spTree>
    <p:extLst>
      <p:ext uri="{BB962C8B-B14F-4D97-AF65-F5344CB8AC3E}">
        <p14:creationId xmlns:p14="http://schemas.microsoft.com/office/powerpoint/2010/main" val="161009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11/18/2019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11/18/2019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11/18/2019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11/18/2019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11/18/2019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11/18/2019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11/18/2019</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11/18/2019</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11/18/2019</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11/18/2019</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11/18/2019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11/18/2019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oetryfoundation.org/poems/47559/mother-to-son"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poets.org/poem/i-too"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owlcation.com/humanities/Countee-Cullens-Saturdays-Child-Working-Hard-for-His-Livin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poetryfoundation.org/poems/43187/the-highwayman"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poetryfoundation.org/poems/44982/richard-cory"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3BFCDB3-13C4-4D69-848D-3F1F4D6B8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C2B9599-6E7A-4DD2-B13A-B4F68A135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E377648-1ED1-4112-805B-16C14CE99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Rectangle 29">
            <a:extLst>
              <a:ext uri="{FF2B5EF4-FFF2-40B4-BE49-F238E27FC236}">
                <a16:creationId xmlns:a16="http://schemas.microsoft.com/office/drawing/2014/main" id="{D63B59CB-289C-4850-A932-358B9E412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sp>
        <p:nvSpPr>
          <p:cNvPr id="32" name="Rectangle 31">
            <a:extLst>
              <a:ext uri="{FF2B5EF4-FFF2-40B4-BE49-F238E27FC236}">
                <a16:creationId xmlns:a16="http://schemas.microsoft.com/office/drawing/2014/main" id="{98867647-07B7-4265-832F-DE0E80979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516AC468-2C3D-4337-A9A2-81175F6D54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A873262-74DB-4FD1-9625-E4616CF011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9F3D15D-CB95-47AD-87F5-9CFF84F615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D90EC3D-482A-4E73-B198-E8341A0D0973}"/>
              </a:ext>
            </a:extLst>
          </p:cNvPr>
          <p:cNvSpPr>
            <a:spLocks noGrp="1"/>
          </p:cNvSpPr>
          <p:nvPr>
            <p:ph type="ctrTitle"/>
          </p:nvPr>
        </p:nvSpPr>
        <p:spPr>
          <a:xfrm>
            <a:off x="8560024" y="1442916"/>
            <a:ext cx="3238829" cy="4358116"/>
          </a:xfrm>
        </p:spPr>
        <p:txBody>
          <a:bodyPr>
            <a:normAutofit/>
          </a:bodyPr>
          <a:lstStyle/>
          <a:p>
            <a:r>
              <a:rPr lang="en-US" sz="4800" dirty="0">
                <a:solidFill>
                  <a:srgbClr val="FFFFFF"/>
                </a:solidFill>
              </a:rPr>
              <a:t>Poetry &amp; song analysis</a:t>
            </a:r>
          </a:p>
        </p:txBody>
      </p:sp>
      <p:pic>
        <p:nvPicPr>
          <p:cNvPr id="6148" name="Picture 4" descr="Related image">
            <a:extLst>
              <a:ext uri="{FF2B5EF4-FFF2-40B4-BE49-F238E27FC236}">
                <a16:creationId xmlns:a16="http://schemas.microsoft.com/office/drawing/2014/main" id="{7FF0A206-2E1A-4CED-9923-9FB988B6F9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737" y="1442916"/>
            <a:ext cx="6199136" cy="4608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76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04BE0-E949-451E-9B67-F52156C6CE6F}"/>
              </a:ext>
            </a:extLst>
          </p:cNvPr>
          <p:cNvSpPr>
            <a:spLocks noGrp="1"/>
          </p:cNvSpPr>
          <p:nvPr>
            <p:ph type="title"/>
          </p:nvPr>
        </p:nvSpPr>
        <p:spPr/>
        <p:txBody>
          <a:bodyPr/>
          <a:lstStyle/>
          <a:p>
            <a:r>
              <a:rPr lang="en-US" dirty="0"/>
              <a:t>Directions: </a:t>
            </a:r>
          </a:p>
        </p:txBody>
      </p:sp>
      <p:sp>
        <p:nvSpPr>
          <p:cNvPr id="3" name="Content Placeholder 2">
            <a:extLst>
              <a:ext uri="{FF2B5EF4-FFF2-40B4-BE49-F238E27FC236}">
                <a16:creationId xmlns:a16="http://schemas.microsoft.com/office/drawing/2014/main" id="{1717CFE7-C65C-4168-A40B-40095130582F}"/>
              </a:ext>
            </a:extLst>
          </p:cNvPr>
          <p:cNvSpPr>
            <a:spLocks noGrp="1"/>
          </p:cNvSpPr>
          <p:nvPr>
            <p:ph idx="1"/>
          </p:nvPr>
        </p:nvSpPr>
        <p:spPr/>
        <p:txBody>
          <a:bodyPr/>
          <a:lstStyle/>
          <a:p>
            <a:r>
              <a:rPr lang="en-US" dirty="0"/>
              <a:t>In small groups today you will compare a poem and a song by completing the following: </a:t>
            </a:r>
          </a:p>
          <a:p>
            <a:pPr lvl="1"/>
            <a:r>
              <a:rPr lang="en-US" dirty="0"/>
              <a:t>TPCASTT for each text </a:t>
            </a:r>
          </a:p>
          <a:p>
            <a:pPr lvl="1"/>
            <a:r>
              <a:rPr lang="en-US" dirty="0"/>
              <a:t>Compare/contrast document discussing each text </a:t>
            </a:r>
          </a:p>
          <a:p>
            <a:pPr lvl="1"/>
            <a:r>
              <a:rPr lang="en-US" dirty="0"/>
              <a:t>Context of Composition- Discussing the importance of understanding the impact of the text during the time in which it was published/released. </a:t>
            </a:r>
          </a:p>
          <a:p>
            <a:pPr lvl="1"/>
            <a:r>
              <a:rPr lang="en-US" dirty="0"/>
              <a:t>Find a song on your playlist that relates to the two texts you will read/listen to today. </a:t>
            </a:r>
          </a:p>
          <a:p>
            <a:pPr lvl="1"/>
            <a:r>
              <a:rPr lang="en-US" dirty="0"/>
              <a:t>C.E.I Paragraphs: Write 2-3 paragraphs [7 sentences each] comparing the similarities and differences of the two texts. You should also discuss the importance of reading and discussing these poems today. </a:t>
            </a:r>
          </a:p>
          <a:p>
            <a:pPr lvl="1"/>
            <a:endParaRPr lang="en-US" dirty="0"/>
          </a:p>
          <a:p>
            <a:pPr lvl="1"/>
            <a:r>
              <a:rPr lang="en-US" dirty="0"/>
              <a:t>***EVERYTHING SHOULD BE ON YOUR POST-IT TODAY EXCEPT FOR THE TWO CEI PARAGRAPHS. </a:t>
            </a:r>
          </a:p>
        </p:txBody>
      </p:sp>
    </p:spTree>
    <p:extLst>
      <p:ext uri="{BB962C8B-B14F-4D97-AF65-F5344CB8AC3E}">
        <p14:creationId xmlns:p14="http://schemas.microsoft.com/office/powerpoint/2010/main" val="1344604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937F-B2D8-4ED1-8695-5792B8BE5176}"/>
              </a:ext>
            </a:extLst>
          </p:cNvPr>
          <p:cNvSpPr>
            <a:spLocks noGrp="1"/>
          </p:cNvSpPr>
          <p:nvPr>
            <p:ph type="title"/>
          </p:nvPr>
        </p:nvSpPr>
        <p:spPr/>
        <p:txBody>
          <a:bodyPr/>
          <a:lstStyle/>
          <a:p>
            <a:r>
              <a:rPr lang="en-US" dirty="0"/>
              <a:t>Group #1: </a:t>
            </a:r>
          </a:p>
        </p:txBody>
      </p:sp>
      <p:sp>
        <p:nvSpPr>
          <p:cNvPr id="3" name="Content Placeholder 2">
            <a:extLst>
              <a:ext uri="{FF2B5EF4-FFF2-40B4-BE49-F238E27FC236}">
                <a16:creationId xmlns:a16="http://schemas.microsoft.com/office/drawing/2014/main" id="{72021B77-D2CA-4BC0-BD38-C938E6CABFE3}"/>
              </a:ext>
            </a:extLst>
          </p:cNvPr>
          <p:cNvSpPr>
            <a:spLocks noGrp="1"/>
          </p:cNvSpPr>
          <p:nvPr>
            <p:ph sz="half" idx="1"/>
          </p:nvPr>
        </p:nvSpPr>
        <p:spPr/>
        <p:txBody>
          <a:bodyPr>
            <a:normAutofit fontScale="77500" lnSpcReduction="20000"/>
          </a:bodyPr>
          <a:lstStyle/>
          <a:p>
            <a:r>
              <a:rPr lang="en-US" dirty="0"/>
              <a:t>Read the poem: “</a:t>
            </a:r>
            <a:r>
              <a:rPr lang="en-US" dirty="0">
                <a:hlinkClick r:id="rId2"/>
              </a:rPr>
              <a:t>Mother to Son</a:t>
            </a:r>
            <a:r>
              <a:rPr lang="en-US" dirty="0"/>
              <a:t>” by Langston Hughes</a:t>
            </a:r>
          </a:p>
          <a:p>
            <a:pPr lvl="1"/>
            <a:r>
              <a:rPr lang="en-US" dirty="0"/>
              <a:t>Published in 1922</a:t>
            </a:r>
          </a:p>
          <a:p>
            <a:pPr lvl="1"/>
            <a:r>
              <a:rPr lang="en-US" dirty="0"/>
              <a:t>Complete TPCASTT</a:t>
            </a:r>
          </a:p>
          <a:p>
            <a:r>
              <a:rPr lang="en-US" dirty="0"/>
              <a:t>Liston to the song: “Dear Mama” by Tupac Shakur</a:t>
            </a:r>
          </a:p>
          <a:p>
            <a:pPr lvl="1"/>
            <a:r>
              <a:rPr lang="en-US" dirty="0"/>
              <a:t>Released in 1995</a:t>
            </a:r>
          </a:p>
          <a:p>
            <a:pPr lvl="1"/>
            <a:r>
              <a:rPr lang="en-US" dirty="0"/>
              <a:t>Complete TPCASTT</a:t>
            </a:r>
          </a:p>
          <a:p>
            <a:r>
              <a:rPr lang="en-US" dirty="0"/>
              <a:t>Complete the compare/contrast document on a separate sheet of paper</a:t>
            </a:r>
          </a:p>
          <a:p>
            <a:pPr lvl="1"/>
            <a:r>
              <a:rPr lang="en-US" dirty="0"/>
              <a:t>Discuss what the “tacks” and “splinters” symbolize in Hughes’ poem and how they relate to what Tupac’s mother endured. </a:t>
            </a:r>
          </a:p>
          <a:p>
            <a:pPr lvl="1"/>
            <a:r>
              <a:rPr lang="en-US" dirty="0"/>
              <a:t>[ON YOUR OWN] Find a song on your playlist that discusses a similar theme. Describe how and why the song relates to the texts you read today in class. What is the tone of the artist? How does that impact the meaning of the song?</a:t>
            </a:r>
          </a:p>
          <a:p>
            <a:pPr lvl="1"/>
            <a:endParaRPr lang="en-US" dirty="0"/>
          </a:p>
          <a:p>
            <a:endParaRPr lang="en-US" dirty="0"/>
          </a:p>
        </p:txBody>
      </p:sp>
      <p:sp>
        <p:nvSpPr>
          <p:cNvPr id="4" name="Content Placeholder 3">
            <a:extLst>
              <a:ext uri="{FF2B5EF4-FFF2-40B4-BE49-F238E27FC236}">
                <a16:creationId xmlns:a16="http://schemas.microsoft.com/office/drawing/2014/main" id="{541C6C2B-F9EB-4CDB-AD3E-336D750912B5}"/>
              </a:ext>
            </a:extLst>
          </p:cNvPr>
          <p:cNvSpPr>
            <a:spLocks noGrp="1"/>
          </p:cNvSpPr>
          <p:nvPr>
            <p:ph sz="half" idx="2"/>
          </p:nvPr>
        </p:nvSpPr>
        <p:spPr/>
        <p:txBody>
          <a:bodyPr>
            <a:normAutofit fontScale="77500" lnSpcReduction="20000"/>
          </a:bodyPr>
          <a:lstStyle/>
          <a:p>
            <a:r>
              <a:rPr lang="en-US" dirty="0"/>
              <a:t>CONTEXT OF COMPOSITION:</a:t>
            </a:r>
          </a:p>
          <a:p>
            <a:pPr lvl="1"/>
            <a:r>
              <a:rPr lang="en-US" dirty="0"/>
              <a:t>Research the author of each of the texts above. Write down your findings. </a:t>
            </a:r>
          </a:p>
          <a:p>
            <a:pPr lvl="1"/>
            <a:r>
              <a:rPr lang="en-US" dirty="0"/>
              <a:t>Describe how the context of the text influenced the overall purpose of the text. What was the author going through and how did that impact their writing? How does the context of the text impact the purpose of the text? </a:t>
            </a:r>
          </a:p>
          <a:p>
            <a:endParaRPr lang="en-US" dirty="0"/>
          </a:p>
        </p:txBody>
      </p:sp>
    </p:spTree>
    <p:extLst>
      <p:ext uri="{BB962C8B-B14F-4D97-AF65-F5344CB8AC3E}">
        <p14:creationId xmlns:p14="http://schemas.microsoft.com/office/powerpoint/2010/main" val="198396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937F-B2D8-4ED1-8695-5792B8BE5176}"/>
              </a:ext>
            </a:extLst>
          </p:cNvPr>
          <p:cNvSpPr>
            <a:spLocks noGrp="1"/>
          </p:cNvSpPr>
          <p:nvPr>
            <p:ph type="title"/>
          </p:nvPr>
        </p:nvSpPr>
        <p:spPr/>
        <p:txBody>
          <a:bodyPr/>
          <a:lstStyle/>
          <a:p>
            <a:r>
              <a:rPr lang="en-US" dirty="0"/>
              <a:t>Group #2: </a:t>
            </a:r>
          </a:p>
        </p:txBody>
      </p:sp>
      <p:sp>
        <p:nvSpPr>
          <p:cNvPr id="3" name="Content Placeholder 2">
            <a:extLst>
              <a:ext uri="{FF2B5EF4-FFF2-40B4-BE49-F238E27FC236}">
                <a16:creationId xmlns:a16="http://schemas.microsoft.com/office/drawing/2014/main" id="{72021B77-D2CA-4BC0-BD38-C938E6CABFE3}"/>
              </a:ext>
            </a:extLst>
          </p:cNvPr>
          <p:cNvSpPr>
            <a:spLocks noGrp="1"/>
          </p:cNvSpPr>
          <p:nvPr>
            <p:ph sz="half" idx="1"/>
          </p:nvPr>
        </p:nvSpPr>
        <p:spPr/>
        <p:txBody>
          <a:bodyPr>
            <a:normAutofit fontScale="85000" lnSpcReduction="10000"/>
          </a:bodyPr>
          <a:lstStyle/>
          <a:p>
            <a:r>
              <a:rPr lang="en-US" dirty="0"/>
              <a:t>Read the poem: “</a:t>
            </a:r>
            <a:r>
              <a:rPr lang="en-US" dirty="0">
                <a:hlinkClick r:id="rId2"/>
              </a:rPr>
              <a:t>I, Too</a:t>
            </a:r>
            <a:r>
              <a:rPr lang="en-US" dirty="0"/>
              <a:t>” by Langston Hughes</a:t>
            </a:r>
          </a:p>
          <a:p>
            <a:pPr lvl="1"/>
            <a:r>
              <a:rPr lang="en-US" dirty="0"/>
              <a:t>Published 1926</a:t>
            </a:r>
          </a:p>
          <a:p>
            <a:pPr lvl="1"/>
            <a:r>
              <a:rPr lang="en-US" dirty="0"/>
              <a:t>Complete TPCASTT</a:t>
            </a:r>
          </a:p>
          <a:p>
            <a:r>
              <a:rPr lang="en-US" dirty="0"/>
              <a:t>Liston to the song: “The Times They are A-Changing” by Bob Dylan </a:t>
            </a:r>
          </a:p>
          <a:p>
            <a:pPr lvl="1"/>
            <a:r>
              <a:rPr lang="en-US" dirty="0"/>
              <a:t>Released 1964</a:t>
            </a:r>
          </a:p>
          <a:p>
            <a:pPr lvl="1"/>
            <a:r>
              <a:rPr lang="en-US" dirty="0"/>
              <a:t>Complete TPCASTT</a:t>
            </a:r>
          </a:p>
          <a:p>
            <a:r>
              <a:rPr lang="en-US" dirty="0"/>
              <a:t>Complete the compare/contrast document on a separate sheet of paper</a:t>
            </a:r>
          </a:p>
          <a:p>
            <a:r>
              <a:rPr lang="en-US" dirty="0"/>
              <a:t>[ON YOUR OWN] Find a song on your playlist that discusses a similar theme. Describe how and why the song relates to the texts you read today in class. What is the tone of the artist? How does that impact the meaning of the song?</a:t>
            </a:r>
          </a:p>
          <a:p>
            <a:pPr marL="0" indent="0">
              <a:buNone/>
            </a:pPr>
            <a:endParaRPr lang="en-US" dirty="0"/>
          </a:p>
        </p:txBody>
      </p:sp>
      <p:sp>
        <p:nvSpPr>
          <p:cNvPr id="4" name="Content Placeholder 3">
            <a:extLst>
              <a:ext uri="{FF2B5EF4-FFF2-40B4-BE49-F238E27FC236}">
                <a16:creationId xmlns:a16="http://schemas.microsoft.com/office/drawing/2014/main" id="{A2ED94E8-74D9-4910-AEF9-719279FF018B}"/>
              </a:ext>
            </a:extLst>
          </p:cNvPr>
          <p:cNvSpPr>
            <a:spLocks noGrp="1"/>
          </p:cNvSpPr>
          <p:nvPr>
            <p:ph sz="half" idx="2"/>
          </p:nvPr>
        </p:nvSpPr>
        <p:spPr>
          <a:xfrm>
            <a:off x="6370320" y="924663"/>
            <a:ext cx="4754880" cy="3749040"/>
          </a:xfrm>
        </p:spPr>
        <p:txBody>
          <a:bodyPr>
            <a:normAutofit fontScale="85000" lnSpcReduction="10000"/>
          </a:bodyPr>
          <a:lstStyle/>
          <a:p>
            <a:r>
              <a:rPr lang="en-US" dirty="0"/>
              <a:t>CONTEXT OF COMPOSITION:</a:t>
            </a:r>
          </a:p>
          <a:p>
            <a:pPr lvl="1"/>
            <a:r>
              <a:rPr lang="en-US" dirty="0"/>
              <a:t>Research the author of each of the texts above. Write down your findings. </a:t>
            </a:r>
          </a:p>
          <a:p>
            <a:pPr lvl="1"/>
            <a:r>
              <a:rPr lang="en-US" dirty="0"/>
              <a:t>Describe how the context of the text influenced the overall purpose of the text. What was the author going through and how did that impact their writing? How does the context of the text impact the purpose of the text? </a:t>
            </a:r>
          </a:p>
          <a:p>
            <a:r>
              <a:rPr lang="en-US" dirty="0"/>
              <a:t>[ON YOUR OWN] C.E.I Paragraphs: Write 2-3 paragraphs [7 sentences each] comparing the similarities and differences of the two texts. You should also discuss the importance of reading and discussing these poems today. </a:t>
            </a:r>
          </a:p>
          <a:p>
            <a:endParaRPr lang="en-US" dirty="0"/>
          </a:p>
        </p:txBody>
      </p:sp>
    </p:spTree>
    <p:extLst>
      <p:ext uri="{BB962C8B-B14F-4D97-AF65-F5344CB8AC3E}">
        <p14:creationId xmlns:p14="http://schemas.microsoft.com/office/powerpoint/2010/main" val="145754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937F-B2D8-4ED1-8695-5792B8BE5176}"/>
              </a:ext>
            </a:extLst>
          </p:cNvPr>
          <p:cNvSpPr>
            <a:spLocks noGrp="1"/>
          </p:cNvSpPr>
          <p:nvPr>
            <p:ph type="title"/>
          </p:nvPr>
        </p:nvSpPr>
        <p:spPr/>
        <p:txBody>
          <a:bodyPr/>
          <a:lstStyle/>
          <a:p>
            <a:r>
              <a:rPr lang="en-US" dirty="0"/>
              <a:t>Group #3: </a:t>
            </a:r>
          </a:p>
        </p:txBody>
      </p:sp>
      <p:sp>
        <p:nvSpPr>
          <p:cNvPr id="3" name="Content Placeholder 2">
            <a:extLst>
              <a:ext uri="{FF2B5EF4-FFF2-40B4-BE49-F238E27FC236}">
                <a16:creationId xmlns:a16="http://schemas.microsoft.com/office/drawing/2014/main" id="{72021B77-D2CA-4BC0-BD38-C938E6CABFE3}"/>
              </a:ext>
            </a:extLst>
          </p:cNvPr>
          <p:cNvSpPr>
            <a:spLocks noGrp="1"/>
          </p:cNvSpPr>
          <p:nvPr>
            <p:ph sz="half" idx="1"/>
          </p:nvPr>
        </p:nvSpPr>
        <p:spPr/>
        <p:txBody>
          <a:bodyPr>
            <a:normAutofit fontScale="70000" lnSpcReduction="20000"/>
          </a:bodyPr>
          <a:lstStyle/>
          <a:p>
            <a:r>
              <a:rPr lang="en-US" dirty="0"/>
              <a:t>Read the poem: “</a:t>
            </a:r>
            <a:r>
              <a:rPr lang="en-US" dirty="0">
                <a:hlinkClick r:id="rId2"/>
              </a:rPr>
              <a:t>Saturday’s Child</a:t>
            </a:r>
            <a:r>
              <a:rPr lang="en-US" dirty="0"/>
              <a:t>” by </a:t>
            </a:r>
            <a:r>
              <a:rPr lang="en-US" dirty="0" err="1"/>
              <a:t>Countee</a:t>
            </a:r>
            <a:r>
              <a:rPr lang="en-US" dirty="0"/>
              <a:t> Cullen</a:t>
            </a:r>
          </a:p>
          <a:p>
            <a:pPr lvl="1"/>
            <a:r>
              <a:rPr lang="en-US" dirty="0"/>
              <a:t>Published sometime between 1903-1946</a:t>
            </a:r>
          </a:p>
          <a:p>
            <a:pPr lvl="1"/>
            <a:r>
              <a:rPr lang="en-US" dirty="0"/>
              <a:t>Complete TPCASTT</a:t>
            </a:r>
          </a:p>
          <a:p>
            <a:pPr lvl="1"/>
            <a:r>
              <a:rPr lang="en-US" dirty="0"/>
              <a:t>Analyze the use of personification and irony. </a:t>
            </a:r>
          </a:p>
          <a:p>
            <a:r>
              <a:rPr lang="en-US" dirty="0"/>
              <a:t>Liston to the song:  “Cat’s in the Cradle” by Harry Chapin</a:t>
            </a:r>
          </a:p>
          <a:p>
            <a:pPr lvl="1"/>
            <a:r>
              <a:rPr lang="en-US" dirty="0"/>
              <a:t>Released in 1974</a:t>
            </a:r>
          </a:p>
          <a:p>
            <a:pPr lvl="1"/>
            <a:r>
              <a:rPr lang="en-US" dirty="0"/>
              <a:t>Complete TPCASTT</a:t>
            </a:r>
          </a:p>
          <a:p>
            <a:pPr lvl="1"/>
            <a:r>
              <a:rPr lang="en-US" dirty="0"/>
              <a:t>Analyze the use of personification and irony. </a:t>
            </a:r>
          </a:p>
          <a:p>
            <a:r>
              <a:rPr lang="en-US" dirty="0"/>
              <a:t>Complete the compare/contrast document on a separate sheet of paper</a:t>
            </a:r>
          </a:p>
          <a:p>
            <a:pPr lvl="1"/>
            <a:r>
              <a:rPr lang="en-US" dirty="0"/>
              <a:t>Determine whether the allusion to the silver spoon has the same meaning in both pieces. </a:t>
            </a:r>
          </a:p>
          <a:p>
            <a:r>
              <a:rPr lang="en-US" dirty="0"/>
              <a:t>[ON YOUR OWN] Find a song on your playlist that discusses a similar theme. Describe how and why the song relates to the texts you read today in class. What is the tone of the artist? How does that impact the meaning of the song?</a:t>
            </a:r>
          </a:p>
          <a:p>
            <a:pPr lvl="1"/>
            <a:endParaRPr lang="en-US" dirty="0"/>
          </a:p>
        </p:txBody>
      </p:sp>
      <p:sp>
        <p:nvSpPr>
          <p:cNvPr id="4" name="Content Placeholder 3">
            <a:extLst>
              <a:ext uri="{FF2B5EF4-FFF2-40B4-BE49-F238E27FC236}">
                <a16:creationId xmlns:a16="http://schemas.microsoft.com/office/drawing/2014/main" id="{05210411-A769-40CF-A8A4-3F60D025EF9A}"/>
              </a:ext>
            </a:extLst>
          </p:cNvPr>
          <p:cNvSpPr>
            <a:spLocks noGrp="1"/>
          </p:cNvSpPr>
          <p:nvPr>
            <p:ph sz="half" idx="2"/>
          </p:nvPr>
        </p:nvSpPr>
        <p:spPr/>
        <p:txBody>
          <a:bodyPr>
            <a:normAutofit fontScale="70000" lnSpcReduction="20000"/>
          </a:bodyPr>
          <a:lstStyle/>
          <a:p>
            <a:r>
              <a:rPr lang="en-US" dirty="0"/>
              <a:t>CONTEXT OF COMPOSITION:</a:t>
            </a:r>
          </a:p>
          <a:p>
            <a:pPr lvl="1"/>
            <a:r>
              <a:rPr lang="en-US" dirty="0"/>
              <a:t>Research the author of each of the texts above. Write down your findings. </a:t>
            </a:r>
          </a:p>
          <a:p>
            <a:pPr lvl="1"/>
            <a:r>
              <a:rPr lang="en-US" dirty="0"/>
              <a:t>Describe how the context of the text influenced the overall purpose of the text. What was the author going through and how did that impact their writing? How does the context of the text impact the purpose of the text? </a:t>
            </a:r>
          </a:p>
          <a:p>
            <a:r>
              <a:rPr lang="en-US" dirty="0"/>
              <a:t>[ON YOUR OWN] C.E.I Paragraphs: Write 2-3 paragraphs [7 sentences each] comparing the similarities and differences of the two texts. You should also discuss the importance of reading and discussing these poems today. </a:t>
            </a:r>
          </a:p>
          <a:p>
            <a:endParaRPr lang="en-US" dirty="0"/>
          </a:p>
        </p:txBody>
      </p:sp>
    </p:spTree>
    <p:extLst>
      <p:ext uri="{BB962C8B-B14F-4D97-AF65-F5344CB8AC3E}">
        <p14:creationId xmlns:p14="http://schemas.microsoft.com/office/powerpoint/2010/main" val="4285290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937F-B2D8-4ED1-8695-5792B8BE5176}"/>
              </a:ext>
            </a:extLst>
          </p:cNvPr>
          <p:cNvSpPr>
            <a:spLocks noGrp="1"/>
          </p:cNvSpPr>
          <p:nvPr>
            <p:ph type="title"/>
          </p:nvPr>
        </p:nvSpPr>
        <p:spPr/>
        <p:txBody>
          <a:bodyPr/>
          <a:lstStyle/>
          <a:p>
            <a:r>
              <a:rPr lang="en-US" dirty="0"/>
              <a:t>Group #4: </a:t>
            </a:r>
          </a:p>
        </p:txBody>
      </p:sp>
      <p:sp>
        <p:nvSpPr>
          <p:cNvPr id="3" name="Content Placeholder 2">
            <a:extLst>
              <a:ext uri="{FF2B5EF4-FFF2-40B4-BE49-F238E27FC236}">
                <a16:creationId xmlns:a16="http://schemas.microsoft.com/office/drawing/2014/main" id="{72021B77-D2CA-4BC0-BD38-C938E6CABFE3}"/>
              </a:ext>
            </a:extLst>
          </p:cNvPr>
          <p:cNvSpPr>
            <a:spLocks noGrp="1"/>
          </p:cNvSpPr>
          <p:nvPr>
            <p:ph sz="half" idx="1"/>
          </p:nvPr>
        </p:nvSpPr>
        <p:spPr/>
        <p:txBody>
          <a:bodyPr>
            <a:normAutofit fontScale="70000" lnSpcReduction="20000"/>
          </a:bodyPr>
          <a:lstStyle/>
          <a:p>
            <a:r>
              <a:rPr lang="en-US" dirty="0"/>
              <a:t>Read the poem: “</a:t>
            </a:r>
            <a:r>
              <a:rPr lang="en-US" dirty="0">
                <a:hlinkClick r:id="rId2"/>
              </a:rPr>
              <a:t>The Highwayman</a:t>
            </a:r>
            <a:r>
              <a:rPr lang="en-US" dirty="0"/>
              <a:t>” by Alfred Noyes</a:t>
            </a:r>
          </a:p>
          <a:p>
            <a:pPr lvl="1"/>
            <a:r>
              <a:rPr lang="en-US" dirty="0"/>
              <a:t>Published in 1906</a:t>
            </a:r>
          </a:p>
          <a:p>
            <a:pPr lvl="1"/>
            <a:r>
              <a:rPr lang="en-US" dirty="0"/>
              <a:t>Complete TPCASTT</a:t>
            </a:r>
          </a:p>
          <a:p>
            <a:pPr lvl="1"/>
            <a:r>
              <a:rPr lang="en-US" dirty="0"/>
              <a:t>Write out the storyline that is being told in this song. </a:t>
            </a:r>
          </a:p>
          <a:p>
            <a:pPr lvl="1"/>
            <a:r>
              <a:rPr lang="en-US" dirty="0"/>
              <a:t>Discuss the repetition, rhyme, alliteration, similes, and metaphors used in this piece. </a:t>
            </a:r>
          </a:p>
          <a:p>
            <a:r>
              <a:rPr lang="en-US" dirty="0"/>
              <a:t>Liston to the song:  “Everywhere” by Fleetwood Mac</a:t>
            </a:r>
          </a:p>
          <a:p>
            <a:pPr lvl="1"/>
            <a:r>
              <a:rPr lang="en-US" dirty="0"/>
              <a:t>Released in 1987</a:t>
            </a:r>
          </a:p>
          <a:p>
            <a:pPr lvl="1"/>
            <a:r>
              <a:rPr lang="en-US" dirty="0"/>
              <a:t>Complete TPCASTT</a:t>
            </a:r>
          </a:p>
          <a:p>
            <a:r>
              <a:rPr lang="en-US" dirty="0"/>
              <a:t>Complete the compare/contrast document on a separate sheet of paper</a:t>
            </a:r>
          </a:p>
          <a:p>
            <a:pPr lvl="1"/>
            <a:r>
              <a:rPr lang="en-US" dirty="0"/>
              <a:t>Determine whether the allusion to the silver spoon has the same meaning in both pieces. </a:t>
            </a:r>
          </a:p>
          <a:p>
            <a:r>
              <a:rPr lang="en-US" dirty="0"/>
              <a:t>[ON YOUR OWN] Find a song on your playlist that discusses a similar theme. Describe how and why the song relates to the texts you read today in class. What is the tone of the artist? How does that impact the meaning of the song?</a:t>
            </a:r>
          </a:p>
          <a:p>
            <a:pPr lvl="1"/>
            <a:endParaRPr lang="en-US" dirty="0"/>
          </a:p>
          <a:p>
            <a:pPr marL="0" indent="0">
              <a:buNone/>
            </a:pPr>
            <a:endParaRPr lang="en-US" dirty="0"/>
          </a:p>
        </p:txBody>
      </p:sp>
      <p:sp>
        <p:nvSpPr>
          <p:cNvPr id="4" name="Content Placeholder 3">
            <a:extLst>
              <a:ext uri="{FF2B5EF4-FFF2-40B4-BE49-F238E27FC236}">
                <a16:creationId xmlns:a16="http://schemas.microsoft.com/office/drawing/2014/main" id="{4F006C61-2039-4D22-9877-29B1E3254BCF}"/>
              </a:ext>
            </a:extLst>
          </p:cNvPr>
          <p:cNvSpPr>
            <a:spLocks noGrp="1"/>
          </p:cNvSpPr>
          <p:nvPr>
            <p:ph sz="half" idx="2"/>
          </p:nvPr>
        </p:nvSpPr>
        <p:spPr>
          <a:xfrm>
            <a:off x="6370319" y="1079838"/>
            <a:ext cx="4754880" cy="3749040"/>
          </a:xfrm>
        </p:spPr>
        <p:txBody>
          <a:bodyPr>
            <a:normAutofit fontScale="70000" lnSpcReduction="20000"/>
          </a:bodyPr>
          <a:lstStyle/>
          <a:p>
            <a:r>
              <a:rPr lang="en-US" dirty="0"/>
              <a:t>CONTEXT OF COMPOSITION:</a:t>
            </a:r>
          </a:p>
          <a:p>
            <a:pPr lvl="1"/>
            <a:r>
              <a:rPr lang="en-US" dirty="0"/>
              <a:t>Research the author of each of the texts above. Write down your findings. </a:t>
            </a:r>
          </a:p>
          <a:p>
            <a:pPr lvl="1"/>
            <a:r>
              <a:rPr lang="en-US" dirty="0"/>
              <a:t>Describe how the context of the text influenced the overall purpose of the text. What was the author going through and how did that impact their writing? How does the context of the text impact the purpose of the text? </a:t>
            </a:r>
          </a:p>
          <a:p>
            <a:r>
              <a:rPr lang="en-US" dirty="0"/>
              <a:t>[ON YOUR OWN] C.E.I Paragraphs: Write 2-3 paragraphs [7 sentences each] comparing the similarities and differences of the two texts. You should also discuss the importance of reading and discussing these poems today. </a:t>
            </a:r>
          </a:p>
        </p:txBody>
      </p:sp>
    </p:spTree>
    <p:extLst>
      <p:ext uri="{BB962C8B-B14F-4D97-AF65-F5344CB8AC3E}">
        <p14:creationId xmlns:p14="http://schemas.microsoft.com/office/powerpoint/2010/main" val="3397263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937F-B2D8-4ED1-8695-5792B8BE5176}"/>
              </a:ext>
            </a:extLst>
          </p:cNvPr>
          <p:cNvSpPr>
            <a:spLocks noGrp="1"/>
          </p:cNvSpPr>
          <p:nvPr>
            <p:ph type="title"/>
          </p:nvPr>
        </p:nvSpPr>
        <p:spPr/>
        <p:txBody>
          <a:bodyPr/>
          <a:lstStyle/>
          <a:p>
            <a:r>
              <a:rPr lang="en-US" dirty="0"/>
              <a:t>Group #5: </a:t>
            </a:r>
          </a:p>
        </p:txBody>
      </p:sp>
      <p:sp>
        <p:nvSpPr>
          <p:cNvPr id="3" name="Content Placeholder 2">
            <a:extLst>
              <a:ext uri="{FF2B5EF4-FFF2-40B4-BE49-F238E27FC236}">
                <a16:creationId xmlns:a16="http://schemas.microsoft.com/office/drawing/2014/main" id="{72021B77-D2CA-4BC0-BD38-C938E6CABFE3}"/>
              </a:ext>
            </a:extLst>
          </p:cNvPr>
          <p:cNvSpPr>
            <a:spLocks noGrp="1"/>
          </p:cNvSpPr>
          <p:nvPr>
            <p:ph sz="half" idx="1"/>
          </p:nvPr>
        </p:nvSpPr>
        <p:spPr/>
        <p:txBody>
          <a:bodyPr>
            <a:normAutofit fontScale="70000" lnSpcReduction="20000"/>
          </a:bodyPr>
          <a:lstStyle/>
          <a:p>
            <a:r>
              <a:rPr lang="en-US" dirty="0"/>
              <a:t>Read the poem: “</a:t>
            </a:r>
            <a:r>
              <a:rPr lang="en-US" dirty="0">
                <a:hlinkClick r:id="rId2"/>
              </a:rPr>
              <a:t>Richard Cory</a:t>
            </a:r>
            <a:r>
              <a:rPr lang="en-US" dirty="0"/>
              <a:t>” by Edwin Arlington Robinson</a:t>
            </a:r>
          </a:p>
          <a:p>
            <a:pPr lvl="1"/>
            <a:r>
              <a:rPr lang="en-US" dirty="0"/>
              <a:t>Published 1897</a:t>
            </a:r>
          </a:p>
          <a:p>
            <a:pPr lvl="1"/>
            <a:r>
              <a:rPr lang="en-US" dirty="0"/>
              <a:t>Complete TPCASTT</a:t>
            </a:r>
          </a:p>
          <a:p>
            <a:r>
              <a:rPr lang="en-US" dirty="0"/>
              <a:t>Liston to the song:  “Eleanor Rigby” by The Beatles </a:t>
            </a:r>
          </a:p>
          <a:p>
            <a:pPr lvl="1"/>
            <a:r>
              <a:rPr lang="en-US" dirty="0"/>
              <a:t>Released in 1966</a:t>
            </a:r>
          </a:p>
          <a:p>
            <a:pPr lvl="1"/>
            <a:r>
              <a:rPr lang="en-US" dirty="0"/>
              <a:t>Complete TPCASTT</a:t>
            </a:r>
          </a:p>
          <a:p>
            <a:r>
              <a:rPr lang="en-US" dirty="0"/>
              <a:t>Consider how the speaker in each text is wearing a mask for the world but dealing with issues internally. </a:t>
            </a:r>
          </a:p>
          <a:p>
            <a:r>
              <a:rPr lang="en-US" dirty="0"/>
              <a:t>Complete the compare/contrast document on a separate sheet of paper</a:t>
            </a:r>
          </a:p>
          <a:p>
            <a:pPr lvl="1"/>
            <a:r>
              <a:rPr lang="en-US" dirty="0"/>
              <a:t>Determine whether the allusion to the silver spoon has the same meaning in both pieces. </a:t>
            </a:r>
          </a:p>
          <a:p>
            <a:r>
              <a:rPr lang="en-US" dirty="0"/>
              <a:t>[ON YOUR OWN] Find a song on your playlist that discusses a similar theme. Describe how and why the song relates to the texts you read today in class. What is the tone of the artist? How does that impact the meaning of the song?</a:t>
            </a:r>
          </a:p>
        </p:txBody>
      </p:sp>
      <p:sp>
        <p:nvSpPr>
          <p:cNvPr id="4" name="Content Placeholder 3">
            <a:extLst>
              <a:ext uri="{FF2B5EF4-FFF2-40B4-BE49-F238E27FC236}">
                <a16:creationId xmlns:a16="http://schemas.microsoft.com/office/drawing/2014/main" id="{C95E56A2-01D4-4422-AA99-A48DC29A8608}"/>
              </a:ext>
            </a:extLst>
          </p:cNvPr>
          <p:cNvSpPr>
            <a:spLocks noGrp="1"/>
          </p:cNvSpPr>
          <p:nvPr>
            <p:ph sz="half" idx="2"/>
          </p:nvPr>
        </p:nvSpPr>
        <p:spPr/>
        <p:txBody>
          <a:bodyPr>
            <a:normAutofit fontScale="70000" lnSpcReduction="20000"/>
          </a:bodyPr>
          <a:lstStyle/>
          <a:p>
            <a:r>
              <a:rPr lang="en-US" dirty="0"/>
              <a:t>CONTEXT OF COMPOSITION:</a:t>
            </a:r>
          </a:p>
          <a:p>
            <a:pPr lvl="1"/>
            <a:r>
              <a:rPr lang="en-US" dirty="0"/>
              <a:t>Research the author of each of the texts above. Write down your findings. </a:t>
            </a:r>
          </a:p>
          <a:p>
            <a:pPr lvl="1"/>
            <a:r>
              <a:rPr lang="en-US" dirty="0"/>
              <a:t>Describe how the context of the text influenced the overall purpose of the text. What was the author going through and how did that impact their writing? How does the context of the text impact the purpose of the text? </a:t>
            </a:r>
          </a:p>
          <a:p>
            <a:r>
              <a:rPr lang="en-US" dirty="0"/>
              <a:t>C.E.I Paragraphs: Write 2-3 paragraphs [7 sentences each] comparing the similarities and differences of the two texts. You should also discuss the importance of reading and discussing these poems today. </a:t>
            </a:r>
          </a:p>
        </p:txBody>
      </p:sp>
    </p:spTree>
    <p:extLst>
      <p:ext uri="{BB962C8B-B14F-4D97-AF65-F5344CB8AC3E}">
        <p14:creationId xmlns:p14="http://schemas.microsoft.com/office/powerpoint/2010/main" val="284584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758583-3BF2-49DD-B2F1-0E7456A4E134}">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3821B79-AD0B-4D14-A179-D860A55FA06E}">
  <ds:schemaRefs>
    <ds:schemaRef ds:uri="http://schemas.microsoft.com/sharepoint/v3/contenttype/forms"/>
  </ds:schemaRefs>
</ds:datastoreItem>
</file>

<file path=customXml/itemProps3.xml><?xml version="1.0" encoding="utf-8"?>
<ds:datastoreItem xmlns:ds="http://schemas.openxmlformats.org/officeDocument/2006/customXml" ds:itemID="{35CA6D35-17B7-413E-98AB-823CBCB8E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Garden design</Template>
  <TotalTime>0</TotalTime>
  <Words>1257</Words>
  <Application>Microsoft Office PowerPoint</Application>
  <PresentationFormat>Widescreen</PresentationFormat>
  <Paragraphs>84</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Savon</vt:lpstr>
      <vt:lpstr>Poetry &amp; song analysis</vt:lpstr>
      <vt:lpstr>Directions: </vt:lpstr>
      <vt:lpstr>Group #1: </vt:lpstr>
      <vt:lpstr>Group #2: </vt:lpstr>
      <vt:lpstr>Group #3: </vt:lpstr>
      <vt:lpstr>Group #4: </vt:lpstr>
      <vt:lpstr>Group #5: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2019-11-18T19:42:26Z</dcterms:created>
  <dcterms:modified xsi:type="dcterms:W3CDTF">2019-11-19T13:31:40Z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0ee3c538-ec52-435f-ae58-017644bd9513_Enabled">
    <vt:lpwstr>True</vt:lpwstr>
  </property>
  <property fmtid="{D5CDD505-2E9C-101B-9397-08002B2CF9AE}" pid="4" name="MSIP_Label_0ee3c538-ec52-435f-ae58-017644bd9513_SiteId">
    <vt:lpwstr>0cdcb198-8169-4b70-ba9f-da7e3ba700c2</vt:lpwstr>
  </property>
  <property fmtid="{D5CDD505-2E9C-101B-9397-08002B2CF9AE}" pid="5" name="MSIP_Label_0ee3c538-ec52-435f-ae58-017644bd9513_Owner">
    <vt:lpwstr>thornee@fultonschools.org</vt:lpwstr>
  </property>
  <property fmtid="{D5CDD505-2E9C-101B-9397-08002B2CF9AE}" pid="6" name="MSIP_Label_0ee3c538-ec52-435f-ae58-017644bd9513_SetDate">
    <vt:lpwstr>2019-11-18T20:28:23.6796912Z</vt:lpwstr>
  </property>
  <property fmtid="{D5CDD505-2E9C-101B-9397-08002B2CF9AE}" pid="7" name="MSIP_Label_0ee3c538-ec52-435f-ae58-017644bd9513_Name">
    <vt:lpwstr>General</vt:lpwstr>
  </property>
  <property fmtid="{D5CDD505-2E9C-101B-9397-08002B2CF9AE}" pid="8" name="MSIP_Label_0ee3c538-ec52-435f-ae58-017644bd9513_Application">
    <vt:lpwstr>Microsoft Azure Information Protection</vt:lpwstr>
  </property>
  <property fmtid="{D5CDD505-2E9C-101B-9397-08002B2CF9AE}" pid="9" name="MSIP_Label_0ee3c538-ec52-435f-ae58-017644bd9513_Extended_MSFT_Method">
    <vt:lpwstr>Automatic</vt:lpwstr>
  </property>
  <property fmtid="{D5CDD505-2E9C-101B-9397-08002B2CF9AE}" pid="10" name="Sensitivity">
    <vt:lpwstr>General</vt:lpwstr>
  </property>
</Properties>
</file>