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5" r:id="rId3"/>
    <p:sldId id="260" r:id="rId4"/>
    <p:sldId id="263" r:id="rId5"/>
    <p:sldId id="270" r:id="rId6"/>
    <p:sldId id="264" r:id="rId7"/>
    <p:sldId id="266" r:id="rId8"/>
    <p:sldId id="267" r:id="rId9"/>
    <p:sldId id="268" r:id="rId10"/>
    <p:sldId id="269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92" d="100"/>
          <a:sy n="92" d="100"/>
        </p:scale>
        <p:origin x="106" y="-110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1/8/2020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1/8/2020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0668" y="3276600"/>
            <a:ext cx="12188824" cy="2147926"/>
          </a:xfrm>
        </p:spPr>
        <p:txBody>
          <a:bodyPr>
            <a:noAutofit/>
          </a:bodyPr>
          <a:lstStyle/>
          <a:p>
            <a:r>
              <a:rPr lang="en-US" sz="7200" dirty="0">
                <a:latin typeface="Goudy Stout" panose="0202090407030B020401" pitchFamily="18" charset="0"/>
              </a:rPr>
              <a:t>DP Language &amp; literature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4" y="6019800"/>
            <a:ext cx="9220200" cy="1016000"/>
          </a:xfrm>
        </p:spPr>
        <p:txBody>
          <a:bodyPr>
            <a:normAutofit/>
          </a:bodyPr>
          <a:lstStyle/>
          <a:p>
            <a:r>
              <a:rPr lang="en-US" sz="2400" i="1" dirty="0"/>
              <a:t>Session 07- How is Pixar changing the world? </a:t>
            </a:r>
          </a:p>
        </p:txBody>
      </p:sp>
      <p:pic>
        <p:nvPicPr>
          <p:cNvPr id="6146" name="Picture 2" descr="Image result for discu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1" y="609600"/>
            <a:ext cx="3191465" cy="182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8C9F-BFB7-5245-A56D-B74D18A0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B2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6A245-D4A2-B948-AF16-8B632E88EE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GROUP #1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Christopher, Amira, Ayanna, Brandon</a:t>
            </a:r>
          </a:p>
          <a:p>
            <a:r>
              <a:rPr lang="en-US" b="1" dirty="0">
                <a:solidFill>
                  <a:srgbClr val="FFC000"/>
                </a:solidFill>
              </a:rPr>
              <a:t>GROUP #2</a:t>
            </a:r>
          </a:p>
          <a:p>
            <a:pPr lvl="1"/>
            <a:r>
              <a:rPr lang="en-US" b="1" dirty="0">
                <a:solidFill>
                  <a:srgbClr val="FFC000"/>
                </a:solidFill>
              </a:rPr>
              <a:t>Michelle, Khloe, </a:t>
            </a:r>
            <a:r>
              <a:rPr lang="en-US" b="1" dirty="0" err="1">
                <a:solidFill>
                  <a:srgbClr val="FFC000"/>
                </a:solidFill>
              </a:rPr>
              <a:t>Tremayne</a:t>
            </a:r>
            <a:r>
              <a:rPr lang="en-US" b="1" dirty="0">
                <a:solidFill>
                  <a:srgbClr val="FFC000"/>
                </a:solidFill>
              </a:rPr>
              <a:t>, Delaney</a:t>
            </a:r>
          </a:p>
          <a:p>
            <a:r>
              <a:rPr lang="en-US" b="1" dirty="0">
                <a:solidFill>
                  <a:srgbClr val="FFFF00"/>
                </a:solidFill>
              </a:rPr>
              <a:t>GROUP #3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Joshua, Devon, Donovan</a:t>
            </a:r>
          </a:p>
          <a:p>
            <a:r>
              <a:rPr lang="en-US" b="1" dirty="0">
                <a:solidFill>
                  <a:srgbClr val="92D050"/>
                </a:solidFill>
              </a:rPr>
              <a:t>GROUP #4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Andrew, Fatou, Eric, Pier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C4B5-E504-114E-BBD0-7970398019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FF3399"/>
                </a:solidFill>
              </a:rPr>
              <a:t>GROUP #5</a:t>
            </a:r>
          </a:p>
          <a:p>
            <a:pPr lvl="1"/>
            <a:r>
              <a:rPr lang="en-US" b="1" dirty="0">
                <a:solidFill>
                  <a:srgbClr val="FF3399"/>
                </a:solidFill>
              </a:rPr>
              <a:t>Adele, Saniya, Esther</a:t>
            </a:r>
          </a:p>
          <a:p>
            <a:r>
              <a:rPr lang="en-US" b="1" dirty="0">
                <a:solidFill>
                  <a:srgbClr val="99CCFF"/>
                </a:solidFill>
              </a:rPr>
              <a:t>GROUP #6: </a:t>
            </a:r>
          </a:p>
          <a:p>
            <a:pPr lvl="1"/>
            <a:r>
              <a:rPr lang="en-US" b="1" dirty="0">
                <a:solidFill>
                  <a:srgbClr val="99CCFF"/>
                </a:solidFill>
              </a:rPr>
              <a:t>Jessica, </a:t>
            </a:r>
            <a:r>
              <a:rPr lang="en-US" b="1" dirty="0" err="1">
                <a:solidFill>
                  <a:srgbClr val="99CCFF"/>
                </a:solidFill>
              </a:rPr>
              <a:t>KeMarion</a:t>
            </a:r>
            <a:r>
              <a:rPr lang="en-US" b="1" dirty="0">
                <a:solidFill>
                  <a:srgbClr val="99CCFF"/>
                </a:solidFill>
              </a:rPr>
              <a:t>, Rob, Lyric</a:t>
            </a:r>
          </a:p>
          <a:p>
            <a:r>
              <a:rPr lang="en-US" b="1" dirty="0">
                <a:solidFill>
                  <a:srgbClr val="00B050"/>
                </a:solidFill>
              </a:rPr>
              <a:t>GROUP #7</a:t>
            </a:r>
          </a:p>
          <a:p>
            <a:pPr lvl="1"/>
            <a:r>
              <a:rPr lang="en-US" b="1" dirty="0" err="1">
                <a:solidFill>
                  <a:srgbClr val="00B050"/>
                </a:solidFill>
              </a:rPr>
              <a:t>Zyonn</a:t>
            </a:r>
            <a:r>
              <a:rPr lang="en-US" b="1" dirty="0">
                <a:solidFill>
                  <a:srgbClr val="00B050"/>
                </a:solidFill>
              </a:rPr>
              <a:t>, Giana, </a:t>
            </a:r>
            <a:r>
              <a:rPr lang="en-US" b="1" dirty="0" err="1">
                <a:solidFill>
                  <a:srgbClr val="00B050"/>
                </a:solidFill>
              </a:rPr>
              <a:t>JaMya</a:t>
            </a:r>
            <a:r>
              <a:rPr lang="en-US" b="1" dirty="0">
                <a:solidFill>
                  <a:srgbClr val="00B050"/>
                </a:solidFill>
              </a:rPr>
              <a:t>, Brooke</a:t>
            </a:r>
          </a:p>
          <a:p>
            <a:r>
              <a:rPr lang="en-US" b="1" dirty="0">
                <a:solidFill>
                  <a:srgbClr val="00B0F0"/>
                </a:solidFill>
              </a:rPr>
              <a:t>GROUP #8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Ezra, Rodney, Cameron</a:t>
            </a:r>
          </a:p>
        </p:txBody>
      </p:sp>
    </p:spTree>
    <p:extLst>
      <p:ext uri="{BB962C8B-B14F-4D97-AF65-F5344CB8AC3E}">
        <p14:creationId xmlns:p14="http://schemas.microsoft.com/office/powerpoint/2010/main" val="306018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62" y="685800"/>
            <a:ext cx="10360501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Goudy Stout" panose="0202090407030B020401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635" y="2286000"/>
            <a:ext cx="5637449" cy="4470400"/>
          </a:xfrm>
        </p:spPr>
        <p:txBody>
          <a:bodyPr/>
          <a:lstStyle/>
          <a:p>
            <a:r>
              <a:rPr lang="en-US" b="1" dirty="0"/>
              <a:t>First 15</a:t>
            </a:r>
            <a:r>
              <a:rPr lang="en-US" dirty="0"/>
              <a:t>: 10 min. </a:t>
            </a:r>
          </a:p>
          <a:p>
            <a:r>
              <a:rPr lang="en-US" b="1" dirty="0"/>
              <a:t>How is Pixar changing the world?: </a:t>
            </a:r>
            <a:r>
              <a:rPr lang="en-US" dirty="0"/>
              <a:t>55 min. </a:t>
            </a:r>
          </a:p>
        </p:txBody>
      </p:sp>
      <p:pic>
        <p:nvPicPr>
          <p:cNvPr id="7170" name="Picture 2" descr="Image result for age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2" y="2286000"/>
            <a:ext cx="2971800" cy="306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58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2761" y="381000"/>
            <a:ext cx="10360501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Goudy Stout" panose="0202090407030B020401" pitchFamily="18" charset="0"/>
              </a:rPr>
              <a:t>Group discussion:20 min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212" y="1805796"/>
            <a:ext cx="6096000" cy="51562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Each person will speak for 5 minutes without stopping. </a:t>
            </a:r>
          </a:p>
          <a:p>
            <a:pPr lvl="1"/>
            <a:r>
              <a:rPr lang="en-US" dirty="0"/>
              <a:t>You may not read directly from your essay. </a:t>
            </a:r>
          </a:p>
          <a:p>
            <a:pPr lvl="1"/>
            <a:r>
              <a:rPr lang="en-US" dirty="0"/>
              <a:t>Use the questions to guide your verbal analysis. 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While each person is speaking:</a:t>
            </a:r>
          </a:p>
          <a:p>
            <a:pPr lvl="1"/>
            <a:r>
              <a:rPr lang="en-US" dirty="0"/>
              <a:t>One person will be keeping time. </a:t>
            </a:r>
          </a:p>
          <a:p>
            <a:pPr lvl="1"/>
            <a:r>
              <a:rPr lang="en-US" dirty="0"/>
              <a:t>One person will be TAKING NOTES on what the person is saying. </a:t>
            </a:r>
          </a:p>
          <a:p>
            <a:pPr lvl="1"/>
            <a:r>
              <a:rPr lang="en-US" dirty="0"/>
              <a:t>One person will be RESPONDING to what the person is saying. 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323011" y="1603075"/>
            <a:ext cx="5791200" cy="51403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C000"/>
                </a:solidFill>
              </a:rPr>
              <a:t>            </a:t>
            </a:r>
            <a:r>
              <a:rPr lang="en-US" sz="4400" b="1" u="sng" dirty="0">
                <a:solidFill>
                  <a:srgbClr val="FFC000"/>
                </a:solidFill>
              </a:rPr>
              <a:t>RULES: </a:t>
            </a:r>
          </a:p>
          <a:p>
            <a:pPr marL="342900" indent="-342900">
              <a:buAutoNum type="arabicPeriod"/>
            </a:pPr>
            <a:r>
              <a:rPr lang="en-US" dirty="0"/>
              <a:t>Only one person from each group is allowed to speak.</a:t>
            </a:r>
          </a:p>
          <a:p>
            <a:pPr marL="342900" indent="-342900">
              <a:buAutoNum type="arabicPeriod"/>
            </a:pPr>
            <a:r>
              <a:rPr lang="en-US" dirty="0"/>
              <a:t>At the end of each 5 minute session, take 5 minutes to debrief with the speaker (</a:t>
            </a:r>
            <a:r>
              <a:rPr lang="en-US" i="1" dirty="0"/>
              <a:t>this is when everyone can talk</a:t>
            </a:r>
            <a:r>
              <a:rPr lang="en-US" dirty="0"/>
              <a:t>). </a:t>
            </a:r>
          </a:p>
          <a:p>
            <a:pPr marL="342900" indent="-342900">
              <a:buAutoNum type="arabicPeriod"/>
            </a:pPr>
            <a:r>
              <a:rPr lang="en-US" dirty="0"/>
              <a:t>At the end of the 5 minute debrief, each person will take on a new job. </a:t>
            </a:r>
          </a:p>
          <a:p>
            <a:pPr marL="617220" lvl="1" indent="-342900">
              <a:buAutoNum type="arabicPeriod"/>
            </a:pPr>
            <a:r>
              <a:rPr lang="en-US" sz="1800" dirty="0"/>
              <a:t>You may have a job more than once, but you must do every job at least once. </a:t>
            </a:r>
          </a:p>
          <a:p>
            <a:pPr marL="342900" indent="-342900">
              <a:buAutoNum type="arabicPeriod"/>
            </a:pPr>
            <a:r>
              <a:rPr lang="en-US" dirty="0"/>
              <a:t>Everyone must speak for 6 minutes. </a:t>
            </a:r>
          </a:p>
          <a:p>
            <a:pPr marL="342900" indent="-342900">
              <a:buAutoNum type="arabicPeriod"/>
            </a:pPr>
            <a:r>
              <a:rPr lang="en-US" dirty="0"/>
              <a:t>You will submit all work from today’s discussion. 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2188825" cy="1219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Goudy Stout" panose="0202090407030B020401" pitchFamily="18" charset="0"/>
              </a:rPr>
              <a:t>Small group discussion:20 min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812" y="2209800"/>
            <a:ext cx="6908745" cy="492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FF99CC"/>
                </a:solidFill>
              </a:rPr>
              <a:t>How is Pixar changing the world? 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99CCFF"/>
                </a:solidFill>
              </a:rPr>
              <a:t>How does language construct/deconstruct gender identities? </a:t>
            </a:r>
          </a:p>
          <a:p>
            <a:endParaRPr lang="en-US" dirty="0"/>
          </a:p>
        </p:txBody>
      </p:sp>
      <p:pic>
        <p:nvPicPr>
          <p:cNvPr id="4098" name="Picture 2" descr="Image result for gen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2" y="2438400"/>
            <a:ext cx="4512926" cy="310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8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87DF-1D8A-4DAC-BB82-8582FDAE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poster should: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4B63D-7B9F-4840-A361-955A4E8BC4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a </a:t>
            </a:r>
            <a:r>
              <a:rPr lang="en-US" b="1" dirty="0">
                <a:solidFill>
                  <a:srgbClr val="FF0000"/>
                </a:solidFill>
              </a:rPr>
              <a:t>CREATIVE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THOROUGH </a:t>
            </a:r>
            <a:r>
              <a:rPr lang="en-US" dirty="0"/>
              <a:t>manner, write out your groups analysis on the poster using the two questions below to guide your analysis: </a:t>
            </a:r>
          </a:p>
          <a:p>
            <a:pPr lvl="1"/>
            <a:r>
              <a:rPr lang="en-US" b="1" dirty="0">
                <a:solidFill>
                  <a:srgbClr val="FF3399"/>
                </a:solidFill>
              </a:rPr>
              <a:t>HOW IS PIXAR CHANGING THE WORLD?</a:t>
            </a:r>
          </a:p>
          <a:p>
            <a:pPr lvl="1"/>
            <a:r>
              <a:rPr lang="en-US" b="1" dirty="0">
                <a:solidFill>
                  <a:srgbClr val="FF3399"/>
                </a:solidFill>
              </a:rPr>
              <a:t>HOW DOES LANGUAGE CONSTRUCT/DECONSTRUCT GENDER IDENTITIES?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079D2-98D3-4EF2-879E-DE293436BA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Write out your group’s </a:t>
            </a:r>
            <a:r>
              <a:rPr lang="en-US" b="1" dirty="0">
                <a:solidFill>
                  <a:srgbClr val="00B0F0"/>
                </a:solidFill>
              </a:rPr>
              <a:t>DETAILED ANALYSIS </a:t>
            </a:r>
            <a:r>
              <a:rPr lang="en-US" dirty="0"/>
              <a:t>on the poster provided to you. </a:t>
            </a:r>
          </a:p>
          <a:p>
            <a:r>
              <a:rPr lang="en-US" b="1" dirty="0">
                <a:solidFill>
                  <a:srgbClr val="92D050"/>
                </a:solidFill>
              </a:rPr>
              <a:t>Every movie analyzed in your group should appear on the poster. </a:t>
            </a:r>
          </a:p>
          <a:p>
            <a:r>
              <a:rPr lang="en-US" b="1" i="1" u="sng" dirty="0">
                <a:solidFill>
                  <a:srgbClr val="FFC000"/>
                </a:solidFill>
              </a:rPr>
              <a:t>The poster should NOT just be a list of facts, but rather facts that answer the two questions. </a:t>
            </a:r>
          </a:p>
        </p:txBody>
      </p:sp>
    </p:spTree>
    <p:extLst>
      <p:ext uri="{BB962C8B-B14F-4D97-AF65-F5344CB8AC3E}">
        <p14:creationId xmlns:p14="http://schemas.microsoft.com/office/powerpoint/2010/main" val="235763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2600"/>
            <a:ext cx="12188825" cy="1219200"/>
          </a:xfrm>
        </p:spPr>
        <p:txBody>
          <a:bodyPr/>
          <a:lstStyle/>
          <a:p>
            <a:pPr algn="ctr"/>
            <a:r>
              <a:rPr lang="en-US" dirty="0">
                <a:latin typeface="Goudy Stout" panose="0202090407030B020401" pitchFamily="18" charset="0"/>
              </a:rPr>
              <a:t>Large group discussion:15 min.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2" y="2133601"/>
            <a:ext cx="4977104" cy="4470400"/>
          </a:xfrm>
        </p:spPr>
        <p:txBody>
          <a:bodyPr>
            <a:normAutofit/>
          </a:bodyPr>
          <a:lstStyle/>
          <a:p>
            <a:r>
              <a:rPr lang="en-US" sz="3200" dirty="0"/>
              <a:t>Choose one person from your group to report your group’s findings to the class. </a:t>
            </a:r>
          </a:p>
          <a:p>
            <a:r>
              <a:rPr lang="en-US" sz="3200" dirty="0"/>
              <a:t>This is the only person from your group that will be allowed to share out today. </a:t>
            </a:r>
            <a:r>
              <a:rPr lang="en-US" sz="3200" dirty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  <p:pic>
        <p:nvPicPr>
          <p:cNvPr id="5122" name="Picture 2" descr="Image result for thought bub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12" y="1803401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44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D6BD-ED9B-F846-BE9D-39662C8B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A3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9966A-5AB7-A544-8432-C122AFAC5C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GROUP #1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Sade, Mia, </a:t>
            </a:r>
            <a:r>
              <a:rPr lang="en-US" b="1" dirty="0" err="1">
                <a:solidFill>
                  <a:srgbClr val="00B050"/>
                </a:solidFill>
              </a:rPr>
              <a:t>Malayjah</a:t>
            </a:r>
            <a:r>
              <a:rPr lang="en-US" b="1" dirty="0">
                <a:solidFill>
                  <a:srgbClr val="00B050"/>
                </a:solidFill>
              </a:rPr>
              <a:t>, Kaitlyn, Samantha</a:t>
            </a:r>
          </a:p>
          <a:p>
            <a:r>
              <a:rPr lang="en-US" b="1" dirty="0">
                <a:solidFill>
                  <a:srgbClr val="FFC000"/>
                </a:solidFill>
              </a:rPr>
              <a:t>GROUP #2</a:t>
            </a:r>
          </a:p>
          <a:p>
            <a:pPr lvl="1"/>
            <a:r>
              <a:rPr lang="en-US" b="1" dirty="0">
                <a:solidFill>
                  <a:srgbClr val="FFC000"/>
                </a:solidFill>
              </a:rPr>
              <a:t>Solomon, Christopher, Izzy, Shawna</a:t>
            </a:r>
          </a:p>
          <a:p>
            <a:r>
              <a:rPr lang="en-US" b="1" dirty="0">
                <a:solidFill>
                  <a:srgbClr val="FFFF00"/>
                </a:solidFill>
              </a:rPr>
              <a:t>GROUP #3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Jayden, Lauryn, Sadiq, Adrienne, Destiny</a:t>
            </a:r>
          </a:p>
          <a:p>
            <a:r>
              <a:rPr lang="en-US" b="1" dirty="0">
                <a:solidFill>
                  <a:srgbClr val="99CCFF"/>
                </a:solidFill>
              </a:rPr>
              <a:t>GROUP #4</a:t>
            </a:r>
          </a:p>
          <a:p>
            <a:pPr lvl="1"/>
            <a:r>
              <a:rPr lang="en-US" b="1" dirty="0">
                <a:solidFill>
                  <a:srgbClr val="99CCFF"/>
                </a:solidFill>
              </a:rPr>
              <a:t>Xavier, </a:t>
            </a:r>
            <a:r>
              <a:rPr lang="en-US" b="1" dirty="0" err="1">
                <a:solidFill>
                  <a:srgbClr val="99CCFF"/>
                </a:solidFill>
              </a:rPr>
              <a:t>Jha’Quez</a:t>
            </a:r>
            <a:r>
              <a:rPr lang="en-US" b="1" dirty="0">
                <a:solidFill>
                  <a:srgbClr val="99CCFF"/>
                </a:solidFill>
              </a:rPr>
              <a:t>, Janine, </a:t>
            </a:r>
            <a:r>
              <a:rPr lang="en-US" b="1" dirty="0" err="1">
                <a:solidFill>
                  <a:srgbClr val="99CCFF"/>
                </a:solidFill>
              </a:rPr>
              <a:t>Keyallah</a:t>
            </a:r>
            <a:endParaRPr lang="en-US" b="1" dirty="0">
              <a:solidFill>
                <a:srgbClr val="99CC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76D53-7522-DD43-83A0-CB1ECB7DEB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GROUP #5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Aaliyah, Ashton, </a:t>
            </a:r>
            <a:r>
              <a:rPr lang="en-US" b="1" dirty="0" err="1">
                <a:solidFill>
                  <a:srgbClr val="00B0F0"/>
                </a:solidFill>
              </a:rPr>
              <a:t>Senait</a:t>
            </a:r>
            <a:r>
              <a:rPr lang="en-US" b="1" dirty="0">
                <a:solidFill>
                  <a:srgbClr val="00B0F0"/>
                </a:solidFill>
              </a:rPr>
              <a:t>, Taniya</a:t>
            </a:r>
          </a:p>
          <a:p>
            <a:r>
              <a:rPr lang="en-US" b="1" dirty="0">
                <a:solidFill>
                  <a:srgbClr val="92D050"/>
                </a:solidFill>
              </a:rPr>
              <a:t>GROUP #6</a:t>
            </a:r>
          </a:p>
          <a:p>
            <a:pPr lvl="1"/>
            <a:r>
              <a:rPr lang="en-US" b="1" dirty="0" err="1">
                <a:solidFill>
                  <a:srgbClr val="92D050"/>
                </a:solidFill>
              </a:rPr>
              <a:t>Ashaki</a:t>
            </a:r>
            <a:r>
              <a:rPr lang="en-US" b="1" dirty="0">
                <a:solidFill>
                  <a:srgbClr val="92D050"/>
                </a:solidFill>
              </a:rPr>
              <a:t>, </a:t>
            </a:r>
            <a:r>
              <a:rPr lang="en-US" b="1" dirty="0" err="1">
                <a:solidFill>
                  <a:srgbClr val="92D050"/>
                </a:solidFill>
              </a:rPr>
              <a:t>Tevanie</a:t>
            </a:r>
            <a:r>
              <a:rPr lang="en-US" b="1" dirty="0">
                <a:solidFill>
                  <a:srgbClr val="92D050"/>
                </a:solidFill>
              </a:rPr>
              <a:t>, Amayah, </a:t>
            </a:r>
            <a:r>
              <a:rPr lang="en-US" b="1" dirty="0" err="1">
                <a:solidFill>
                  <a:srgbClr val="92D050"/>
                </a:solidFill>
              </a:rPr>
              <a:t>LaRyah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b="1" dirty="0">
                <a:solidFill>
                  <a:srgbClr val="FF3399"/>
                </a:solidFill>
              </a:rPr>
              <a:t>GROUP #7</a:t>
            </a:r>
          </a:p>
          <a:p>
            <a:pPr lvl="1"/>
            <a:r>
              <a:rPr lang="en-US" b="1" dirty="0" err="1">
                <a:solidFill>
                  <a:srgbClr val="FF3399"/>
                </a:solidFill>
              </a:rPr>
              <a:t>JaNiyah</a:t>
            </a:r>
            <a:r>
              <a:rPr lang="en-US" b="1" dirty="0">
                <a:solidFill>
                  <a:srgbClr val="FF3399"/>
                </a:solidFill>
              </a:rPr>
              <a:t>, </a:t>
            </a:r>
            <a:r>
              <a:rPr lang="en-US" b="1" dirty="0" err="1">
                <a:solidFill>
                  <a:srgbClr val="FF3399"/>
                </a:solidFill>
              </a:rPr>
              <a:t>Dezmond</a:t>
            </a:r>
            <a:r>
              <a:rPr lang="en-US" b="1" dirty="0">
                <a:solidFill>
                  <a:srgbClr val="FF3399"/>
                </a:solidFill>
              </a:rPr>
              <a:t>, Tianna, Raegan</a:t>
            </a:r>
          </a:p>
          <a:p>
            <a:r>
              <a:rPr lang="en-US" b="1" dirty="0">
                <a:solidFill>
                  <a:srgbClr val="FF99CC"/>
                </a:solidFill>
              </a:rPr>
              <a:t>GROUP #8</a:t>
            </a:r>
          </a:p>
          <a:p>
            <a:pPr lvl="1"/>
            <a:r>
              <a:rPr lang="en-US" b="1" dirty="0" err="1">
                <a:solidFill>
                  <a:srgbClr val="FF99CC"/>
                </a:solidFill>
              </a:rPr>
              <a:t>Champ’el</a:t>
            </a:r>
            <a:r>
              <a:rPr lang="en-US" b="1" dirty="0">
                <a:solidFill>
                  <a:srgbClr val="FF99CC"/>
                </a:solidFill>
              </a:rPr>
              <a:t>, AJ, Akira, Tyler</a:t>
            </a:r>
          </a:p>
        </p:txBody>
      </p:sp>
    </p:spTree>
    <p:extLst>
      <p:ext uri="{BB962C8B-B14F-4D97-AF65-F5344CB8AC3E}">
        <p14:creationId xmlns:p14="http://schemas.microsoft.com/office/powerpoint/2010/main" val="323217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6C4D-25A7-4348-A42F-49DC19DC7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A4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09245-F8EF-EB43-A1E4-6D66BF9782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GROUP #1</a:t>
            </a:r>
          </a:p>
          <a:p>
            <a:pPr lvl="1"/>
            <a:r>
              <a:rPr lang="en-US" b="1" dirty="0">
                <a:solidFill>
                  <a:srgbClr val="FFC000"/>
                </a:solidFill>
              </a:rPr>
              <a:t>B. Green, Alaina, Kelsi, </a:t>
            </a:r>
            <a:r>
              <a:rPr lang="en-US" b="1" dirty="0" err="1">
                <a:solidFill>
                  <a:srgbClr val="FFC000"/>
                </a:solidFill>
              </a:rPr>
              <a:t>Amaka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92D050"/>
                </a:solidFill>
              </a:rPr>
              <a:t>GROUP #2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Curtis, Dana, </a:t>
            </a:r>
            <a:r>
              <a:rPr lang="en-US" b="1" dirty="0" err="1">
                <a:solidFill>
                  <a:srgbClr val="92D050"/>
                </a:solidFill>
              </a:rPr>
              <a:t>Kamille</a:t>
            </a:r>
            <a:r>
              <a:rPr lang="en-US" b="1" dirty="0">
                <a:solidFill>
                  <a:srgbClr val="92D050"/>
                </a:solidFill>
              </a:rPr>
              <a:t>, Victor</a:t>
            </a:r>
          </a:p>
          <a:p>
            <a:r>
              <a:rPr lang="en-US" b="1" dirty="0">
                <a:solidFill>
                  <a:srgbClr val="00B0F0"/>
                </a:solidFill>
              </a:rPr>
              <a:t>GROUP #3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B. Stewart, </a:t>
            </a:r>
            <a:r>
              <a:rPr lang="en-US" b="1" dirty="0" err="1">
                <a:solidFill>
                  <a:srgbClr val="00B0F0"/>
                </a:solidFill>
              </a:rPr>
              <a:t>Karsen</a:t>
            </a:r>
            <a:r>
              <a:rPr lang="en-US" b="1" dirty="0">
                <a:solidFill>
                  <a:srgbClr val="00B0F0"/>
                </a:solidFill>
              </a:rPr>
              <a:t>, Asha, Maci</a:t>
            </a:r>
          </a:p>
          <a:p>
            <a:r>
              <a:rPr lang="en-US" b="1" dirty="0">
                <a:solidFill>
                  <a:srgbClr val="FF3399"/>
                </a:solidFill>
              </a:rPr>
              <a:t>GROUP #4</a:t>
            </a:r>
          </a:p>
          <a:p>
            <a:pPr lvl="1"/>
            <a:r>
              <a:rPr lang="en-US" b="1" dirty="0">
                <a:solidFill>
                  <a:srgbClr val="FF3399"/>
                </a:solidFill>
              </a:rPr>
              <a:t>Austin, Shaniya, </a:t>
            </a:r>
            <a:r>
              <a:rPr lang="en-US" b="1" dirty="0" err="1">
                <a:solidFill>
                  <a:srgbClr val="FF3399"/>
                </a:solidFill>
              </a:rPr>
              <a:t>Alaya</a:t>
            </a:r>
            <a:r>
              <a:rPr lang="en-US" b="1" dirty="0">
                <a:solidFill>
                  <a:srgbClr val="FF3399"/>
                </a:solidFill>
              </a:rPr>
              <a:t>, Zina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979CD-F505-7D4F-9CBD-2C78B9DD57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GROUP #5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Maci, Jayla, Grant, Angelyn</a:t>
            </a:r>
          </a:p>
          <a:p>
            <a:r>
              <a:rPr lang="en-US" b="1" dirty="0">
                <a:solidFill>
                  <a:srgbClr val="FF0000"/>
                </a:solidFill>
              </a:rPr>
              <a:t>GROUP #6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Zacara</a:t>
            </a:r>
            <a:r>
              <a:rPr lang="en-US" b="1" dirty="0">
                <a:solidFill>
                  <a:srgbClr val="FF0000"/>
                </a:solidFill>
              </a:rPr>
              <a:t>, Danielle, Taniya, Josh</a:t>
            </a:r>
          </a:p>
          <a:p>
            <a:r>
              <a:rPr lang="en-US" b="1" dirty="0">
                <a:solidFill>
                  <a:srgbClr val="FF99CC"/>
                </a:solidFill>
              </a:rPr>
              <a:t>GROUP #7</a:t>
            </a:r>
          </a:p>
          <a:p>
            <a:pPr lvl="1"/>
            <a:r>
              <a:rPr lang="en-US" b="1" dirty="0">
                <a:solidFill>
                  <a:srgbClr val="FF99CC"/>
                </a:solidFill>
              </a:rPr>
              <a:t>Thurgood, Keith, Liberty, Jason</a:t>
            </a:r>
          </a:p>
          <a:p>
            <a:r>
              <a:rPr lang="en-US" b="1" dirty="0">
                <a:solidFill>
                  <a:srgbClr val="00B050"/>
                </a:solidFill>
              </a:rPr>
              <a:t>GROUP #8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Terrell, </a:t>
            </a:r>
            <a:r>
              <a:rPr lang="en-US" b="1" dirty="0" err="1">
                <a:solidFill>
                  <a:srgbClr val="00B050"/>
                </a:solidFill>
              </a:rPr>
              <a:t>Kamille</a:t>
            </a:r>
            <a:r>
              <a:rPr lang="en-US" b="1" dirty="0">
                <a:solidFill>
                  <a:srgbClr val="00B050"/>
                </a:solidFill>
              </a:rPr>
              <a:t>, Jumoke, </a:t>
            </a:r>
            <a:r>
              <a:rPr lang="en-US" b="1" dirty="0" err="1">
                <a:solidFill>
                  <a:srgbClr val="00B050"/>
                </a:solidFill>
              </a:rPr>
              <a:t>Ellijah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6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F7EA-6A0A-1D4B-BC4E-BD22CBC7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B1grouping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F0F08-8B95-0F49-9911-7C4FC8CA25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3399"/>
                </a:solidFill>
              </a:rPr>
              <a:t>GROUP #1</a:t>
            </a:r>
          </a:p>
          <a:p>
            <a:pPr lvl="1"/>
            <a:r>
              <a:rPr lang="en-US" b="1" dirty="0" err="1">
                <a:solidFill>
                  <a:srgbClr val="FF3399"/>
                </a:solidFill>
              </a:rPr>
              <a:t>Daya</a:t>
            </a:r>
            <a:r>
              <a:rPr lang="en-US" b="1" dirty="0">
                <a:solidFill>
                  <a:srgbClr val="FF3399"/>
                </a:solidFill>
              </a:rPr>
              <a:t>, Nolan, Willingham, </a:t>
            </a:r>
            <a:r>
              <a:rPr lang="en-US" b="1" dirty="0" err="1">
                <a:solidFill>
                  <a:srgbClr val="FF3399"/>
                </a:solidFill>
              </a:rPr>
              <a:t>Natazyah</a:t>
            </a:r>
            <a:endParaRPr lang="en-US" b="1" dirty="0">
              <a:solidFill>
                <a:srgbClr val="FF3399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GROUP #2</a:t>
            </a:r>
          </a:p>
          <a:p>
            <a:pPr lvl="1"/>
            <a:r>
              <a:rPr lang="en-US" b="1" dirty="0" err="1">
                <a:solidFill>
                  <a:srgbClr val="FFFF00"/>
                </a:solidFill>
              </a:rPr>
              <a:t>Youssoufa</a:t>
            </a:r>
            <a:r>
              <a:rPr lang="en-US" b="1" dirty="0">
                <a:solidFill>
                  <a:srgbClr val="FFFF00"/>
                </a:solidFill>
              </a:rPr>
              <a:t>, Faith, Nneka, Myles</a:t>
            </a:r>
          </a:p>
          <a:p>
            <a:r>
              <a:rPr lang="en-US" b="1" dirty="0">
                <a:solidFill>
                  <a:srgbClr val="92D050"/>
                </a:solidFill>
              </a:rPr>
              <a:t>GROUP #3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KJ, </a:t>
            </a:r>
            <a:r>
              <a:rPr lang="en-US" b="1" dirty="0" err="1">
                <a:solidFill>
                  <a:srgbClr val="92D050"/>
                </a:solidFill>
              </a:rPr>
              <a:t>Jalahni</a:t>
            </a:r>
            <a:r>
              <a:rPr lang="en-US" b="1" dirty="0">
                <a:solidFill>
                  <a:srgbClr val="92D050"/>
                </a:solidFill>
              </a:rPr>
              <a:t>, Jalal, </a:t>
            </a:r>
            <a:r>
              <a:rPr lang="en-US" b="1" dirty="0" err="1">
                <a:solidFill>
                  <a:srgbClr val="92D050"/>
                </a:solidFill>
              </a:rPr>
              <a:t>Tassia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GROUP #4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Mercedes, Kayla, Patience, Selah, Aden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A5387-EE6B-754D-A4B9-98213649A3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GROUP #5</a:t>
            </a:r>
          </a:p>
          <a:p>
            <a:pPr lvl="1"/>
            <a:r>
              <a:rPr lang="en-US" b="1" dirty="0" err="1">
                <a:solidFill>
                  <a:srgbClr val="FFC000"/>
                </a:solidFill>
              </a:rPr>
              <a:t>Daiesha</a:t>
            </a:r>
            <a:r>
              <a:rPr lang="en-US" b="1" dirty="0">
                <a:solidFill>
                  <a:srgbClr val="FFC000"/>
                </a:solidFill>
              </a:rPr>
              <a:t>, Tyrell, </a:t>
            </a:r>
            <a:r>
              <a:rPr lang="en-US" b="1" dirty="0" err="1">
                <a:solidFill>
                  <a:srgbClr val="FFC000"/>
                </a:solidFill>
              </a:rPr>
              <a:t>Umme</a:t>
            </a:r>
            <a:r>
              <a:rPr lang="en-US" b="1" dirty="0">
                <a:solidFill>
                  <a:srgbClr val="FFC000"/>
                </a:solidFill>
              </a:rPr>
              <a:t>, John, Christopher</a:t>
            </a:r>
          </a:p>
          <a:p>
            <a:r>
              <a:rPr lang="en-US" b="1" dirty="0">
                <a:solidFill>
                  <a:srgbClr val="FF99CC"/>
                </a:solidFill>
              </a:rPr>
              <a:t>GROUP #6</a:t>
            </a:r>
          </a:p>
          <a:p>
            <a:pPr lvl="1"/>
            <a:r>
              <a:rPr lang="en-US" b="1" dirty="0">
                <a:solidFill>
                  <a:srgbClr val="FF99CC"/>
                </a:solidFill>
              </a:rPr>
              <a:t>Bennett, Justin, Mason, </a:t>
            </a:r>
            <a:r>
              <a:rPr lang="en-US" b="1" dirty="0" err="1">
                <a:solidFill>
                  <a:srgbClr val="FF99CC"/>
                </a:solidFill>
              </a:rPr>
              <a:t>Kamill</a:t>
            </a:r>
            <a:endParaRPr lang="en-US" b="1" dirty="0">
              <a:solidFill>
                <a:srgbClr val="FF99CC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GROUP #7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Jai, </a:t>
            </a:r>
            <a:r>
              <a:rPr lang="en-US" b="1" dirty="0" err="1">
                <a:solidFill>
                  <a:srgbClr val="00B050"/>
                </a:solidFill>
              </a:rPr>
              <a:t>Dasharia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err="1">
                <a:solidFill>
                  <a:srgbClr val="00B050"/>
                </a:solidFill>
              </a:rPr>
              <a:t>Rasiyah</a:t>
            </a:r>
            <a:r>
              <a:rPr lang="en-US" b="1" dirty="0">
                <a:solidFill>
                  <a:srgbClr val="00B050"/>
                </a:solidFill>
              </a:rPr>
              <a:t>, Alex</a:t>
            </a:r>
          </a:p>
          <a:p>
            <a:r>
              <a:rPr lang="en-US" b="1" dirty="0">
                <a:solidFill>
                  <a:srgbClr val="FF0000"/>
                </a:solidFill>
              </a:rPr>
              <a:t>GROUP #8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Ian, Amari, Jacob, Dene, </a:t>
            </a:r>
            <a:r>
              <a:rPr lang="en-US" b="1" dirty="0" err="1">
                <a:solidFill>
                  <a:srgbClr val="FF0000"/>
                </a:solidFill>
              </a:rPr>
              <a:t>Gnoumma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5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1616</TotalTime>
  <Words>682</Words>
  <Application>Microsoft Office PowerPoint</Application>
  <PresentationFormat>Custom</PresentationFormat>
  <Paragraphs>102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</vt:lpstr>
      <vt:lpstr>Century Gothic</vt:lpstr>
      <vt:lpstr>Goudy Stout</vt:lpstr>
      <vt:lpstr>Crimson landscape design template</vt:lpstr>
      <vt:lpstr>DP Language &amp; literature</vt:lpstr>
      <vt:lpstr>Agenda</vt:lpstr>
      <vt:lpstr>Group discussion:20 min</vt:lpstr>
      <vt:lpstr>Small group discussion:20 min </vt:lpstr>
      <vt:lpstr>Your poster should: </vt:lpstr>
      <vt:lpstr>Large group discussion:15 min. </vt:lpstr>
      <vt:lpstr>A3 grouping</vt:lpstr>
      <vt:lpstr>A4 grouping</vt:lpstr>
      <vt:lpstr>B1grouping</vt:lpstr>
      <vt:lpstr>B2 grouping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 Language &amp; literature</dc:title>
  <dc:creator>Thorne, Elizabeth C</dc:creator>
  <cp:lastModifiedBy>Thorne, Elizabeth C</cp:lastModifiedBy>
  <cp:revision>26</cp:revision>
  <dcterms:created xsi:type="dcterms:W3CDTF">2018-09-06T12:16:27Z</dcterms:created>
  <dcterms:modified xsi:type="dcterms:W3CDTF">2020-01-08T17:11:13Z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thornee@fultonschools.org</vt:lpwstr>
  </property>
  <property fmtid="{D5CDD505-2E9C-101B-9397-08002B2CF9AE}" pid="5" name="MSIP_Label_0ee3c538-ec52-435f-ae58-017644bd9513_SetDate">
    <vt:lpwstr>2020-01-08T17:06:35.4097074Z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