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72" r:id="rId14"/>
    <p:sldId id="269"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2/8/2019</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2/8/2019</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rive.google.com/file/d/0B3BORrtzoiQuM19OQjVlX1ZaZFE/view"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eNFaCxdDLaU" TargetMode="External"/><Relationship Id="rId2" Type="http://schemas.openxmlformats.org/officeDocument/2006/relationships/hyperlink" Target="https://drive.google.com/file/d/0B3BORrtzoiQucG9Fcm1kUmFGSTA/view" TargetMode="External"/><Relationship Id="rId1" Type="http://schemas.openxmlformats.org/officeDocument/2006/relationships/slideLayout" Target="../slideLayouts/slideLayout2.xml"/><Relationship Id="rId4" Type="http://schemas.openxmlformats.org/officeDocument/2006/relationships/hyperlink" Target="https://www.youtube.com/watch?v=azUsjQwF_U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Life of pi </a:t>
            </a:r>
            <a:endParaRPr lang="en-US" dirty="0"/>
          </a:p>
        </p:txBody>
      </p:sp>
      <p:sp>
        <p:nvSpPr>
          <p:cNvPr id="3" name="Subtitle 2"/>
          <p:cNvSpPr>
            <a:spLocks noGrp="1"/>
          </p:cNvSpPr>
          <p:nvPr>
            <p:ph type="subTitle" idx="1"/>
          </p:nvPr>
        </p:nvSpPr>
        <p:spPr/>
        <p:txBody>
          <a:bodyPr/>
          <a:lstStyle/>
          <a:p>
            <a:r>
              <a:rPr lang="en-US" dirty="0" smtClean="0"/>
              <a:t>Part #1 Project </a:t>
            </a:r>
            <a:endParaRPr lang="en-US" dirty="0"/>
          </a:p>
        </p:txBody>
      </p:sp>
    </p:spTree>
    <p:extLst>
      <p:ext uri="{BB962C8B-B14F-4D97-AF65-F5344CB8AC3E}">
        <p14:creationId xmlns:p14="http://schemas.microsoft.com/office/powerpoint/2010/main" val="628706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039" y="359434"/>
            <a:ext cx="11688792" cy="1356360"/>
          </a:xfrm>
        </p:spPr>
        <p:txBody>
          <a:bodyPr>
            <a:noAutofit/>
          </a:bodyPr>
          <a:lstStyle/>
          <a:p>
            <a:pPr algn="ctr"/>
            <a:r>
              <a:rPr lang="en-US" sz="6000" b="1" dirty="0">
                <a:solidFill>
                  <a:schemeClr val="accent6">
                    <a:lumMod val="60000"/>
                    <a:lumOff val="40000"/>
                  </a:schemeClr>
                </a:solidFill>
              </a:rPr>
              <a:t>ALL LITERARY </a:t>
            </a:r>
            <a:r>
              <a:rPr lang="en-US" sz="4800" dirty="0"/>
              <a:t>&amp; </a:t>
            </a:r>
            <a:r>
              <a:rPr lang="en-US" sz="6000" b="1" dirty="0">
                <a:solidFill>
                  <a:schemeClr val="accent6">
                    <a:lumMod val="60000"/>
                    <a:lumOff val="40000"/>
                  </a:schemeClr>
                </a:solidFill>
              </a:rPr>
              <a:t>RHETORICAL ELEMENTS</a:t>
            </a:r>
            <a:endParaRPr lang="en-US" sz="6000" dirty="0"/>
          </a:p>
        </p:txBody>
      </p:sp>
      <p:sp>
        <p:nvSpPr>
          <p:cNvPr id="3" name="Content Placeholder 2"/>
          <p:cNvSpPr>
            <a:spLocks noGrp="1"/>
          </p:cNvSpPr>
          <p:nvPr>
            <p:ph idx="1"/>
          </p:nvPr>
        </p:nvSpPr>
        <p:spPr>
          <a:xfrm>
            <a:off x="301926" y="2057400"/>
            <a:ext cx="11621906" cy="4032850"/>
          </a:xfrm>
        </p:spPr>
        <p:txBody>
          <a:bodyPr>
            <a:noAutofit/>
          </a:bodyPr>
          <a:lstStyle/>
          <a:p>
            <a:r>
              <a:rPr lang="en-US" sz="4400" dirty="0" smtClean="0"/>
              <a:t>Find AT LEAST </a:t>
            </a:r>
            <a:r>
              <a:rPr lang="en-US" sz="4400" u="sng" dirty="0" smtClean="0">
                <a:solidFill>
                  <a:schemeClr val="bg2">
                    <a:lumMod val="75000"/>
                  </a:schemeClr>
                </a:solidFill>
              </a:rPr>
              <a:t>15 different examples</a:t>
            </a:r>
            <a:r>
              <a:rPr lang="en-US" sz="4400" dirty="0" smtClean="0"/>
              <a:t> in your chapter. </a:t>
            </a:r>
          </a:p>
          <a:p>
            <a:r>
              <a:rPr lang="en-US" sz="4400" dirty="0" smtClean="0"/>
              <a:t>Provide page #. </a:t>
            </a:r>
          </a:p>
          <a:p>
            <a:r>
              <a:rPr lang="en-US" sz="4400" dirty="0" smtClean="0"/>
              <a:t>Discuss </a:t>
            </a:r>
            <a:r>
              <a:rPr lang="en-US" sz="4400" b="1" dirty="0" smtClean="0">
                <a:solidFill>
                  <a:srgbClr val="FF0000"/>
                </a:solidFill>
              </a:rPr>
              <a:t>HOW</a:t>
            </a:r>
            <a:r>
              <a:rPr lang="en-US" sz="4400" dirty="0" smtClean="0"/>
              <a:t> the device contributes to the text.</a:t>
            </a:r>
          </a:p>
          <a:p>
            <a:r>
              <a:rPr lang="en-US" sz="4400" dirty="0" smtClean="0"/>
              <a:t>Discuss WHY the author chose to use this device in the text.  </a:t>
            </a:r>
          </a:p>
        </p:txBody>
      </p:sp>
    </p:spTree>
    <p:extLst>
      <p:ext uri="{BB962C8B-B14F-4D97-AF65-F5344CB8AC3E}">
        <p14:creationId xmlns:p14="http://schemas.microsoft.com/office/powerpoint/2010/main" val="1943839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6132" y="264544"/>
            <a:ext cx="9875520" cy="1356360"/>
          </a:xfrm>
        </p:spPr>
        <p:txBody>
          <a:bodyPr>
            <a:noAutofit/>
          </a:bodyPr>
          <a:lstStyle/>
          <a:p>
            <a:r>
              <a:rPr lang="en-US" sz="6600" b="1" dirty="0">
                <a:solidFill>
                  <a:schemeClr val="accent6">
                    <a:lumMod val="60000"/>
                    <a:lumOff val="40000"/>
                  </a:schemeClr>
                </a:solidFill>
              </a:rPr>
              <a:t>THEMATIC CONNECTION</a:t>
            </a:r>
            <a:endParaRPr lang="en-US" sz="6600" dirty="0"/>
          </a:p>
        </p:txBody>
      </p:sp>
      <p:sp>
        <p:nvSpPr>
          <p:cNvPr id="3" name="Content Placeholder 2"/>
          <p:cNvSpPr>
            <a:spLocks noGrp="1"/>
          </p:cNvSpPr>
          <p:nvPr>
            <p:ph idx="1"/>
          </p:nvPr>
        </p:nvSpPr>
        <p:spPr>
          <a:xfrm>
            <a:off x="267420" y="1430626"/>
            <a:ext cx="11628406" cy="5065064"/>
          </a:xfrm>
        </p:spPr>
        <p:txBody>
          <a:bodyPr>
            <a:normAutofit fontScale="85000" lnSpcReduction="10000"/>
          </a:bodyPr>
          <a:lstStyle/>
          <a:p>
            <a:r>
              <a:rPr lang="en-US" sz="3600" dirty="0"/>
              <a:t>Good literary fiction will always reveal some ‘truth’ about life, and this is commonly referred to as the ‘theme’ or the work. </a:t>
            </a:r>
            <a:endParaRPr lang="en-US" sz="3600" dirty="0" smtClean="0"/>
          </a:p>
          <a:p>
            <a:pPr fontAlgn="base"/>
            <a:r>
              <a:rPr lang="en-US" sz="3000" dirty="0"/>
              <a:t>Theme is the most important consideration when </a:t>
            </a:r>
            <a:r>
              <a:rPr lang="en-US" sz="3000" dirty="0" smtClean="0"/>
              <a:t>analyzing </a:t>
            </a:r>
            <a:r>
              <a:rPr lang="en-US" sz="3000" dirty="0"/>
              <a:t>any piece of interpretive fiction. It is the unifying element and it provides focus for your discussion.</a:t>
            </a:r>
            <a:endParaRPr lang="en-US" sz="4300" b="1" i="1" dirty="0" smtClean="0"/>
          </a:p>
          <a:p>
            <a:pPr lvl="1" fontAlgn="base"/>
            <a:r>
              <a:rPr lang="en-US" sz="3000" b="1" i="1" dirty="0" smtClean="0">
                <a:solidFill>
                  <a:schemeClr val="bg2">
                    <a:lumMod val="75000"/>
                  </a:schemeClr>
                </a:solidFill>
              </a:rPr>
              <a:t>Know</a:t>
            </a:r>
            <a:r>
              <a:rPr lang="en-US" sz="3000" i="1" dirty="0"/>
              <a:t>: key definitions (motif vs. theme)</a:t>
            </a:r>
          </a:p>
          <a:p>
            <a:pPr lvl="1" fontAlgn="base"/>
            <a:r>
              <a:rPr lang="en-US" sz="3000" b="1" i="1" dirty="0">
                <a:solidFill>
                  <a:schemeClr val="bg2">
                    <a:lumMod val="75000"/>
                  </a:schemeClr>
                </a:solidFill>
              </a:rPr>
              <a:t>Understand</a:t>
            </a:r>
            <a:r>
              <a:rPr lang="en-US" sz="3000" i="1" dirty="0"/>
              <a:t>: that the ability to state the theme of a story is the ability to truly understand it</a:t>
            </a:r>
          </a:p>
          <a:p>
            <a:pPr lvl="1"/>
            <a:r>
              <a:rPr lang="en-US" sz="3000" b="1" i="1" dirty="0">
                <a:solidFill>
                  <a:schemeClr val="bg2">
                    <a:lumMod val="75000"/>
                  </a:schemeClr>
                </a:solidFill>
              </a:rPr>
              <a:t>Be able to</a:t>
            </a:r>
            <a:r>
              <a:rPr lang="en-US" sz="3000" i="1" dirty="0"/>
              <a:t>: successfully provide a statement of theme for a novel and support with evidence</a:t>
            </a:r>
            <a:endParaRPr lang="en-US" sz="3400" dirty="0" smtClean="0"/>
          </a:p>
          <a:p>
            <a:r>
              <a:rPr lang="en-US" sz="4000" dirty="0" smtClean="0"/>
              <a:t>How </a:t>
            </a:r>
            <a:r>
              <a:rPr lang="en-US" sz="4000" dirty="0"/>
              <a:t>does this </a:t>
            </a:r>
            <a:r>
              <a:rPr lang="en-US" sz="4000" dirty="0" smtClean="0"/>
              <a:t>part </a:t>
            </a:r>
            <a:r>
              <a:rPr lang="en-US" sz="4000" dirty="0"/>
              <a:t>contribute to the overall theme of the play? </a:t>
            </a:r>
            <a:endParaRPr lang="en-US" sz="4000" dirty="0" smtClean="0"/>
          </a:p>
          <a:p>
            <a:r>
              <a:rPr lang="en-US" sz="4000" dirty="0" smtClean="0"/>
              <a:t>Look at the following slide for possible themes to discuss. </a:t>
            </a:r>
            <a:endParaRPr lang="en-US" dirty="0"/>
          </a:p>
        </p:txBody>
      </p:sp>
    </p:spTree>
    <p:extLst>
      <p:ext uri="{BB962C8B-B14F-4D97-AF65-F5344CB8AC3E}">
        <p14:creationId xmlns:p14="http://schemas.microsoft.com/office/powerpoint/2010/main" val="8201584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247291"/>
            <a:ext cx="9875520" cy="1356360"/>
          </a:xfrm>
        </p:spPr>
        <p:txBody>
          <a:bodyPr>
            <a:normAutofit/>
          </a:bodyPr>
          <a:lstStyle/>
          <a:p>
            <a:r>
              <a:rPr lang="en-US" sz="8000" dirty="0" smtClean="0"/>
              <a:t>Themes to discuss: </a:t>
            </a:r>
            <a:endParaRPr lang="en-US" sz="8000" dirty="0"/>
          </a:p>
        </p:txBody>
      </p:sp>
      <p:pic>
        <p:nvPicPr>
          <p:cNvPr id="1026" name="Picture 2" descr="Image result for life of pi shmo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538" y="1415478"/>
            <a:ext cx="10342441" cy="5001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316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39" y="22508"/>
            <a:ext cx="9875520" cy="1356360"/>
          </a:xfrm>
        </p:spPr>
        <p:txBody>
          <a:bodyPr>
            <a:noAutofit/>
          </a:bodyPr>
          <a:lstStyle/>
          <a:p>
            <a:pPr algn="ctr"/>
            <a:r>
              <a:rPr lang="en-US" sz="6600" b="1" dirty="0" smtClean="0">
                <a:solidFill>
                  <a:schemeClr val="accent6">
                    <a:lumMod val="60000"/>
                    <a:lumOff val="40000"/>
                  </a:schemeClr>
                </a:solidFill>
              </a:rPr>
              <a:t>CONNECTIONS: </a:t>
            </a:r>
            <a:endParaRPr lang="en-US" sz="6600" dirty="0"/>
          </a:p>
        </p:txBody>
      </p:sp>
      <p:sp>
        <p:nvSpPr>
          <p:cNvPr id="3" name="Content Placeholder 2"/>
          <p:cNvSpPr>
            <a:spLocks noGrp="1"/>
          </p:cNvSpPr>
          <p:nvPr>
            <p:ph idx="1"/>
          </p:nvPr>
        </p:nvSpPr>
        <p:spPr>
          <a:xfrm>
            <a:off x="234350" y="1042438"/>
            <a:ext cx="11723298" cy="5065064"/>
          </a:xfrm>
        </p:spPr>
        <p:txBody>
          <a:bodyPr>
            <a:noAutofit/>
          </a:bodyPr>
          <a:lstStyle/>
          <a:p>
            <a:r>
              <a:rPr lang="en-US" sz="4800" b="1" dirty="0" smtClean="0">
                <a:solidFill>
                  <a:srgbClr val="FF0000"/>
                </a:solidFill>
              </a:rPr>
              <a:t>TEXT-TO-TEXT</a:t>
            </a:r>
            <a:r>
              <a:rPr lang="en-US" sz="4800" dirty="0" smtClean="0"/>
              <a:t>: Please provide the actual text in your PPT and explain HOW the text relates to our novel. </a:t>
            </a:r>
          </a:p>
          <a:p>
            <a:r>
              <a:rPr lang="en-US" sz="4800" b="1" dirty="0" smtClean="0">
                <a:solidFill>
                  <a:srgbClr val="FF0000"/>
                </a:solidFill>
              </a:rPr>
              <a:t>TEXT-TO-SELF</a:t>
            </a:r>
            <a:r>
              <a:rPr lang="en-US" sz="4800" dirty="0" smtClean="0"/>
              <a:t>: How does this text relate to you/your life/your friends/ etc.? </a:t>
            </a:r>
          </a:p>
          <a:p>
            <a:r>
              <a:rPr lang="en-US" sz="4800" b="1" dirty="0" smtClean="0">
                <a:solidFill>
                  <a:srgbClr val="FF0000"/>
                </a:solidFill>
              </a:rPr>
              <a:t>TEXT-TO-WORLD</a:t>
            </a:r>
            <a:r>
              <a:rPr lang="en-US" sz="4800" dirty="0" smtClean="0"/>
              <a:t>: Find a REAL WORLD example on a CREDIBLE news website. Copy and paste the text into a slide. </a:t>
            </a:r>
            <a:endParaRPr lang="en-US" sz="4800" dirty="0"/>
          </a:p>
        </p:txBody>
      </p:sp>
    </p:spTree>
    <p:extLst>
      <p:ext uri="{BB962C8B-B14F-4D97-AF65-F5344CB8AC3E}">
        <p14:creationId xmlns:p14="http://schemas.microsoft.com/office/powerpoint/2010/main" val="2871472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792" y="284176"/>
            <a:ext cx="11933207" cy="1508760"/>
          </a:xfrm>
        </p:spPr>
        <p:txBody>
          <a:bodyPr>
            <a:noAutofit/>
          </a:bodyPr>
          <a:lstStyle/>
          <a:p>
            <a:r>
              <a:rPr lang="en-US" sz="7200" b="1" dirty="0">
                <a:solidFill>
                  <a:schemeClr val="accent6">
                    <a:lumMod val="60000"/>
                    <a:lumOff val="40000"/>
                  </a:schemeClr>
                </a:solidFill>
              </a:rPr>
              <a:t>IMPORTANT QUOTATIONS</a:t>
            </a:r>
            <a:endParaRPr lang="en-US" sz="7200" dirty="0"/>
          </a:p>
        </p:txBody>
      </p:sp>
      <p:sp>
        <p:nvSpPr>
          <p:cNvPr id="3" name="Content Placeholder 2"/>
          <p:cNvSpPr>
            <a:spLocks noGrp="1"/>
          </p:cNvSpPr>
          <p:nvPr>
            <p:ph idx="1"/>
          </p:nvPr>
        </p:nvSpPr>
        <p:spPr>
          <a:xfrm>
            <a:off x="508959" y="1792936"/>
            <a:ext cx="7756525" cy="4206240"/>
          </a:xfrm>
        </p:spPr>
        <p:txBody>
          <a:bodyPr>
            <a:normAutofit/>
          </a:bodyPr>
          <a:lstStyle/>
          <a:p>
            <a:r>
              <a:rPr lang="en-US" sz="4400" dirty="0"/>
              <a:t>Identify &amp; explain </a:t>
            </a:r>
            <a:r>
              <a:rPr lang="en-US" sz="4400" b="1" u="sng" dirty="0">
                <a:solidFill>
                  <a:srgbClr val="FF0000"/>
                </a:solidFill>
              </a:rPr>
              <a:t>at least </a:t>
            </a:r>
            <a:r>
              <a:rPr lang="en-US" sz="4400" b="1" u="sng" dirty="0" smtClean="0">
                <a:solidFill>
                  <a:srgbClr val="FF0000"/>
                </a:solidFill>
              </a:rPr>
              <a:t>15 </a:t>
            </a:r>
            <a:r>
              <a:rPr lang="en-US" sz="4400" b="1" u="sng" dirty="0">
                <a:solidFill>
                  <a:srgbClr val="FF0000"/>
                </a:solidFill>
              </a:rPr>
              <a:t>quotes</a:t>
            </a:r>
            <a:r>
              <a:rPr lang="en-US" sz="4400" b="1" dirty="0">
                <a:solidFill>
                  <a:srgbClr val="FF0000"/>
                </a:solidFill>
              </a:rPr>
              <a:t> </a:t>
            </a:r>
            <a:r>
              <a:rPr lang="en-US" sz="4400" dirty="0"/>
              <a:t>that are important </a:t>
            </a:r>
            <a:r>
              <a:rPr lang="en-US" sz="4400" dirty="0" smtClean="0"/>
              <a:t>to the overall theme of the text. </a:t>
            </a:r>
          </a:p>
          <a:p>
            <a:r>
              <a:rPr lang="en-US" sz="4400" dirty="0" smtClean="0"/>
              <a:t>Explain </a:t>
            </a:r>
            <a:r>
              <a:rPr lang="en-US" sz="4400" dirty="0"/>
              <a:t>the significance of EACH quote using the text to justify your answer </a:t>
            </a:r>
            <a:r>
              <a:rPr lang="en-US" sz="4400" dirty="0" smtClean="0"/>
              <a:t>(CEI).</a:t>
            </a:r>
            <a:endParaRPr lang="en-US" sz="5400" b="1" dirty="0">
              <a:solidFill>
                <a:schemeClr val="accent6">
                  <a:lumMod val="60000"/>
                  <a:lumOff val="40000"/>
                </a:schemeClr>
              </a:solidFill>
            </a:endParaRPr>
          </a:p>
          <a:p>
            <a:endParaRPr lang="en-US" dirty="0"/>
          </a:p>
        </p:txBody>
      </p:sp>
      <p:pic>
        <p:nvPicPr>
          <p:cNvPr id="10242" name="Picture 2" descr="Image result for quotation mar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1872" y="2575156"/>
            <a:ext cx="3711528" cy="2773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2524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373" y="273170"/>
            <a:ext cx="9875520" cy="1356360"/>
          </a:xfrm>
        </p:spPr>
        <p:txBody>
          <a:bodyPr>
            <a:noAutofit/>
          </a:bodyPr>
          <a:lstStyle/>
          <a:p>
            <a:pPr algn="ctr"/>
            <a:r>
              <a:rPr lang="en-US" sz="11500" b="1" dirty="0" smtClean="0">
                <a:solidFill>
                  <a:schemeClr val="accent3">
                    <a:lumMod val="60000"/>
                    <a:lumOff val="40000"/>
                  </a:schemeClr>
                </a:solidFill>
              </a:rPr>
              <a:t>RUBRIC: </a:t>
            </a:r>
            <a:endParaRPr lang="en-US" sz="11500" b="1" dirty="0">
              <a:solidFill>
                <a:schemeClr val="accent3">
                  <a:lumMod val="60000"/>
                  <a:lumOff val="40000"/>
                </a:schemeClr>
              </a:solidFill>
            </a:endParaRPr>
          </a:p>
        </p:txBody>
      </p:sp>
      <p:sp>
        <p:nvSpPr>
          <p:cNvPr id="3" name="Content Placeholder 2"/>
          <p:cNvSpPr>
            <a:spLocks noGrp="1"/>
          </p:cNvSpPr>
          <p:nvPr>
            <p:ph idx="1"/>
          </p:nvPr>
        </p:nvSpPr>
        <p:spPr>
          <a:xfrm>
            <a:off x="267419" y="1629530"/>
            <a:ext cx="11550770" cy="5228470"/>
          </a:xfrm>
        </p:spPr>
        <p:txBody>
          <a:bodyPr>
            <a:normAutofit/>
          </a:bodyPr>
          <a:lstStyle/>
          <a:p>
            <a:pPr marL="0" indent="0">
              <a:buNone/>
            </a:pPr>
            <a:r>
              <a:rPr lang="en-US" sz="2800" dirty="0" smtClean="0"/>
              <a:t>________ (</a:t>
            </a:r>
            <a:r>
              <a:rPr lang="en-US" sz="2800" b="1" dirty="0" smtClean="0">
                <a:solidFill>
                  <a:schemeClr val="accent3">
                    <a:lumMod val="60000"/>
                    <a:lumOff val="40000"/>
                  </a:schemeClr>
                </a:solidFill>
              </a:rPr>
              <a:t>70 pts</a:t>
            </a:r>
            <a:r>
              <a:rPr lang="en-US" sz="2800" dirty="0" smtClean="0"/>
              <a:t>.): Thoroughly teach the class using </a:t>
            </a:r>
            <a:r>
              <a:rPr lang="en-US" sz="2800" b="1" dirty="0" smtClean="0">
                <a:solidFill>
                  <a:schemeClr val="accent1">
                    <a:lumMod val="60000"/>
                    <a:lumOff val="40000"/>
                  </a:schemeClr>
                </a:solidFill>
              </a:rPr>
              <a:t>ALL</a:t>
            </a:r>
            <a:r>
              <a:rPr lang="en-US" sz="2800" dirty="0" smtClean="0">
                <a:solidFill>
                  <a:schemeClr val="accent1">
                    <a:lumMod val="60000"/>
                    <a:lumOff val="40000"/>
                  </a:schemeClr>
                </a:solidFill>
              </a:rPr>
              <a:t> of the information </a:t>
            </a:r>
            <a:r>
              <a:rPr lang="en-US" sz="2800" dirty="0" smtClean="0"/>
              <a:t>on the previous slide </a:t>
            </a:r>
            <a:r>
              <a:rPr lang="en-US" sz="2800" dirty="0"/>
              <a:t>[</a:t>
            </a:r>
            <a:r>
              <a:rPr lang="en-US" sz="2800" dirty="0">
                <a:solidFill>
                  <a:schemeClr val="accent1">
                    <a:lumMod val="60000"/>
                    <a:lumOff val="40000"/>
                  </a:schemeClr>
                </a:solidFill>
              </a:rPr>
              <a:t>less summary; </a:t>
            </a:r>
            <a:r>
              <a:rPr lang="en-US" sz="2800" b="1" dirty="0">
                <a:solidFill>
                  <a:schemeClr val="accent1">
                    <a:lumMod val="60000"/>
                    <a:lumOff val="40000"/>
                  </a:schemeClr>
                </a:solidFill>
              </a:rPr>
              <a:t>majority analysis</a:t>
            </a:r>
            <a:r>
              <a:rPr lang="en-US" sz="2800" dirty="0" smtClean="0"/>
              <a:t>]</a:t>
            </a:r>
            <a:r>
              <a:rPr lang="en-US" sz="2800" dirty="0" smtClean="0"/>
              <a:t/>
            </a:r>
            <a:br>
              <a:rPr lang="en-US" sz="2800" dirty="0" smtClean="0"/>
            </a:br>
            <a:r>
              <a:rPr lang="en-US" sz="2800" dirty="0" smtClean="0"/>
              <a:t>________ (</a:t>
            </a:r>
            <a:r>
              <a:rPr lang="en-US" sz="2800" b="1" dirty="0" smtClean="0">
                <a:solidFill>
                  <a:schemeClr val="accent3">
                    <a:lumMod val="60000"/>
                    <a:lumOff val="40000"/>
                  </a:schemeClr>
                </a:solidFill>
              </a:rPr>
              <a:t>10 pts</a:t>
            </a:r>
            <a:r>
              <a:rPr lang="en-US" sz="2800" dirty="0" smtClean="0"/>
              <a:t>.): Presentation is free of spelling &amp; grammatical errors, is well organized and </a:t>
            </a:r>
            <a:r>
              <a:rPr lang="en-US" sz="2800" b="1" dirty="0" smtClean="0">
                <a:solidFill>
                  <a:schemeClr val="accent1">
                    <a:lumMod val="60000"/>
                    <a:lumOff val="40000"/>
                  </a:schemeClr>
                </a:solidFill>
              </a:rPr>
              <a:t>displays an obvious amount of effort</a:t>
            </a:r>
            <a:r>
              <a:rPr lang="en-US" sz="2800" dirty="0" smtClean="0"/>
              <a:t>. </a:t>
            </a:r>
          </a:p>
          <a:p>
            <a:pPr marL="0" indent="0">
              <a:buNone/>
            </a:pPr>
            <a:r>
              <a:rPr lang="en-US" sz="2800" dirty="0" smtClean="0"/>
              <a:t>________ (</a:t>
            </a:r>
            <a:r>
              <a:rPr lang="en-US" sz="2800" b="1" dirty="0" smtClean="0">
                <a:solidFill>
                  <a:schemeClr val="accent3">
                    <a:lumMod val="60000"/>
                    <a:lumOff val="40000"/>
                  </a:schemeClr>
                </a:solidFill>
              </a:rPr>
              <a:t>10 pts</a:t>
            </a:r>
            <a:r>
              <a:rPr lang="en-US" sz="2800" dirty="0" smtClean="0"/>
              <a:t>.):  Presentation is </a:t>
            </a:r>
            <a:r>
              <a:rPr lang="en-US" sz="2800" dirty="0" smtClean="0">
                <a:solidFill>
                  <a:schemeClr val="accent1">
                    <a:lumMod val="60000"/>
                    <a:lumOff val="40000"/>
                  </a:schemeClr>
                </a:solidFill>
              </a:rPr>
              <a:t>entertaining</a:t>
            </a:r>
            <a:r>
              <a:rPr lang="en-US" sz="2800" dirty="0" smtClean="0"/>
              <a:t> and </a:t>
            </a:r>
            <a:r>
              <a:rPr lang="en-US" sz="2800" dirty="0" smtClean="0">
                <a:solidFill>
                  <a:schemeClr val="accent1">
                    <a:lumMod val="60000"/>
                    <a:lumOff val="40000"/>
                  </a:schemeClr>
                </a:solidFill>
              </a:rPr>
              <a:t>easy to follow</a:t>
            </a:r>
            <a:r>
              <a:rPr lang="en-US" sz="2800" dirty="0" smtClean="0"/>
              <a:t>. </a:t>
            </a:r>
          </a:p>
          <a:p>
            <a:pPr marL="0" indent="0">
              <a:buNone/>
            </a:pPr>
            <a:r>
              <a:rPr lang="en-US" sz="2800" dirty="0" smtClean="0"/>
              <a:t>________ (</a:t>
            </a:r>
            <a:r>
              <a:rPr lang="en-US" sz="2800" b="1" dirty="0" smtClean="0">
                <a:solidFill>
                  <a:schemeClr val="accent3">
                    <a:lumMod val="60000"/>
                    <a:lumOff val="40000"/>
                  </a:schemeClr>
                </a:solidFill>
              </a:rPr>
              <a:t>10 pts</a:t>
            </a:r>
            <a:r>
              <a:rPr lang="en-US" sz="2800" dirty="0" smtClean="0"/>
              <a:t>.): </a:t>
            </a:r>
            <a:r>
              <a:rPr lang="en-US" sz="2800" b="1" dirty="0" smtClean="0">
                <a:solidFill>
                  <a:schemeClr val="accent1">
                    <a:lumMod val="60000"/>
                    <a:lumOff val="40000"/>
                  </a:schemeClr>
                </a:solidFill>
              </a:rPr>
              <a:t>Reflection</a:t>
            </a:r>
            <a:r>
              <a:rPr lang="en-US" sz="2800" dirty="0" smtClean="0">
                <a:solidFill>
                  <a:schemeClr val="accent1">
                    <a:lumMod val="60000"/>
                    <a:lumOff val="40000"/>
                  </a:schemeClr>
                </a:solidFill>
              </a:rPr>
              <a:t> </a:t>
            </a:r>
            <a:r>
              <a:rPr lang="en-US" sz="2800" dirty="0" smtClean="0"/>
              <a:t>[</a:t>
            </a:r>
            <a:r>
              <a:rPr lang="en-US" sz="2800" i="1" dirty="0" smtClean="0"/>
              <a:t>to be completed the night after your presentation</a:t>
            </a:r>
            <a:r>
              <a:rPr lang="en-US" sz="2800" dirty="0" smtClean="0"/>
              <a:t>] explaining how you felt your presentation went, what you feel the students gained most from your lesson, what you wish you had explained better, and how teaching the class about this chapter allowed you a better understanding of the text. </a:t>
            </a:r>
            <a:r>
              <a:rPr lang="en-US" sz="2800" b="1" dirty="0"/>
              <a:t>[</a:t>
            </a:r>
            <a:r>
              <a:rPr lang="en-US" sz="2800" b="1" i="1" dirty="0">
                <a:solidFill>
                  <a:schemeClr val="accent6">
                    <a:lumMod val="60000"/>
                    <a:lumOff val="40000"/>
                  </a:schemeClr>
                </a:solidFill>
              </a:rPr>
              <a:t>INDIVIDUAL</a:t>
            </a:r>
            <a:r>
              <a:rPr lang="en-US" sz="2800" b="1" dirty="0" smtClean="0"/>
              <a:t>]</a:t>
            </a:r>
          </a:p>
          <a:p>
            <a:endParaRPr lang="en-US" dirty="0" smtClean="0"/>
          </a:p>
        </p:txBody>
      </p:sp>
    </p:spTree>
    <p:extLst>
      <p:ext uri="{BB962C8B-B14F-4D97-AF65-F5344CB8AC3E}">
        <p14:creationId xmlns:p14="http://schemas.microsoft.com/office/powerpoint/2010/main" val="1692332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web-roadmap-e136256729979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0106" y="2929207"/>
            <a:ext cx="4538530" cy="232186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24286" y="308071"/>
            <a:ext cx="11637034" cy="1175673"/>
          </a:xfrm>
        </p:spPr>
        <p:txBody>
          <a:bodyPr>
            <a:noAutofit/>
          </a:bodyPr>
          <a:lstStyle/>
          <a:p>
            <a:pPr algn="ctr"/>
            <a:r>
              <a:rPr lang="en-US" sz="5400" b="1" dirty="0" smtClean="0">
                <a:solidFill>
                  <a:schemeClr val="accent6">
                    <a:lumMod val="60000"/>
                    <a:lumOff val="40000"/>
                  </a:schemeClr>
                </a:solidFill>
              </a:rPr>
              <a:t>PLOT: </a:t>
            </a:r>
            <a:br>
              <a:rPr lang="en-US" sz="5400" b="1" dirty="0" smtClean="0">
                <a:solidFill>
                  <a:schemeClr val="accent6">
                    <a:lumMod val="60000"/>
                    <a:lumOff val="40000"/>
                  </a:schemeClr>
                </a:solidFill>
              </a:rPr>
            </a:br>
            <a:r>
              <a:rPr lang="en-US" sz="5400" b="1" dirty="0" smtClean="0">
                <a:solidFill>
                  <a:schemeClr val="accent6">
                    <a:lumMod val="60000"/>
                    <a:lumOff val="40000"/>
                  </a:schemeClr>
                </a:solidFill>
              </a:rPr>
              <a:t>the roadmap of a story</a:t>
            </a:r>
            <a:endParaRPr lang="en-US" sz="5400" dirty="0"/>
          </a:p>
        </p:txBody>
      </p:sp>
      <p:sp>
        <p:nvSpPr>
          <p:cNvPr id="3" name="Content Placeholder 2"/>
          <p:cNvSpPr>
            <a:spLocks noGrp="1"/>
          </p:cNvSpPr>
          <p:nvPr>
            <p:ph idx="1"/>
          </p:nvPr>
        </p:nvSpPr>
        <p:spPr>
          <a:xfrm>
            <a:off x="293298" y="1557607"/>
            <a:ext cx="7305216" cy="5065064"/>
          </a:xfrm>
        </p:spPr>
        <p:txBody>
          <a:bodyPr>
            <a:normAutofit lnSpcReduction="10000"/>
          </a:bodyPr>
          <a:lstStyle/>
          <a:p>
            <a:r>
              <a:rPr lang="en-US" sz="2400" i="1" dirty="0"/>
              <a:t>Plot is like a roadmap of a story. It details the </a:t>
            </a:r>
            <a:r>
              <a:rPr lang="en-US" sz="2400" b="1" i="1" dirty="0"/>
              <a:t>major</a:t>
            </a:r>
            <a:r>
              <a:rPr lang="en-US" sz="2400" i="1" dirty="0"/>
              <a:t> </a:t>
            </a:r>
            <a:r>
              <a:rPr lang="en-US" sz="2400" b="1" i="1" dirty="0"/>
              <a:t>events</a:t>
            </a:r>
            <a:r>
              <a:rPr lang="en-US" sz="2400" i="1" dirty="0"/>
              <a:t> of a story as well as the </a:t>
            </a:r>
            <a:r>
              <a:rPr lang="en-US" sz="2400" b="1" i="1" dirty="0"/>
              <a:t>impacts</a:t>
            </a:r>
            <a:r>
              <a:rPr lang="en-US" sz="2400" i="1" dirty="0"/>
              <a:t> of those events on the </a:t>
            </a:r>
            <a:r>
              <a:rPr lang="en-US" sz="2400" b="1" i="1" dirty="0"/>
              <a:t>major</a:t>
            </a:r>
            <a:r>
              <a:rPr lang="en-US" sz="2400" i="1" dirty="0"/>
              <a:t> </a:t>
            </a:r>
            <a:r>
              <a:rPr lang="en-US" sz="2400" b="1" i="1" dirty="0"/>
              <a:t>character</a:t>
            </a:r>
            <a:r>
              <a:rPr lang="en-US" sz="2400" i="1" dirty="0"/>
              <a:t>(s</a:t>
            </a:r>
            <a:r>
              <a:rPr lang="en-US" sz="2400" i="1" dirty="0" smtClean="0"/>
              <a:t>).</a:t>
            </a:r>
          </a:p>
          <a:p>
            <a:pPr lvl="1"/>
            <a:r>
              <a:rPr lang="en-US" b="1" i="1" dirty="0" smtClean="0">
                <a:solidFill>
                  <a:schemeClr val="bg2">
                    <a:lumMod val="75000"/>
                  </a:schemeClr>
                </a:solidFill>
              </a:rPr>
              <a:t>Know</a:t>
            </a:r>
            <a:r>
              <a:rPr lang="en-US" i="1" dirty="0"/>
              <a:t>: key phases of plot (exposition, rising action, climax, falling action, resolution)</a:t>
            </a:r>
          </a:p>
          <a:p>
            <a:pPr lvl="1" fontAlgn="base"/>
            <a:r>
              <a:rPr lang="en-US" b="1" i="1" dirty="0">
                <a:solidFill>
                  <a:schemeClr val="bg2">
                    <a:lumMod val="75000"/>
                  </a:schemeClr>
                </a:solidFill>
              </a:rPr>
              <a:t>Understand</a:t>
            </a:r>
            <a:r>
              <a:rPr lang="en-US" i="1" dirty="0"/>
              <a:t>: the centrality of conflict to plot; the link between plot and character</a:t>
            </a:r>
          </a:p>
          <a:p>
            <a:pPr lvl="1"/>
            <a:r>
              <a:rPr lang="en-US" b="1" i="1" dirty="0">
                <a:solidFill>
                  <a:schemeClr val="bg2">
                    <a:lumMod val="75000"/>
                  </a:schemeClr>
                </a:solidFill>
              </a:rPr>
              <a:t>Be able to</a:t>
            </a:r>
            <a:r>
              <a:rPr lang="en-US" i="1" dirty="0"/>
              <a:t>: use Freytag’s pyramid to </a:t>
            </a:r>
            <a:r>
              <a:rPr lang="en-US" i="1" dirty="0" smtClean="0"/>
              <a:t>summarize </a:t>
            </a:r>
            <a:r>
              <a:rPr lang="en-US" i="1" dirty="0"/>
              <a:t>the plot of a </a:t>
            </a:r>
            <a:r>
              <a:rPr lang="en-US" i="1" dirty="0" smtClean="0"/>
              <a:t>novel</a:t>
            </a:r>
          </a:p>
          <a:p>
            <a:r>
              <a:rPr lang="en-US" sz="2400" dirty="0"/>
              <a:t>Use Freytag’s pyramid </a:t>
            </a:r>
            <a:r>
              <a:rPr lang="en-US" sz="2400" dirty="0" smtClean="0"/>
              <a:t>[on the next slide] to identify where your chapter[s] appear on the pyramid.</a:t>
            </a:r>
            <a:endParaRPr lang="en-US" sz="2400" dirty="0"/>
          </a:p>
          <a:p>
            <a:r>
              <a:rPr lang="en-US" dirty="0" smtClean="0"/>
              <a:t>PLOT ARCHETYPES: Select the </a:t>
            </a:r>
            <a:r>
              <a:rPr lang="en-US" dirty="0"/>
              <a:t>most appropriate </a:t>
            </a:r>
            <a:r>
              <a:rPr lang="en-US" dirty="0">
                <a:hlinkClick r:id="rId3"/>
              </a:rPr>
              <a:t>plot archetype </a:t>
            </a:r>
            <a:r>
              <a:rPr lang="en-US" dirty="0"/>
              <a:t>for </a:t>
            </a:r>
            <a:r>
              <a:rPr lang="en-US" i="1" dirty="0"/>
              <a:t>The </a:t>
            </a:r>
            <a:r>
              <a:rPr lang="en-US" i="1" dirty="0" smtClean="0"/>
              <a:t>Life of Pi</a:t>
            </a:r>
            <a:r>
              <a:rPr lang="en-US" dirty="0" smtClean="0"/>
              <a:t>, </a:t>
            </a:r>
            <a:r>
              <a:rPr lang="en-US" dirty="0"/>
              <a:t>apply the structure by seeing how closely the story follows. </a:t>
            </a:r>
            <a:r>
              <a:rPr lang="en-US" dirty="0" smtClean="0"/>
              <a:t>Then, create </a:t>
            </a:r>
            <a:r>
              <a:rPr lang="en-US" dirty="0"/>
              <a:t>a timeline of events of the </a:t>
            </a:r>
            <a:r>
              <a:rPr lang="en-US" dirty="0" smtClean="0"/>
              <a:t>chapter </a:t>
            </a:r>
            <a:r>
              <a:rPr lang="en-US" dirty="0"/>
              <a:t>that show how it conforms to (or deviates from) the plot archetype.</a:t>
            </a:r>
          </a:p>
        </p:txBody>
      </p:sp>
    </p:spTree>
    <p:extLst>
      <p:ext uri="{BB962C8B-B14F-4D97-AF65-F5344CB8AC3E}">
        <p14:creationId xmlns:p14="http://schemas.microsoft.com/office/powerpoint/2010/main" val="2871070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descr="Image result for freytag's pyram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3623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034" y="284176"/>
            <a:ext cx="9577046" cy="1508760"/>
          </a:xfrm>
        </p:spPr>
        <p:txBody>
          <a:bodyPr>
            <a:noAutofit/>
          </a:bodyPr>
          <a:lstStyle/>
          <a:p>
            <a:r>
              <a:rPr lang="en-US" sz="6000" b="1" dirty="0">
                <a:solidFill>
                  <a:schemeClr val="accent6">
                    <a:lumMod val="60000"/>
                    <a:lumOff val="40000"/>
                  </a:schemeClr>
                </a:solidFill>
              </a:rPr>
              <a:t>Narrator </a:t>
            </a:r>
            <a:r>
              <a:rPr lang="en-US" sz="6000" b="1" dirty="0" smtClean="0">
                <a:solidFill>
                  <a:schemeClr val="accent6">
                    <a:lumMod val="60000"/>
                    <a:lumOff val="40000"/>
                  </a:schemeClr>
                </a:solidFill>
              </a:rPr>
              <a:t>&amp;</a:t>
            </a:r>
            <a:br>
              <a:rPr lang="en-US" sz="6000" b="1" dirty="0" smtClean="0">
                <a:solidFill>
                  <a:schemeClr val="accent6">
                    <a:lumMod val="60000"/>
                    <a:lumOff val="40000"/>
                  </a:schemeClr>
                </a:solidFill>
              </a:rPr>
            </a:br>
            <a:r>
              <a:rPr lang="en-US" sz="6000" b="1" dirty="0" smtClean="0">
                <a:solidFill>
                  <a:schemeClr val="accent6">
                    <a:lumMod val="60000"/>
                    <a:lumOff val="40000"/>
                  </a:schemeClr>
                </a:solidFill>
              </a:rPr>
              <a:t>Point </a:t>
            </a:r>
            <a:r>
              <a:rPr lang="en-US" sz="6000" b="1" dirty="0">
                <a:solidFill>
                  <a:schemeClr val="accent6">
                    <a:lumMod val="60000"/>
                    <a:lumOff val="40000"/>
                  </a:schemeClr>
                </a:solidFill>
              </a:rPr>
              <a:t>of View</a:t>
            </a:r>
            <a:endParaRPr lang="en-US" sz="6000" dirty="0"/>
          </a:p>
        </p:txBody>
      </p:sp>
      <p:sp>
        <p:nvSpPr>
          <p:cNvPr id="3" name="Content Placeholder 2"/>
          <p:cNvSpPr>
            <a:spLocks noGrp="1"/>
          </p:cNvSpPr>
          <p:nvPr>
            <p:ph idx="1"/>
          </p:nvPr>
        </p:nvSpPr>
        <p:spPr>
          <a:xfrm>
            <a:off x="0" y="1792936"/>
            <a:ext cx="7524750" cy="5065064"/>
          </a:xfrm>
        </p:spPr>
        <p:txBody>
          <a:bodyPr>
            <a:normAutofit/>
          </a:bodyPr>
          <a:lstStyle/>
          <a:p>
            <a:r>
              <a:rPr lang="en-US" sz="2800" dirty="0"/>
              <a:t>Even more important than </a:t>
            </a:r>
            <a:r>
              <a:rPr lang="en-US" sz="2800" i="1" dirty="0"/>
              <a:t>what</a:t>
            </a:r>
            <a:r>
              <a:rPr lang="en-US" sz="2800" dirty="0"/>
              <a:t> is being told in a story is </a:t>
            </a:r>
            <a:r>
              <a:rPr lang="en-US" sz="2800" i="1" dirty="0"/>
              <a:t>who</a:t>
            </a:r>
            <a:r>
              <a:rPr lang="en-US" sz="2800" dirty="0"/>
              <a:t> is telling it, </a:t>
            </a:r>
            <a:r>
              <a:rPr lang="en-US" sz="2800" i="1" dirty="0"/>
              <a:t>how</a:t>
            </a:r>
            <a:r>
              <a:rPr lang="en-US" sz="2800" dirty="0"/>
              <a:t> they are telling it, and </a:t>
            </a:r>
            <a:r>
              <a:rPr lang="en-US" sz="2800" i="1" dirty="0"/>
              <a:t>who they are telling it to</a:t>
            </a:r>
            <a:r>
              <a:rPr lang="en-US" sz="2800" dirty="0" smtClean="0"/>
              <a:t>.</a:t>
            </a:r>
          </a:p>
          <a:p>
            <a:pPr lvl="1" fontAlgn="base"/>
            <a:r>
              <a:rPr lang="en-US" sz="2400" b="1" i="1" dirty="0">
                <a:solidFill>
                  <a:schemeClr val="bg2">
                    <a:lumMod val="75000"/>
                  </a:schemeClr>
                </a:solidFill>
              </a:rPr>
              <a:t>Understand</a:t>
            </a:r>
            <a:r>
              <a:rPr lang="en-US" sz="2400" i="1" dirty="0"/>
              <a:t>: </a:t>
            </a:r>
            <a:r>
              <a:rPr lang="en-US" sz="2400" dirty="0"/>
              <a:t>truth</a:t>
            </a:r>
            <a:r>
              <a:rPr lang="en-US" sz="2400" i="1" dirty="0"/>
              <a:t> </a:t>
            </a:r>
            <a:r>
              <a:rPr lang="en-US" sz="2400" dirty="0"/>
              <a:t>is relative - it depends on </a:t>
            </a:r>
            <a:r>
              <a:rPr lang="en-US" sz="2400" i="1" dirty="0"/>
              <a:t>who</a:t>
            </a:r>
            <a:r>
              <a:rPr lang="en-US" sz="2400" dirty="0"/>
              <a:t> is telling the story, </a:t>
            </a:r>
            <a:r>
              <a:rPr lang="en-US" sz="2400" i="1" dirty="0"/>
              <a:t>how</a:t>
            </a:r>
            <a:r>
              <a:rPr lang="en-US" sz="2400" dirty="0"/>
              <a:t> they are telling it, and </a:t>
            </a:r>
            <a:r>
              <a:rPr lang="en-US" sz="2400" i="1" dirty="0"/>
              <a:t>who</a:t>
            </a:r>
            <a:r>
              <a:rPr lang="en-US" sz="2400" dirty="0"/>
              <a:t> they are telling it to.</a:t>
            </a:r>
            <a:endParaRPr lang="en-US" sz="2400" i="1" dirty="0"/>
          </a:p>
          <a:p>
            <a:pPr lvl="1" fontAlgn="base"/>
            <a:r>
              <a:rPr lang="en-US" sz="2400" b="1" i="1" dirty="0">
                <a:solidFill>
                  <a:schemeClr val="bg2">
                    <a:lumMod val="75000"/>
                  </a:schemeClr>
                </a:solidFill>
              </a:rPr>
              <a:t>Be able to</a:t>
            </a:r>
            <a:r>
              <a:rPr lang="en-US" sz="2400" i="1" dirty="0"/>
              <a:t>: describe</a:t>
            </a:r>
            <a:r>
              <a:rPr lang="en-US" sz="2400" dirty="0"/>
              <a:t> and </a:t>
            </a:r>
            <a:r>
              <a:rPr lang="en-US" sz="2400" i="1" dirty="0" smtClean="0"/>
              <a:t>analyze</a:t>
            </a:r>
            <a:r>
              <a:rPr lang="en-US" sz="2400" dirty="0" smtClean="0"/>
              <a:t> </a:t>
            </a:r>
            <a:r>
              <a:rPr lang="en-US" sz="2400" dirty="0"/>
              <a:t>the author’s narrative POV choices in a literary work</a:t>
            </a:r>
            <a:endParaRPr lang="en-US" sz="2400" i="1" dirty="0"/>
          </a:p>
          <a:p>
            <a:r>
              <a:rPr lang="en-US" sz="2400" dirty="0" smtClean="0"/>
              <a:t>Need some </a:t>
            </a:r>
            <a:r>
              <a:rPr lang="en-US" sz="2400" dirty="0"/>
              <a:t>help w/point of </a:t>
            </a:r>
            <a:r>
              <a:rPr lang="en-US" sz="2400" dirty="0" smtClean="0"/>
              <a:t>view? https</a:t>
            </a:r>
            <a:r>
              <a:rPr lang="en-US" sz="2400" dirty="0"/>
              <a:t>://www.brainpop.com/english/writing/pointofview/</a:t>
            </a:r>
            <a:endParaRPr lang="en-US" sz="2400" dirty="0" smtClean="0"/>
          </a:p>
          <a:p>
            <a:r>
              <a:rPr lang="en-US" sz="2800" dirty="0" smtClean="0"/>
              <a:t>Complete </a:t>
            </a:r>
            <a:r>
              <a:rPr lang="en-US" sz="2800" dirty="0"/>
              <a:t>the chart </a:t>
            </a:r>
            <a:r>
              <a:rPr lang="en-US" sz="2800" dirty="0" smtClean="0"/>
              <a:t>&amp; </a:t>
            </a:r>
            <a:r>
              <a:rPr lang="en-US" sz="2800" dirty="0"/>
              <a:t>answer the questions </a:t>
            </a:r>
            <a:r>
              <a:rPr lang="en-US" sz="2800" dirty="0" smtClean="0"/>
              <a:t>on the following slides. </a:t>
            </a:r>
            <a:endParaRPr lang="en-US" sz="2800" dirty="0"/>
          </a:p>
          <a:p>
            <a:endParaRPr lang="en-US" dirty="0"/>
          </a:p>
        </p:txBody>
      </p:sp>
      <p:pic>
        <p:nvPicPr>
          <p:cNvPr id="8194" name="Picture 2" descr="Image result for point of 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2811" y="380999"/>
            <a:ext cx="4722537" cy="6307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8741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222738"/>
            <a:ext cx="9875520" cy="1356360"/>
          </a:xfrm>
        </p:spPr>
        <p:txBody>
          <a:bodyPr>
            <a:noAutofit/>
          </a:bodyPr>
          <a:lstStyle/>
          <a:p>
            <a:pPr algn="ctr"/>
            <a:r>
              <a:rPr lang="en-US" sz="9600" dirty="0" smtClean="0">
                <a:solidFill>
                  <a:schemeClr val="accent6"/>
                </a:solidFill>
              </a:rPr>
              <a:t>Point of View:</a:t>
            </a:r>
            <a:endParaRPr lang="en-US" sz="9600" dirty="0">
              <a:solidFill>
                <a:schemeClr val="accent6"/>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790981663"/>
              </p:ext>
            </p:extLst>
          </p:nvPr>
        </p:nvGraphicFramePr>
        <p:xfrm>
          <a:off x="246187" y="1422959"/>
          <a:ext cx="11693769" cy="5130800"/>
        </p:xfrm>
        <a:graphic>
          <a:graphicData uri="http://schemas.openxmlformats.org/drawingml/2006/table">
            <a:tbl>
              <a:tblPr/>
              <a:tblGrid>
                <a:gridCol w="3897923"/>
                <a:gridCol w="3897923"/>
                <a:gridCol w="3897923"/>
              </a:tblGrid>
              <a:tr h="2532532">
                <a:tc>
                  <a:txBody>
                    <a:bodyPr/>
                    <a:lstStyle/>
                    <a:p>
                      <a:pPr algn="ctr" rtl="0" fontAlgn="ctr">
                        <a:spcBef>
                          <a:spcPts val="0"/>
                        </a:spcBef>
                        <a:spcAft>
                          <a:spcPts val="0"/>
                        </a:spcAft>
                      </a:pPr>
                      <a:r>
                        <a:rPr lang="en-US" sz="4000" b="1" i="0" u="none" strike="noStrike" dirty="0">
                          <a:solidFill>
                            <a:schemeClr val="tx1"/>
                          </a:solidFill>
                          <a:effectLst/>
                          <a:latin typeface="Arial" panose="020B0604020202020204" pitchFamily="34" charset="0"/>
                        </a:rPr>
                        <a:t>first person</a:t>
                      </a:r>
                      <a:endParaRPr lang="en-US" sz="8800" dirty="0">
                        <a:solidFill>
                          <a:schemeClr val="tx1"/>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4000" b="1" i="0" u="none" strike="noStrike" dirty="0">
                          <a:solidFill>
                            <a:schemeClr val="tx1"/>
                          </a:solidFill>
                          <a:effectLst/>
                          <a:latin typeface="Arial" panose="020B0604020202020204" pitchFamily="34" charset="0"/>
                        </a:rPr>
                        <a:t>second person</a:t>
                      </a:r>
                      <a:endParaRPr lang="en-US" sz="8800" dirty="0">
                        <a:solidFill>
                          <a:schemeClr val="tx1"/>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4000" b="1" i="0" u="none" strike="noStrike" dirty="0">
                          <a:solidFill>
                            <a:schemeClr val="tx1"/>
                          </a:solidFill>
                          <a:effectLst/>
                          <a:latin typeface="Arial" panose="020B0604020202020204" pitchFamily="34" charset="0"/>
                        </a:rPr>
                        <a:t>third person </a:t>
                      </a:r>
                      <a:br>
                        <a:rPr lang="en-US" sz="4000" b="1" i="0" u="none" strike="noStrike" dirty="0">
                          <a:solidFill>
                            <a:schemeClr val="tx1"/>
                          </a:solidFill>
                          <a:effectLst/>
                          <a:latin typeface="Arial" panose="020B0604020202020204" pitchFamily="34" charset="0"/>
                        </a:rPr>
                      </a:br>
                      <a:r>
                        <a:rPr lang="en-US" sz="4000" b="0" i="0" u="none" strike="noStrike" dirty="0">
                          <a:solidFill>
                            <a:schemeClr val="tx1"/>
                          </a:solidFill>
                          <a:effectLst/>
                          <a:latin typeface="Arial" panose="020B0604020202020204" pitchFamily="34" charset="0"/>
                        </a:rPr>
                        <a:t>(omniscient, limited, objective)</a:t>
                      </a:r>
                      <a:endParaRPr lang="en-US" sz="8800" dirty="0">
                        <a:solidFill>
                          <a:schemeClr val="tx1"/>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2532">
                <a:tc>
                  <a:txBody>
                    <a:bodyPr/>
                    <a:lstStyle/>
                    <a:p>
                      <a:pPr algn="ctr" rtl="0" fontAlgn="ctr">
                        <a:spcBef>
                          <a:spcPts val="0"/>
                        </a:spcBef>
                        <a:spcAft>
                          <a:spcPts val="0"/>
                        </a:spcAft>
                      </a:pPr>
                      <a:r>
                        <a:rPr lang="en-US" sz="4000" b="1" i="0" u="none" strike="noStrike" dirty="0">
                          <a:solidFill>
                            <a:schemeClr val="tx1"/>
                          </a:solidFill>
                          <a:effectLst/>
                          <a:latin typeface="Arial" panose="020B0604020202020204" pitchFamily="34" charset="0"/>
                        </a:rPr>
                        <a:t>narration </a:t>
                      </a:r>
                      <a:br>
                        <a:rPr lang="en-US" sz="4000" b="1" i="0" u="none" strike="noStrike" dirty="0">
                          <a:solidFill>
                            <a:schemeClr val="tx1"/>
                          </a:solidFill>
                          <a:effectLst/>
                          <a:latin typeface="Arial" panose="020B0604020202020204" pitchFamily="34" charset="0"/>
                        </a:rPr>
                      </a:br>
                      <a:r>
                        <a:rPr lang="en-US" sz="4000" b="0" i="0" u="none" strike="noStrike" dirty="0">
                          <a:solidFill>
                            <a:schemeClr val="tx1"/>
                          </a:solidFill>
                          <a:effectLst/>
                          <a:latin typeface="Arial" panose="020B0604020202020204" pitchFamily="34" charset="0"/>
                        </a:rPr>
                        <a:t>(direct, frame, indirect)</a:t>
                      </a:r>
                      <a:endParaRPr lang="en-US" sz="8800" dirty="0">
                        <a:solidFill>
                          <a:schemeClr val="tx1"/>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4000" b="1" i="0" u="none" strike="noStrike" dirty="0">
                          <a:solidFill>
                            <a:schemeClr val="tx1"/>
                          </a:solidFill>
                          <a:effectLst/>
                          <a:latin typeface="Arial" panose="020B0604020202020204" pitchFamily="34" charset="0"/>
                        </a:rPr>
                        <a:t>tense </a:t>
                      </a:r>
                      <a:br>
                        <a:rPr lang="en-US" sz="4000" b="1" i="0" u="none" strike="noStrike" dirty="0">
                          <a:solidFill>
                            <a:schemeClr val="tx1"/>
                          </a:solidFill>
                          <a:effectLst/>
                          <a:latin typeface="Arial" panose="020B0604020202020204" pitchFamily="34" charset="0"/>
                        </a:rPr>
                      </a:br>
                      <a:r>
                        <a:rPr lang="en-US" sz="4000" b="0" i="0" u="none" strike="noStrike" dirty="0">
                          <a:solidFill>
                            <a:schemeClr val="tx1"/>
                          </a:solidFill>
                          <a:effectLst/>
                          <a:latin typeface="Arial" panose="020B0604020202020204" pitchFamily="34" charset="0"/>
                        </a:rPr>
                        <a:t>(past, present, historical present)</a:t>
                      </a:r>
                      <a:endParaRPr lang="en-US" sz="8800" dirty="0">
                        <a:solidFill>
                          <a:schemeClr val="tx1"/>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4000" b="1" i="0" u="none" strike="noStrike" dirty="0">
                          <a:solidFill>
                            <a:schemeClr val="tx1"/>
                          </a:solidFill>
                          <a:effectLst/>
                          <a:latin typeface="Arial" panose="020B0604020202020204" pitchFamily="34" charset="0"/>
                        </a:rPr>
                        <a:t>the unreliable narrator</a:t>
                      </a:r>
                      <a:endParaRPr lang="en-US" sz="8800" dirty="0">
                        <a:solidFill>
                          <a:schemeClr val="tx1"/>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2681288" y="37433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1" u="none" strike="noStrike" cap="none" normalizeH="0" baseline="0" smtClean="0">
                <a:ln>
                  <a:noFill/>
                </a:ln>
                <a:solidFill>
                  <a:srgbClr val="000000"/>
                </a:solidFill>
                <a:effectLst/>
                <a:latin typeface="Arial" panose="020B0604020202020204" pitchFamily="34" charset="0"/>
                <a:cs typeface="Arial" panose="020B0604020202020204" pitchFamily="34" charset="0"/>
              </a:rPr>
              <a:t/>
            </a:r>
            <a:br>
              <a:rPr kumimoji="0" lang="en-US" altLang="en-US" sz="1100" b="0" i="1" u="none" strike="noStrike" cap="none" normalizeH="0" baseline="0" smtClean="0">
                <a:ln>
                  <a:noFill/>
                </a:ln>
                <a:solidFill>
                  <a:srgbClr val="000000"/>
                </a:solidFill>
                <a:effectLst/>
                <a:latin typeface="Arial" panose="020B0604020202020204" pitchFamily="34" charset="0"/>
                <a:cs typeface="Arial" panose="020B0604020202020204" pitchFamily="34" charset="0"/>
              </a:rPr>
            </a:b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22303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08760"/>
          </a:xfrm>
        </p:spPr>
        <p:txBody>
          <a:bodyPr>
            <a:noAutofit/>
          </a:bodyPr>
          <a:lstStyle/>
          <a:p>
            <a:pPr algn="ctr"/>
            <a:r>
              <a:rPr lang="en-US" sz="6000" dirty="0" smtClean="0">
                <a:solidFill>
                  <a:schemeClr val="accent6"/>
                </a:solidFill>
              </a:rPr>
              <a:t>Chart for Narration &amp; Point of View</a:t>
            </a:r>
            <a:endParaRPr lang="en-US" sz="6000" dirty="0">
              <a:solidFill>
                <a:schemeClr val="accent6"/>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568678719"/>
              </p:ext>
            </p:extLst>
          </p:nvPr>
        </p:nvGraphicFramePr>
        <p:xfrm>
          <a:off x="231531" y="1406076"/>
          <a:ext cx="11728938" cy="4892376"/>
        </p:xfrm>
        <a:graphic>
          <a:graphicData uri="http://schemas.openxmlformats.org/drawingml/2006/table">
            <a:tbl>
              <a:tblPr/>
              <a:tblGrid>
                <a:gridCol w="2722507"/>
                <a:gridCol w="2263479"/>
                <a:gridCol w="2944106"/>
                <a:gridCol w="3798846"/>
              </a:tblGrid>
              <a:tr h="701018">
                <a:tc>
                  <a:txBody>
                    <a:bodyPr/>
                    <a:lstStyle/>
                    <a:p>
                      <a:pPr algn="ctr" rtl="0" fontAlgn="t">
                        <a:spcBef>
                          <a:spcPts val="0"/>
                        </a:spcBef>
                        <a:spcAft>
                          <a:spcPts val="0"/>
                        </a:spcAft>
                      </a:pPr>
                      <a:r>
                        <a:rPr lang="en-US" sz="2000" b="1" i="0" u="none" strike="noStrike" dirty="0">
                          <a:solidFill>
                            <a:srgbClr val="000000"/>
                          </a:solidFill>
                          <a:effectLst/>
                          <a:latin typeface="Arial" panose="020B0604020202020204" pitchFamily="34" charset="0"/>
                        </a:rPr>
                        <a:t>Aspect</a:t>
                      </a:r>
                      <a:endParaRPr lang="en-US" sz="3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panose="020B0604020202020204" pitchFamily="34" charset="0"/>
                        </a:rPr>
                        <a:t>Type</a:t>
                      </a:r>
                      <a:endParaRPr lang="en-US" sz="3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panose="020B0604020202020204" pitchFamily="34" charset="0"/>
                        </a:rPr>
                        <a:t>Example / Evidence</a:t>
                      </a:r>
                      <a:endParaRPr lang="en-US" sz="3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a:solidFill>
                            <a:srgbClr val="000000"/>
                          </a:solidFill>
                          <a:effectLst/>
                          <a:latin typeface="Arial" panose="020B0604020202020204" pitchFamily="34" charset="0"/>
                        </a:rPr>
                        <a:t>Why did the author choose this?</a:t>
                      </a:r>
                      <a:endParaRPr lang="en-US" sz="32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1249">
                <a:tc>
                  <a:txBody>
                    <a:bodyPr/>
                    <a:lstStyle/>
                    <a:p>
                      <a:pPr algn="ctr" rtl="0" fontAlgn="t">
                        <a:spcBef>
                          <a:spcPts val="0"/>
                        </a:spcBef>
                        <a:spcAft>
                          <a:spcPts val="0"/>
                        </a:spcAft>
                      </a:pPr>
                      <a:r>
                        <a:rPr lang="en-US" sz="1400" b="1" i="1" u="none" strike="noStrike" dirty="0">
                          <a:solidFill>
                            <a:srgbClr val="000000"/>
                          </a:solidFill>
                          <a:effectLst/>
                          <a:latin typeface="Arial" panose="020B0604020202020204" pitchFamily="34" charset="0"/>
                        </a:rPr>
                        <a:t>Point of view</a:t>
                      </a:r>
                      <a:r>
                        <a:rPr lang="en-US" sz="1400" b="1" i="0" u="none" strike="noStrike" dirty="0">
                          <a:solidFill>
                            <a:srgbClr val="000000"/>
                          </a:solidFill>
                          <a:effectLst/>
                          <a:latin typeface="Arial" panose="020B0604020202020204" pitchFamily="34" charset="0"/>
                        </a:rPr>
                        <a:t> </a:t>
                      </a:r>
                      <a:r>
                        <a:rPr lang="en-US" sz="1400" b="0" i="0" u="none" strike="noStrike" dirty="0">
                          <a:solidFill>
                            <a:srgbClr val="000000"/>
                          </a:solidFill>
                          <a:effectLst/>
                          <a:latin typeface="Arial" panose="020B0604020202020204" pitchFamily="34" charset="0"/>
                        </a:rPr>
                        <a:t/>
                      </a:r>
                      <a:br>
                        <a:rPr lang="en-US" sz="1400" b="0" i="0" u="none" strike="noStrike" dirty="0">
                          <a:solidFill>
                            <a:srgbClr val="000000"/>
                          </a:solidFill>
                          <a:effectLst/>
                          <a:latin typeface="Arial" panose="020B0604020202020204" pitchFamily="34" charset="0"/>
                        </a:rPr>
                      </a:br>
                      <a:r>
                        <a:rPr lang="en-US" sz="1400" b="0" i="0" u="none" strike="noStrike" dirty="0">
                          <a:solidFill>
                            <a:srgbClr val="000000"/>
                          </a:solidFill>
                          <a:effectLst/>
                          <a:latin typeface="Arial" panose="020B0604020202020204" pitchFamily="34" charset="0"/>
                        </a:rPr>
                        <a:t>(first [major, peripheral], second, third person </a:t>
                      </a:r>
                      <a:r>
                        <a:rPr lang="en-US" sz="1400" b="0" i="0" u="none" strike="noStrike" dirty="0" err="1">
                          <a:solidFill>
                            <a:srgbClr val="000000"/>
                          </a:solidFill>
                          <a:effectLst/>
                          <a:latin typeface="Arial" panose="020B0604020202020204" pitchFamily="34" charset="0"/>
                        </a:rPr>
                        <a:t>etc</a:t>
                      </a:r>
                      <a:r>
                        <a:rPr lang="en-US" sz="1400" b="0" i="0" u="none" strike="noStrike" dirty="0">
                          <a:solidFill>
                            <a:srgbClr val="000000"/>
                          </a:solidFill>
                          <a:effectLst/>
                          <a:latin typeface="Arial" panose="020B0604020202020204" pitchFamily="34" charset="0"/>
                        </a:rPr>
                        <a:t>…)</a:t>
                      </a:r>
                      <a:endParaRPr lang="en-US" sz="3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dirty="0">
                          <a:effectLst/>
                        </a:rPr>
                        <a:t/>
                      </a:r>
                      <a:br>
                        <a:rPr lang="en-US" dirty="0">
                          <a:effectLst/>
                        </a:rPr>
                      </a:b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dirty="0">
                          <a:effectLst/>
                        </a:rPr>
                        <a:t/>
                      </a:r>
                      <a:br>
                        <a:rPr lang="en-US" dirty="0">
                          <a:effectLst/>
                        </a:rPr>
                      </a:b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a:effectLst/>
                        </a:rPr>
                        <a:t/>
                      </a:r>
                      <a:br>
                        <a:rPr lang="en-US">
                          <a:effectLst/>
                        </a:rPr>
                      </a:b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949">
                <a:tc>
                  <a:txBody>
                    <a:bodyPr/>
                    <a:lstStyle/>
                    <a:p>
                      <a:pPr algn="ctr" rtl="0" fontAlgn="t">
                        <a:spcBef>
                          <a:spcPts val="0"/>
                        </a:spcBef>
                        <a:spcAft>
                          <a:spcPts val="0"/>
                        </a:spcAft>
                      </a:pPr>
                      <a:r>
                        <a:rPr lang="en-US" sz="1400" b="1" i="1" u="none" strike="noStrike" dirty="0">
                          <a:solidFill>
                            <a:srgbClr val="000000"/>
                          </a:solidFill>
                          <a:effectLst/>
                          <a:latin typeface="Arial" panose="020B0604020202020204" pitchFamily="34" charset="0"/>
                        </a:rPr>
                        <a:t>Narration</a:t>
                      </a:r>
                      <a:r>
                        <a:rPr lang="en-US" sz="1400" b="0" i="0" u="none" strike="noStrike" dirty="0">
                          <a:solidFill>
                            <a:srgbClr val="000000"/>
                          </a:solidFill>
                          <a:effectLst/>
                          <a:latin typeface="Arial" panose="020B0604020202020204" pitchFamily="34" charset="0"/>
                        </a:rPr>
                        <a:t> </a:t>
                      </a:r>
                      <a:endParaRPr lang="en-US" sz="3200" dirty="0">
                        <a:effectLst/>
                      </a:endParaRPr>
                    </a:p>
                    <a:p>
                      <a:pPr algn="ctr" rtl="0" fontAlgn="t">
                        <a:spcBef>
                          <a:spcPts val="0"/>
                        </a:spcBef>
                        <a:spcAft>
                          <a:spcPts val="0"/>
                        </a:spcAft>
                      </a:pPr>
                      <a:r>
                        <a:rPr lang="en-US" sz="1400" b="0" i="0" u="none" strike="noStrike" dirty="0">
                          <a:solidFill>
                            <a:srgbClr val="000000"/>
                          </a:solidFill>
                          <a:effectLst/>
                          <a:latin typeface="Arial" panose="020B0604020202020204" pitchFamily="34" charset="0"/>
                        </a:rPr>
                        <a:t>(direct, frame, indirect)</a:t>
                      </a:r>
                      <a:endParaRPr lang="en-US" sz="3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a:effectLst/>
                        </a:rPr>
                        <a:t/>
                      </a:r>
                      <a:br>
                        <a:rPr lang="en-US">
                          <a:effectLst/>
                        </a:rPr>
                      </a:b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a:effectLst/>
                        </a:rPr>
                        <a:t/>
                      </a:r>
                      <a:br>
                        <a:rPr lang="en-US">
                          <a:effectLst/>
                        </a:rPr>
                      </a:b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a:effectLst/>
                        </a:rPr>
                        <a:t/>
                      </a:r>
                      <a:br>
                        <a:rPr lang="en-US">
                          <a:effectLst/>
                        </a:rPr>
                      </a:b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6749">
                <a:tc>
                  <a:txBody>
                    <a:bodyPr/>
                    <a:lstStyle/>
                    <a:p>
                      <a:pPr algn="ctr" rtl="0" fontAlgn="t">
                        <a:spcBef>
                          <a:spcPts val="0"/>
                        </a:spcBef>
                        <a:spcAft>
                          <a:spcPts val="0"/>
                        </a:spcAft>
                      </a:pPr>
                      <a:r>
                        <a:rPr lang="en-US" sz="1400" b="1" i="1" u="none" strike="noStrike" dirty="0">
                          <a:solidFill>
                            <a:srgbClr val="000000"/>
                          </a:solidFill>
                          <a:effectLst/>
                          <a:latin typeface="Arial" panose="020B0604020202020204" pitchFamily="34" charset="0"/>
                        </a:rPr>
                        <a:t>Speech</a:t>
                      </a:r>
                      <a:endParaRPr lang="en-US" sz="3200" dirty="0">
                        <a:effectLst/>
                      </a:endParaRPr>
                    </a:p>
                    <a:p>
                      <a:pPr algn="ctr" rtl="0" fontAlgn="t">
                        <a:spcBef>
                          <a:spcPts val="0"/>
                        </a:spcBef>
                        <a:spcAft>
                          <a:spcPts val="0"/>
                        </a:spcAft>
                      </a:pPr>
                      <a:r>
                        <a:rPr lang="en-US" sz="1400" b="0" i="0" u="none" strike="noStrike" dirty="0">
                          <a:solidFill>
                            <a:srgbClr val="000000"/>
                          </a:solidFill>
                          <a:effectLst/>
                          <a:latin typeface="Arial" panose="020B0604020202020204" pitchFamily="34" charset="0"/>
                        </a:rPr>
                        <a:t>(direct, reported, free indirect)</a:t>
                      </a:r>
                      <a:endParaRPr lang="en-US" sz="3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a:effectLst/>
                        </a:rPr>
                        <a:t/>
                      </a:r>
                      <a:br>
                        <a:rPr lang="en-US">
                          <a:effectLst/>
                        </a:rPr>
                      </a:b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a:effectLst/>
                        </a:rPr>
                        <a:t/>
                      </a:r>
                      <a:br>
                        <a:rPr lang="en-US">
                          <a:effectLst/>
                        </a:rPr>
                      </a:b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dirty="0">
                          <a:effectLst/>
                        </a:rPr>
                        <a:t/>
                      </a:r>
                      <a:br>
                        <a:rPr lang="en-US" dirty="0">
                          <a:effectLst/>
                        </a:rPr>
                      </a:b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6749">
                <a:tc>
                  <a:txBody>
                    <a:bodyPr/>
                    <a:lstStyle/>
                    <a:p>
                      <a:pPr algn="ctr" rtl="0" fontAlgn="t">
                        <a:spcBef>
                          <a:spcPts val="0"/>
                        </a:spcBef>
                        <a:spcAft>
                          <a:spcPts val="0"/>
                        </a:spcAft>
                      </a:pPr>
                      <a:r>
                        <a:rPr lang="en-US" sz="1400" b="1" i="1" u="none" strike="noStrike" dirty="0">
                          <a:solidFill>
                            <a:srgbClr val="000000"/>
                          </a:solidFill>
                          <a:effectLst/>
                          <a:latin typeface="Arial" panose="020B0604020202020204" pitchFamily="34" charset="0"/>
                        </a:rPr>
                        <a:t>Tense</a:t>
                      </a:r>
                      <a:endParaRPr lang="en-US" sz="3200" dirty="0">
                        <a:effectLst/>
                      </a:endParaRPr>
                    </a:p>
                    <a:p>
                      <a:pPr algn="ctr" rtl="0" fontAlgn="t">
                        <a:spcBef>
                          <a:spcPts val="0"/>
                        </a:spcBef>
                        <a:spcAft>
                          <a:spcPts val="0"/>
                        </a:spcAft>
                      </a:pPr>
                      <a:r>
                        <a:rPr lang="en-US" sz="1400" b="0" i="0" u="none" strike="noStrike" dirty="0">
                          <a:solidFill>
                            <a:srgbClr val="000000"/>
                          </a:solidFill>
                          <a:effectLst/>
                          <a:latin typeface="Arial" panose="020B0604020202020204" pitchFamily="34" charset="0"/>
                        </a:rPr>
                        <a:t>(past, present, historical present tense)</a:t>
                      </a:r>
                      <a:endParaRPr lang="en-US" sz="3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a:effectLst/>
                        </a:rPr>
                        <a:t/>
                      </a:r>
                      <a:br>
                        <a:rPr lang="en-US">
                          <a:effectLst/>
                        </a:rPr>
                      </a:b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a:effectLst/>
                        </a:rPr>
                        <a:t/>
                      </a:r>
                      <a:br>
                        <a:rPr lang="en-US">
                          <a:effectLst/>
                        </a:rPr>
                      </a:b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a:effectLst/>
                        </a:rPr>
                        <a:t/>
                      </a:r>
                      <a:br>
                        <a:rPr lang="en-US">
                          <a:effectLst/>
                        </a:rPr>
                      </a:b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5749">
                <a:tc>
                  <a:txBody>
                    <a:bodyPr/>
                    <a:lstStyle/>
                    <a:p>
                      <a:pPr algn="ctr" rtl="0" fontAlgn="t">
                        <a:spcBef>
                          <a:spcPts val="0"/>
                        </a:spcBef>
                        <a:spcAft>
                          <a:spcPts val="0"/>
                        </a:spcAft>
                      </a:pPr>
                      <a:r>
                        <a:rPr lang="en-US" sz="1400" b="1" i="1" u="none" strike="noStrike" dirty="0">
                          <a:solidFill>
                            <a:srgbClr val="000000"/>
                          </a:solidFill>
                          <a:effectLst/>
                          <a:latin typeface="Arial" panose="020B0604020202020204" pitchFamily="34" charset="0"/>
                        </a:rPr>
                        <a:t>Other</a:t>
                      </a:r>
                      <a:endParaRPr lang="en-US" sz="3200" dirty="0">
                        <a:effectLst/>
                      </a:endParaRPr>
                    </a:p>
                    <a:p>
                      <a:pPr algn="ctr" rtl="0" fontAlgn="t">
                        <a:spcBef>
                          <a:spcPts val="0"/>
                        </a:spcBef>
                        <a:spcAft>
                          <a:spcPts val="0"/>
                        </a:spcAft>
                      </a:pPr>
                      <a:r>
                        <a:rPr lang="en-US" sz="1400" b="0" i="0" u="none" strike="noStrike" dirty="0">
                          <a:solidFill>
                            <a:srgbClr val="000000"/>
                          </a:solidFill>
                          <a:effectLst/>
                          <a:latin typeface="Arial" panose="020B0604020202020204" pitchFamily="34" charset="0"/>
                        </a:rPr>
                        <a:t>(Objectivity? Reliability? Level of omniscience? Voice? )</a:t>
                      </a:r>
                      <a:endParaRPr lang="en-US" sz="3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a:effectLst/>
                        </a:rPr>
                        <a:t/>
                      </a:r>
                      <a:br>
                        <a:rPr lang="en-US">
                          <a:effectLst/>
                        </a:rPr>
                      </a:b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a:effectLst/>
                        </a:rPr>
                        <a:t/>
                      </a:r>
                      <a:br>
                        <a:rPr lang="en-US">
                          <a:effectLst/>
                        </a:rPr>
                      </a:b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dirty="0">
                          <a:effectLst/>
                        </a:rPr>
                        <a:t/>
                      </a:r>
                      <a:br>
                        <a:rPr lang="en-US" dirty="0">
                          <a:effectLst/>
                        </a:rPr>
                      </a:b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3793202" y="1757059"/>
            <a:ext cx="2646947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67134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12191999" cy="1508760"/>
          </a:xfrm>
        </p:spPr>
        <p:txBody>
          <a:bodyPr>
            <a:noAutofit/>
          </a:bodyPr>
          <a:lstStyle/>
          <a:p>
            <a:pPr algn="ctr"/>
            <a:r>
              <a:rPr lang="en-US" sz="6600" dirty="0" smtClean="0">
                <a:solidFill>
                  <a:schemeClr val="accent6"/>
                </a:solidFill>
              </a:rPr>
              <a:t/>
            </a:r>
            <a:br>
              <a:rPr lang="en-US" sz="6600" dirty="0" smtClean="0">
                <a:solidFill>
                  <a:schemeClr val="accent6"/>
                </a:solidFill>
              </a:rPr>
            </a:br>
            <a:r>
              <a:rPr lang="en-US" sz="6000" dirty="0" smtClean="0">
                <a:solidFill>
                  <a:schemeClr val="accent6"/>
                </a:solidFill>
              </a:rPr>
              <a:t>Questions for Narration &amp; Point of View </a:t>
            </a:r>
            <a:endParaRPr lang="en-US" sz="6000" dirty="0">
              <a:solidFill>
                <a:schemeClr val="accent6"/>
              </a:solidFill>
            </a:endParaRPr>
          </a:p>
        </p:txBody>
      </p:sp>
      <p:sp>
        <p:nvSpPr>
          <p:cNvPr id="4" name="Rectangle 3"/>
          <p:cNvSpPr/>
          <p:nvPr/>
        </p:nvSpPr>
        <p:spPr>
          <a:xfrm>
            <a:off x="-161925" y="1432560"/>
            <a:ext cx="12192000" cy="5293757"/>
          </a:xfrm>
          <a:prstGeom prst="rect">
            <a:avLst/>
          </a:prstGeom>
        </p:spPr>
        <p:txBody>
          <a:bodyPr wrap="square">
            <a:spAutoFit/>
          </a:bodyPr>
          <a:lstStyle/>
          <a:p>
            <a:pPr>
              <a:spcBef>
                <a:spcPts val="0"/>
              </a:spcBef>
              <a:spcAft>
                <a:spcPts val="0"/>
              </a:spcAft>
            </a:pPr>
            <a:endParaRPr lang="en-US" dirty="0"/>
          </a:p>
          <a:p>
            <a:pPr marL="742950" lvl="1" indent="-285750" fontAlgn="base">
              <a:buFont typeface="+mj-lt"/>
              <a:buAutoNum type="arabicPeriod"/>
            </a:pPr>
            <a:r>
              <a:rPr lang="en-US" sz="3200" dirty="0">
                <a:latin typeface="Arial" panose="020B0604020202020204" pitchFamily="34" charset="0"/>
              </a:rPr>
              <a:t>Is the story being interpreted by an external narrator or one of the </a:t>
            </a:r>
            <a:r>
              <a:rPr lang="en-US" sz="3200" dirty="0" smtClean="0">
                <a:latin typeface="Arial" panose="020B0604020202020204" pitchFamily="34" charset="0"/>
              </a:rPr>
              <a:t>characters, or both?</a:t>
            </a:r>
            <a:endParaRPr lang="en-US" sz="3200" dirty="0">
              <a:latin typeface="Arial" panose="020B0604020202020204" pitchFamily="34" charset="0"/>
            </a:endParaRPr>
          </a:p>
          <a:p>
            <a:pPr marL="742950" lvl="1" indent="-285750" fontAlgn="base">
              <a:buFont typeface="+mj-lt"/>
              <a:buAutoNum type="arabicPeriod"/>
            </a:pPr>
            <a:r>
              <a:rPr lang="en-US" sz="3200" dirty="0">
                <a:latin typeface="Arial" panose="020B0604020202020204" pitchFamily="34" charset="0"/>
              </a:rPr>
              <a:t>If the latter, how must this character’s mind affect the interpretation of the story? (</a:t>
            </a:r>
            <a:r>
              <a:rPr lang="en-US" sz="2800" dirty="0" smtClean="0">
                <a:latin typeface="Arial" panose="020B0604020202020204" pitchFamily="34" charset="0"/>
              </a:rPr>
              <a:t>ex. </a:t>
            </a:r>
            <a:r>
              <a:rPr lang="en-US" sz="2800" dirty="0">
                <a:latin typeface="Arial" panose="020B0604020202020204" pitchFamily="34" charset="0"/>
              </a:rPr>
              <a:t>Is the character </a:t>
            </a:r>
            <a:r>
              <a:rPr lang="en-US" sz="2800" i="1" dirty="0">
                <a:latin typeface="Arial" panose="020B0604020202020204" pitchFamily="34" charset="0"/>
              </a:rPr>
              <a:t>perceptive</a:t>
            </a:r>
            <a:r>
              <a:rPr lang="en-US" sz="2800" dirty="0">
                <a:latin typeface="Arial" panose="020B0604020202020204" pitchFamily="34" charset="0"/>
              </a:rPr>
              <a:t> or </a:t>
            </a:r>
            <a:r>
              <a:rPr lang="en-US" sz="2800" i="1" dirty="0">
                <a:latin typeface="Arial" panose="020B0604020202020204" pitchFamily="34" charset="0"/>
              </a:rPr>
              <a:t>imperceptive</a:t>
            </a:r>
            <a:r>
              <a:rPr lang="en-US" sz="2800" dirty="0">
                <a:latin typeface="Arial" panose="020B0604020202020204" pitchFamily="34" charset="0"/>
              </a:rPr>
              <a:t>? Is the character </a:t>
            </a:r>
            <a:r>
              <a:rPr lang="en-US" sz="2800" i="1" dirty="0">
                <a:latin typeface="Arial" panose="020B0604020202020204" pitchFamily="34" charset="0"/>
              </a:rPr>
              <a:t>truthful</a:t>
            </a:r>
            <a:r>
              <a:rPr lang="en-US" sz="2800" dirty="0">
                <a:latin typeface="Arial" panose="020B0604020202020204" pitchFamily="34" charset="0"/>
              </a:rPr>
              <a:t>? (Whether by ignorance, stupidity or self deception.)</a:t>
            </a:r>
            <a:endParaRPr lang="en-US" sz="3200" dirty="0">
              <a:latin typeface="Arial" panose="020B0604020202020204" pitchFamily="34" charset="0"/>
            </a:endParaRPr>
          </a:p>
          <a:p>
            <a:pPr marL="742950" lvl="1" indent="-285750" fontAlgn="base">
              <a:buFont typeface="+mj-lt"/>
              <a:buAutoNum type="arabicPeriod"/>
            </a:pPr>
            <a:r>
              <a:rPr lang="en-US" sz="3200" dirty="0">
                <a:latin typeface="Arial" panose="020B0604020202020204" pitchFamily="34" charset="0"/>
              </a:rPr>
              <a:t>Has the character been chosen to </a:t>
            </a:r>
            <a:r>
              <a:rPr lang="en-US" sz="3200" i="1" dirty="0">
                <a:latin typeface="Arial" panose="020B0604020202020204" pitchFamily="34" charset="0"/>
              </a:rPr>
              <a:t>conceal</a:t>
            </a:r>
            <a:r>
              <a:rPr lang="en-US" sz="3200" dirty="0">
                <a:latin typeface="Arial" panose="020B0604020202020204" pitchFamily="34" charset="0"/>
              </a:rPr>
              <a:t> information? (Or to </a:t>
            </a:r>
            <a:r>
              <a:rPr lang="en-US" sz="3200" i="1" dirty="0">
                <a:latin typeface="Arial" panose="020B0604020202020204" pitchFamily="34" charset="0"/>
              </a:rPr>
              <a:t>reveal</a:t>
            </a:r>
            <a:r>
              <a:rPr lang="en-US" sz="3200" dirty="0">
                <a:latin typeface="Arial" panose="020B0604020202020204" pitchFamily="34" charset="0"/>
              </a:rPr>
              <a:t> it?)</a:t>
            </a:r>
          </a:p>
          <a:p>
            <a:pPr marL="742950" lvl="1" indent="-285750" fontAlgn="base">
              <a:buFont typeface="+mj-lt"/>
              <a:buAutoNum type="arabicPeriod"/>
            </a:pPr>
            <a:r>
              <a:rPr lang="en-US" sz="3200" dirty="0">
                <a:latin typeface="Arial" panose="020B0604020202020204" pitchFamily="34" charset="0"/>
              </a:rPr>
              <a:t>How has the author’s choice of narrator yielded the greatest possible insight into the story? </a:t>
            </a:r>
            <a:endParaRPr lang="en-US" sz="3200" b="0" i="0" u="none" strike="noStrike" dirty="0">
              <a:effectLst/>
              <a:latin typeface="Arial" panose="020B0604020202020204" pitchFamily="34" charset="0"/>
            </a:endParaRPr>
          </a:p>
        </p:txBody>
      </p:sp>
    </p:spTree>
    <p:extLst>
      <p:ext uri="{BB962C8B-B14F-4D97-AF65-F5344CB8AC3E}">
        <p14:creationId xmlns:p14="http://schemas.microsoft.com/office/powerpoint/2010/main" val="5409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607" y="271056"/>
            <a:ext cx="9572087" cy="1508760"/>
          </a:xfrm>
        </p:spPr>
        <p:txBody>
          <a:bodyPr>
            <a:normAutofit/>
          </a:bodyPr>
          <a:lstStyle/>
          <a:p>
            <a:r>
              <a:rPr lang="en-US" sz="8800" b="1" dirty="0">
                <a:solidFill>
                  <a:schemeClr val="accent6">
                    <a:lumMod val="60000"/>
                    <a:lumOff val="40000"/>
                  </a:schemeClr>
                </a:solidFill>
              </a:rPr>
              <a:t>CONFLICT</a:t>
            </a:r>
            <a:endParaRPr lang="en-US" sz="8800" dirty="0"/>
          </a:p>
        </p:txBody>
      </p:sp>
      <p:sp>
        <p:nvSpPr>
          <p:cNvPr id="3" name="Content Placeholder 2"/>
          <p:cNvSpPr>
            <a:spLocks noGrp="1"/>
          </p:cNvSpPr>
          <p:nvPr>
            <p:ph idx="1"/>
          </p:nvPr>
        </p:nvSpPr>
        <p:spPr>
          <a:xfrm>
            <a:off x="224286" y="1859280"/>
            <a:ext cx="6280248" cy="4998720"/>
          </a:xfrm>
        </p:spPr>
        <p:txBody>
          <a:bodyPr>
            <a:normAutofit/>
          </a:bodyPr>
          <a:lstStyle/>
          <a:p>
            <a:r>
              <a:rPr lang="en-US" sz="5400" dirty="0"/>
              <a:t>What conflicts, internal or external, drive the plot? </a:t>
            </a:r>
            <a:endParaRPr lang="en-US" sz="5400" dirty="0" smtClean="0"/>
          </a:p>
          <a:p>
            <a:r>
              <a:rPr lang="en-US" sz="5400" dirty="0" smtClean="0"/>
              <a:t>What </a:t>
            </a:r>
            <a:r>
              <a:rPr lang="en-US" sz="5400" dirty="0"/>
              <a:t>are the resolutions?</a:t>
            </a:r>
          </a:p>
          <a:p>
            <a:endParaRPr lang="en-US" dirty="0"/>
          </a:p>
        </p:txBody>
      </p:sp>
      <p:pic>
        <p:nvPicPr>
          <p:cNvPr id="9218" name="Picture 2" descr="Image result for conflict in the story"/>
          <p:cNvPicPr>
            <a:picLocks noChangeAspect="1" noChangeArrowheads="1"/>
          </p:cNvPicPr>
          <p:nvPr/>
        </p:nvPicPr>
        <p:blipFill rotWithShape="1">
          <a:blip r:embed="rId2">
            <a:extLst>
              <a:ext uri="{28A0092B-C50C-407E-A947-70E740481C1C}">
                <a14:useLocalDpi xmlns:a14="http://schemas.microsoft.com/office/drawing/2010/main" val="0"/>
              </a:ext>
            </a:extLst>
          </a:blip>
          <a:srcRect t="7072" b="8994"/>
          <a:stretch/>
        </p:blipFill>
        <p:spPr bwMode="auto">
          <a:xfrm>
            <a:off x="6504534" y="-50478"/>
            <a:ext cx="4696866" cy="6908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604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628" y="152400"/>
            <a:ext cx="9875520" cy="1356360"/>
          </a:xfrm>
        </p:spPr>
        <p:txBody>
          <a:bodyPr>
            <a:noAutofit/>
          </a:bodyPr>
          <a:lstStyle/>
          <a:p>
            <a:r>
              <a:rPr lang="en-US" sz="7200" b="1" dirty="0">
                <a:solidFill>
                  <a:schemeClr val="accent6">
                    <a:lumMod val="60000"/>
                    <a:lumOff val="40000"/>
                  </a:schemeClr>
                </a:solidFill>
              </a:rPr>
              <a:t>CHARACTER ANALYSIS</a:t>
            </a:r>
            <a:endParaRPr lang="en-US" sz="7200" dirty="0"/>
          </a:p>
        </p:txBody>
      </p:sp>
      <p:sp>
        <p:nvSpPr>
          <p:cNvPr id="3" name="Content Placeholder 2"/>
          <p:cNvSpPr>
            <a:spLocks noGrp="1"/>
          </p:cNvSpPr>
          <p:nvPr>
            <p:ph idx="1"/>
          </p:nvPr>
        </p:nvSpPr>
        <p:spPr>
          <a:xfrm>
            <a:off x="319177" y="1380226"/>
            <a:ext cx="11568023" cy="4837694"/>
          </a:xfrm>
        </p:spPr>
        <p:txBody>
          <a:bodyPr>
            <a:noAutofit/>
          </a:bodyPr>
          <a:lstStyle/>
          <a:p>
            <a:pPr marL="0" indent="0">
              <a:buNone/>
            </a:pPr>
            <a:r>
              <a:rPr lang="en-US" sz="4400" dirty="0" smtClean="0"/>
              <a:t>Interpretive </a:t>
            </a:r>
            <a:r>
              <a:rPr lang="en-US" sz="4400" dirty="0"/>
              <a:t>fiction stories are usually character-driven rather than plot-driven. </a:t>
            </a:r>
            <a:endParaRPr lang="en-US" sz="4400" dirty="0" smtClean="0"/>
          </a:p>
          <a:p>
            <a:pPr marL="0" indent="0">
              <a:buNone/>
            </a:pPr>
            <a:r>
              <a:rPr lang="en-US" sz="4400" dirty="0" smtClean="0"/>
              <a:t>Discuss the characters in your chapter by completing/discussing the following:</a:t>
            </a:r>
          </a:p>
          <a:p>
            <a:pPr lvl="2"/>
            <a:r>
              <a:rPr lang="en-US" sz="3600" dirty="0" smtClean="0">
                <a:hlinkClick r:id="rId2"/>
              </a:rPr>
              <a:t>S.T.E.A.L</a:t>
            </a:r>
            <a:r>
              <a:rPr lang="en-US" sz="3600" dirty="0" smtClean="0"/>
              <a:t> </a:t>
            </a:r>
            <a:r>
              <a:rPr lang="en-US" sz="3600" dirty="0"/>
              <a:t>the </a:t>
            </a:r>
            <a:r>
              <a:rPr lang="en-US" sz="3600" dirty="0" smtClean="0"/>
              <a:t>character</a:t>
            </a:r>
          </a:p>
          <a:p>
            <a:pPr lvl="2"/>
            <a:r>
              <a:rPr lang="en-US" sz="3600" dirty="0" smtClean="0">
                <a:hlinkClick r:id="rId3"/>
              </a:rPr>
              <a:t>flat </a:t>
            </a:r>
            <a:r>
              <a:rPr lang="en-US" sz="3600" dirty="0">
                <a:hlinkClick r:id="rId3"/>
              </a:rPr>
              <a:t>vs. round </a:t>
            </a:r>
            <a:r>
              <a:rPr lang="en-US" sz="3600" dirty="0" smtClean="0">
                <a:hlinkClick r:id="rId3"/>
              </a:rPr>
              <a:t>characters</a:t>
            </a:r>
            <a:endParaRPr lang="en-US" sz="3600" dirty="0"/>
          </a:p>
          <a:p>
            <a:pPr lvl="2"/>
            <a:r>
              <a:rPr lang="en-US" sz="3600" dirty="0" smtClean="0">
                <a:hlinkClick r:id="rId4"/>
              </a:rPr>
              <a:t>static </a:t>
            </a:r>
            <a:r>
              <a:rPr lang="en-US" sz="3600" dirty="0">
                <a:hlinkClick r:id="rId4"/>
              </a:rPr>
              <a:t>vs. dynamic </a:t>
            </a:r>
            <a:r>
              <a:rPr lang="en-US" sz="3600" dirty="0" smtClean="0"/>
              <a:t>characters</a:t>
            </a:r>
            <a:endParaRPr lang="en-US" sz="3600" dirty="0"/>
          </a:p>
        </p:txBody>
      </p:sp>
    </p:spTree>
    <p:extLst>
      <p:ext uri="{BB962C8B-B14F-4D97-AF65-F5344CB8AC3E}">
        <p14:creationId xmlns:p14="http://schemas.microsoft.com/office/powerpoint/2010/main" val="2246276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1172</TotalTime>
  <Words>676</Words>
  <Application>Microsoft Office PowerPoint</Application>
  <PresentationFormat>Widescreen</PresentationFormat>
  <Paragraphs>94</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Corbel</vt:lpstr>
      <vt:lpstr>Basis</vt:lpstr>
      <vt:lpstr>Life of pi </vt:lpstr>
      <vt:lpstr>PLOT:  the roadmap of a story</vt:lpstr>
      <vt:lpstr>PowerPoint Presentation</vt:lpstr>
      <vt:lpstr>Narrator &amp; Point of View</vt:lpstr>
      <vt:lpstr>Point of View:</vt:lpstr>
      <vt:lpstr>Chart for Narration &amp; Point of View</vt:lpstr>
      <vt:lpstr> Questions for Narration &amp; Point of View </vt:lpstr>
      <vt:lpstr>CONFLICT</vt:lpstr>
      <vt:lpstr>CHARACTER ANALYSIS</vt:lpstr>
      <vt:lpstr>ALL LITERARY &amp; RHETORICAL ELEMENTS</vt:lpstr>
      <vt:lpstr>THEMATIC CONNECTION</vt:lpstr>
      <vt:lpstr>Themes to discuss: </vt:lpstr>
      <vt:lpstr>CONNECTIONS: </vt:lpstr>
      <vt:lpstr>IMPORTANT QUOTATIONS</vt:lpstr>
      <vt:lpstr>RUBRIC: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of pi </dc:title>
  <dc:creator>Thorne, Elizabeth C</dc:creator>
  <cp:lastModifiedBy>Thorne, Elizabeth C</cp:lastModifiedBy>
  <cp:revision>14</cp:revision>
  <dcterms:created xsi:type="dcterms:W3CDTF">2019-02-07T20:21:03Z</dcterms:created>
  <dcterms:modified xsi:type="dcterms:W3CDTF">2019-02-08T18:45:55Z</dcterms:modified>
</cp:coreProperties>
</file>