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43" d="100"/>
          <a:sy n="43" d="100"/>
        </p:scale>
        <p:origin x="288"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r>
              <a:t>Title Text</a:t>
            </a:r>
          </a:p>
        </p:txBody>
      </p:sp>
      <p:sp>
        <p:nvSpPr>
          <p:cNvPr id="12" name="Body Level One…"/>
          <p:cNvSpPr txBox="1">
            <a:spLocks noGrp="1"/>
          </p:cNvSpPr>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Image"/>
          <p:cNvSpPr>
            <a:spLocks noGrp="1"/>
          </p:cNvSpPr>
          <p:nvPr>
            <p:ph type="pic" sz="half" idx="13"/>
          </p:nvPr>
        </p:nvSpPr>
        <p:spPr>
          <a:xfrm>
            <a:off x="6261100" y="4902200"/>
            <a:ext cx="6406171" cy="4241800"/>
          </a:xfrm>
          <a:prstGeom prst="rect">
            <a:avLst/>
          </a:prstGeom>
          <a:ln w="9525">
            <a:round/>
          </a:ln>
        </p:spPr>
        <p:txBody>
          <a:bodyPr lIns="91439" tIns="45719" rIns="91439" bIns="45719" anchor="t">
            <a:noAutofit/>
          </a:bodyPr>
          <a:lstStyle/>
          <a:p>
            <a:endParaRPr/>
          </a:p>
        </p:txBody>
      </p:sp>
      <p:sp>
        <p:nvSpPr>
          <p:cNvPr id="96" name="Image"/>
          <p:cNvSpPr>
            <a:spLocks noGrp="1"/>
          </p:cNvSpPr>
          <p:nvPr>
            <p:ph type="pic" sz="half" idx="14"/>
          </p:nvPr>
        </p:nvSpPr>
        <p:spPr>
          <a:xfrm>
            <a:off x="5284562" y="546100"/>
            <a:ext cx="7121970" cy="4368801"/>
          </a:xfrm>
          <a:prstGeom prst="rect">
            <a:avLst/>
          </a:prstGeom>
          <a:ln w="9525">
            <a:round/>
          </a:ln>
        </p:spPr>
        <p:txBody>
          <a:bodyPr lIns="91439" tIns="45719" rIns="91439" bIns="45719" anchor="t">
            <a:noAutofit/>
          </a:bodyPr>
          <a:lstStyle/>
          <a:p>
            <a:endParaRPr/>
          </a:p>
        </p:txBody>
      </p:sp>
      <p:sp>
        <p:nvSpPr>
          <p:cNvPr id="97" name="Image"/>
          <p:cNvSpPr>
            <a:spLocks noGrp="1"/>
          </p:cNvSpPr>
          <p:nvPr>
            <p:ph type="pic" idx="15"/>
          </p:nvPr>
        </p:nvSpPr>
        <p:spPr>
          <a:xfrm>
            <a:off x="622300" y="457200"/>
            <a:ext cx="5892801" cy="8839201"/>
          </a:xfrm>
          <a:prstGeom prst="rect">
            <a:avLst/>
          </a:prstGeom>
          <a:ln w="9525">
            <a:round/>
          </a:ln>
        </p:spPr>
        <p:txBody>
          <a:bodyPr lIns="91439" tIns="45719" rIns="91439" bIns="45719" anchor="t">
            <a:noAutofit/>
          </a:bodyPr>
          <a:lstStyle/>
          <a:p>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Johnny Appleseed"/>
          <p:cNvSpPr txBox="1">
            <a:spLocks noGrp="1"/>
          </p:cNvSpPr>
          <p:nvPr>
            <p:ph type="body" sz="quarter" idx="13"/>
          </p:nvPr>
        </p:nvSpPr>
        <p:spPr>
          <a:xfrm>
            <a:off x="2044700" y="6642100"/>
            <a:ext cx="8902700" cy="6350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06" name="“Type a quote here”"/>
          <p:cNvSpPr txBox="1">
            <a:spLocks noGrp="1"/>
          </p:cNvSpPr>
          <p:nvPr>
            <p:ph type="body" sz="quarter" idx="14"/>
          </p:nvPr>
        </p:nvSpPr>
        <p:spPr>
          <a:xfrm>
            <a:off x="2044700" y="4203700"/>
            <a:ext cx="8902700" cy="812800"/>
          </a:xfrm>
          <a:prstGeom prst="rect">
            <a:avLst/>
          </a:prstGeom>
        </p:spPr>
        <p:txBody>
          <a:bodyPr>
            <a:spAutoFit/>
          </a:bodyPr>
          <a:lstStyle>
            <a:lvl1pPr marL="0" indent="0" algn="ctr">
              <a:spcBef>
                <a:spcPts val="2400"/>
              </a:spcBef>
              <a:buSzTx/>
              <a:buNone/>
            </a:lvl1pPr>
          </a:lstStyle>
          <a:p>
            <a:r>
              <a:t>“Type a quote here” </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Image"/>
          <p:cNvSpPr>
            <a:spLocks noGrp="1"/>
          </p:cNvSpPr>
          <p:nvPr>
            <p:ph type="pic" idx="13"/>
          </p:nvPr>
        </p:nvSpPr>
        <p:spPr>
          <a:xfrm>
            <a:off x="-3576127" y="-359578"/>
            <a:ext cx="16624301" cy="10197776"/>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half" idx="13"/>
          </p:nvPr>
        </p:nvSpPr>
        <p:spPr>
          <a:xfrm>
            <a:off x="4457700" y="292100"/>
            <a:ext cx="4114800" cy="6172200"/>
          </a:xfrm>
          <a:prstGeom prst="rect">
            <a:avLst/>
          </a:prstGeom>
          <a:ln w="9525">
            <a:round/>
          </a:ln>
        </p:spPr>
        <p:txBody>
          <a:bodyPr lIns="91439" tIns="45719" rIns="91439" bIns="45719" anchor="t">
            <a:noAutofit/>
          </a:bodyPr>
          <a:lstStyle/>
          <a:p>
            <a:endParaRPr/>
          </a:p>
        </p:txBody>
      </p:sp>
      <p:sp>
        <p:nvSpPr>
          <p:cNvPr id="21" name="Image"/>
          <p:cNvSpPr>
            <a:spLocks noGrp="1"/>
          </p:cNvSpPr>
          <p:nvPr>
            <p:ph type="pic" idx="14"/>
          </p:nvPr>
        </p:nvSpPr>
        <p:spPr>
          <a:xfrm>
            <a:off x="4927600" y="-330200"/>
            <a:ext cx="10115867" cy="6756400"/>
          </a:xfrm>
          <a:prstGeom prst="rect">
            <a:avLst/>
          </a:prstGeom>
          <a:ln w="9525">
            <a:round/>
          </a:ln>
        </p:spPr>
        <p:txBody>
          <a:bodyPr lIns="91439" tIns="45719" rIns="91439" bIns="45719" anchor="t">
            <a:noAutofit/>
          </a:bodyPr>
          <a:lstStyle/>
          <a:p>
            <a:endParaRPr/>
          </a:p>
        </p:txBody>
      </p:sp>
      <p:sp>
        <p:nvSpPr>
          <p:cNvPr id="22" name="Image"/>
          <p:cNvSpPr>
            <a:spLocks noGrp="1"/>
          </p:cNvSpPr>
          <p:nvPr>
            <p:ph type="pic" sz="quarter" idx="15"/>
          </p:nvPr>
        </p:nvSpPr>
        <p:spPr>
          <a:xfrm>
            <a:off x="355600" y="304800"/>
            <a:ext cx="4114800" cy="6147628"/>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24" name="Body Level One…"/>
          <p:cNvSpPr txBox="1">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Image"/>
          <p:cNvSpPr>
            <a:spLocks noGrp="1"/>
          </p:cNvSpPr>
          <p:nvPr>
            <p:ph type="pic" idx="13"/>
          </p:nvPr>
        </p:nvSpPr>
        <p:spPr>
          <a:xfrm>
            <a:off x="304800" y="228600"/>
            <a:ext cx="12814300" cy="6267736"/>
          </a:xfrm>
          <a:prstGeom prst="rect">
            <a:avLst/>
          </a:prstGeom>
          <a:ln w="9525">
            <a:round/>
          </a:ln>
        </p:spPr>
        <p:txBody>
          <a:bodyPr lIns="91439" tIns="45719" rIns="91439" bIns="45719" anchor="t">
            <a:noAutofit/>
          </a:bodyPr>
          <a:lstStyle/>
          <a:p>
            <a:endParaRPr/>
          </a:p>
        </p:txBody>
      </p:sp>
      <p:sp>
        <p:nvSpPr>
          <p:cNvPr id="33" name="Title Text"/>
          <p:cNvSpPr txBox="1">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34" name="Body Level One…"/>
          <p:cNvSpPr txBox="1">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47700" y="3390900"/>
            <a:ext cx="11709400" cy="2959100"/>
          </a:xfrm>
          <a:prstGeom prst="rect">
            <a:avLst/>
          </a:prstGeom>
        </p:spPr>
        <p:txBody>
          <a:bodyPr/>
          <a:lstStyle>
            <a:lvl1pPr algn="ctr">
              <a:defRPr>
                <a:solidFill>
                  <a:srgbClr val="546056"/>
                </a:solidFill>
              </a:defRPr>
            </a:lvl1pPr>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Image"/>
          <p:cNvSpPr>
            <a:spLocks noGrp="1"/>
          </p:cNvSpPr>
          <p:nvPr>
            <p:ph type="pic" idx="13"/>
          </p:nvPr>
        </p:nvSpPr>
        <p:spPr>
          <a:xfrm>
            <a:off x="6489700" y="469900"/>
            <a:ext cx="5892801" cy="8839201"/>
          </a:xfrm>
          <a:prstGeom prst="rect">
            <a:avLst/>
          </a:prstGeom>
          <a:ln w="9525">
            <a:round/>
          </a:ln>
        </p:spPr>
        <p:txBody>
          <a:bodyPr lIns="91439" tIns="45719" rIns="91439" bIns="45719" anchor="t">
            <a:noAutofit/>
          </a:bodyPr>
          <a:lstStyle/>
          <a:p>
            <a:endParaRPr/>
          </a:p>
        </p:txBody>
      </p:sp>
      <p:sp>
        <p:nvSpPr>
          <p:cNvPr id="51" name="Title Text"/>
          <p:cNvSpPr txBox="1">
            <a:spLocks noGrp="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r>
              <a:t>Title Text</a:t>
            </a:r>
          </a:p>
        </p:txBody>
      </p:sp>
      <p:sp>
        <p:nvSpPr>
          <p:cNvPr id="52" name="Body Level One…"/>
          <p:cNvSpPr txBox="1">
            <a:spLocks noGrp="1"/>
          </p:cNvSpPr>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7" name="Image"/>
          <p:cNvSpPr>
            <a:spLocks noGrp="1"/>
          </p:cNvSpPr>
          <p:nvPr>
            <p:ph type="pic" sz="half" idx="13"/>
          </p:nvPr>
        </p:nvSpPr>
        <p:spPr>
          <a:xfrm>
            <a:off x="6718300" y="1612900"/>
            <a:ext cx="5676900" cy="8515350"/>
          </a:xfrm>
          <a:prstGeom prst="rect">
            <a:avLst/>
          </a:prstGeom>
          <a:ln w="9525">
            <a:round/>
          </a:ln>
        </p:spPr>
        <p:txBody>
          <a:bodyPr lIns="91439" tIns="45719" rIns="91439" bIns="45719" anchor="t">
            <a:noAutofit/>
          </a:bodyPr>
          <a:lstStyle/>
          <a:p>
            <a:endParaRPr/>
          </a:p>
        </p:txBody>
      </p:sp>
      <p:sp>
        <p:nvSpPr>
          <p:cNvPr id="78" name="Title Text"/>
          <p:cNvSpPr txBox="1">
            <a:spLocks noGrp="1"/>
          </p:cNvSpPr>
          <p:nvPr>
            <p:ph type="title"/>
          </p:nvPr>
        </p:nvSpPr>
        <p:spPr>
          <a:prstGeom prst="rect">
            <a:avLst/>
          </a:prstGeom>
        </p:spPr>
        <p:txBody>
          <a:bodyPr/>
          <a:lstStyle/>
          <a:p>
            <a:r>
              <a:t>Title Text</a:t>
            </a:r>
          </a:p>
        </p:txBody>
      </p:sp>
      <p:sp>
        <p:nvSpPr>
          <p:cNvPr id="79" name="Body Level One…"/>
          <p:cNvSpPr txBox="1">
            <a:spLocks noGrp="1"/>
          </p:cNvSpPr>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Body Level One…"/>
          <p:cNvSpPr txBox="1">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4599" y="9359900"/>
            <a:ext cx="342901" cy="406401"/>
          </a:xfrm>
          <a:prstGeom prst="rect">
            <a:avLst/>
          </a:prstGeom>
          <a:ln w="12700">
            <a:miter lim="400000"/>
          </a:ln>
        </p:spPr>
        <p:txBody>
          <a:bodyPr wrap="none" lIns="50800" tIns="50800" rIns="50800" bIns="50800" anchor="b">
            <a:spAutoFit/>
          </a:bodyPr>
          <a:lstStyle>
            <a:lvl1pPr>
              <a:defRPr sz="1800">
                <a:solidFill>
                  <a:srgbClr val="FFFFFF">
                    <a:alpha val="95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1pPr>
      <a:lvl2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2pPr>
      <a:lvl3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3pPr>
      <a:lvl4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4pPr>
      <a:lvl5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5pPr>
      <a:lvl6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6pPr>
      <a:lvl7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7pPr>
      <a:lvl8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8pPr>
      <a:lvl9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the-road-cormac-mccarthy-movie.jpg" descr="the-road-cormac-mccarthy-movie.jpg"/>
          <p:cNvPicPr>
            <a:picLocks noGrp="1" noChangeAspect="1"/>
          </p:cNvPicPr>
          <p:nvPr>
            <p:ph type="pic" idx="13"/>
          </p:nvPr>
        </p:nvPicPr>
        <p:blipFill>
          <a:blip r:embed="rId2"/>
          <a:srcRect t="1634" b="1634"/>
          <a:stretch>
            <a:fillRect/>
          </a:stretch>
        </p:blipFill>
        <p:spPr>
          <a:xfrm>
            <a:off x="6489700" y="622300"/>
            <a:ext cx="5892800" cy="8521700"/>
          </a:xfrm>
          <a:prstGeom prst="rect">
            <a:avLst/>
          </a:prstGeom>
          <a:ln w="12700">
            <a:miter lim="400000"/>
          </a:ln>
        </p:spPr>
      </p:pic>
      <p:sp>
        <p:nvSpPr>
          <p:cNvPr id="132" name="The Road"/>
          <p:cNvSpPr txBox="1">
            <a:spLocks noGrp="1"/>
          </p:cNvSpPr>
          <p:nvPr>
            <p:ph type="title"/>
          </p:nvPr>
        </p:nvSpPr>
        <p:spPr>
          <a:prstGeom prst="rect">
            <a:avLst/>
          </a:prstGeom>
        </p:spPr>
        <p:txBody>
          <a:bodyPr/>
          <a:lstStyle/>
          <a:p>
            <a:r>
              <a:t>The Road </a:t>
            </a:r>
          </a:p>
        </p:txBody>
      </p:sp>
      <p:sp>
        <p:nvSpPr>
          <p:cNvPr id="133" name="Pages 54-71"/>
          <p:cNvSpPr txBox="1">
            <a:spLocks noGrp="1"/>
          </p:cNvSpPr>
          <p:nvPr>
            <p:ph type="body" sz="quarter" idx="1"/>
          </p:nvPr>
        </p:nvSpPr>
        <p:spPr>
          <a:prstGeom prst="rect">
            <a:avLst/>
          </a:prstGeom>
        </p:spPr>
        <p:txBody>
          <a:bodyPr/>
          <a:lstStyle/>
          <a:p>
            <a:r>
              <a:t>Pages 54-71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Violence…"/>
          <p:cNvSpPr txBox="1">
            <a:spLocks noGrp="1"/>
          </p:cNvSpPr>
          <p:nvPr>
            <p:ph type="body" idx="1"/>
          </p:nvPr>
        </p:nvSpPr>
        <p:spPr>
          <a:prstGeom prst="rect">
            <a:avLst/>
          </a:prstGeom>
        </p:spPr>
        <p:txBody>
          <a:bodyPr/>
          <a:lstStyle/>
          <a:p>
            <a:pPr marL="266700" indent="-266700" defTabSz="292100">
              <a:spcBef>
                <a:spcPts val="2100"/>
              </a:spcBef>
              <a:buBlip>
                <a:blip r:embed="rId2"/>
              </a:buBlip>
              <a:defRPr sz="2150">
                <a:solidFill>
                  <a:srgbClr val="FF2600"/>
                </a:solidFill>
              </a:defRPr>
            </a:pPr>
            <a:r>
              <a:t>Violence</a:t>
            </a:r>
          </a:p>
          <a:p>
            <a:pPr marL="0" indent="0" defTabSz="292100">
              <a:spcBef>
                <a:spcPts val="2100"/>
              </a:spcBef>
              <a:buSzTx/>
              <a:buNone/>
              <a:defRPr sz="2150"/>
            </a:pPr>
            <a:r>
              <a:t>“The man fell back instantly and lay with blood bubbling from the hole in his forehead.”(pg.66)</a:t>
            </a:r>
          </a:p>
          <a:p>
            <a:pPr marL="266700" indent="-266700" defTabSz="292100">
              <a:spcBef>
                <a:spcPts val="2100"/>
              </a:spcBef>
              <a:buBlip>
                <a:blip r:embed="rId2"/>
              </a:buBlip>
              <a:defRPr sz="2150">
                <a:solidFill>
                  <a:srgbClr val="FF2600"/>
                </a:solidFill>
              </a:defRPr>
            </a:pPr>
            <a:r>
              <a:t>Love</a:t>
            </a:r>
          </a:p>
          <a:p>
            <a:pPr marL="0" indent="0" defTabSz="292100">
              <a:spcBef>
                <a:spcPts val="2100"/>
              </a:spcBef>
              <a:buSzTx/>
              <a:buNone/>
              <a:defRPr sz="2150"/>
            </a:pPr>
            <a:r>
              <a:t>“The boy was stumbling he was so tired and the man picked him up and sung him onto his shoulders and they went on.” (pg.71)</a:t>
            </a:r>
          </a:p>
          <a:p>
            <a:pPr marL="266700" indent="-266700" defTabSz="292100">
              <a:spcBef>
                <a:spcPts val="2100"/>
              </a:spcBef>
              <a:buBlip>
                <a:blip r:embed="rId2"/>
              </a:buBlip>
              <a:defRPr sz="2150">
                <a:solidFill>
                  <a:srgbClr val="FF2600"/>
                </a:solidFill>
              </a:defRPr>
            </a:pPr>
            <a:r>
              <a:t>Morality</a:t>
            </a:r>
          </a:p>
          <a:p>
            <a:pPr marL="0" indent="0" defTabSz="292100">
              <a:spcBef>
                <a:spcPts val="2100"/>
              </a:spcBef>
              <a:buSzTx/>
              <a:buNone/>
              <a:defRPr sz="2150"/>
            </a:pPr>
            <a:r>
              <a:t>Man: “Don’t say it. It’s a bad thing to say.”</a:t>
            </a:r>
          </a:p>
          <a:p>
            <a:pPr marL="0" indent="0" defTabSz="292100">
              <a:spcBef>
                <a:spcPts val="2100"/>
              </a:spcBef>
              <a:buSzTx/>
              <a:buNone/>
              <a:defRPr sz="2150"/>
            </a:pPr>
            <a:r>
              <a:t>Boy:”I can’t help it.”</a:t>
            </a:r>
          </a:p>
          <a:p>
            <a:pPr marL="0" indent="0" defTabSz="292100">
              <a:spcBef>
                <a:spcPts val="2100"/>
              </a:spcBef>
              <a:buSzTx/>
              <a:buNone/>
              <a:defRPr sz="2150"/>
            </a:pPr>
            <a:r>
              <a:t>Man: “I know. But you have to.”</a:t>
            </a:r>
          </a:p>
          <a:p>
            <a:pPr marL="0" indent="0" defTabSz="292100">
              <a:spcBef>
                <a:spcPts val="2100"/>
              </a:spcBef>
              <a:buSzTx/>
              <a:buNone/>
              <a:defRPr sz="2150"/>
            </a:pPr>
            <a:r>
              <a:t>Boy: “How do I do it?”</a:t>
            </a:r>
          </a:p>
          <a:p>
            <a:pPr marL="0" indent="0" defTabSz="292100">
              <a:spcBef>
                <a:spcPts val="2100"/>
              </a:spcBef>
              <a:buSzTx/>
              <a:buNone/>
              <a:defRPr sz="2150"/>
            </a:pPr>
            <a:r>
              <a:t>(pg. 55)</a:t>
            </a:r>
          </a:p>
          <a:p>
            <a:pPr marL="266700" indent="-266700" defTabSz="292100">
              <a:spcBef>
                <a:spcPts val="2100"/>
              </a:spcBef>
              <a:buBlip>
                <a:blip r:embed="rId2"/>
              </a:buBlip>
              <a:defRPr sz="2150">
                <a:solidFill>
                  <a:srgbClr val="FF2600"/>
                </a:solidFill>
              </a:defRPr>
            </a:pPr>
            <a:r>
              <a:t>Strength and Skills</a:t>
            </a:r>
          </a:p>
          <a:p>
            <a:pPr marL="0" indent="0" defTabSz="292100">
              <a:spcBef>
                <a:spcPts val="2100"/>
              </a:spcBef>
              <a:buSzTx/>
              <a:buNone/>
              <a:defRPr sz="2150"/>
            </a:pPr>
            <a:r>
              <a:t>“The man had already dropped to the ground and he swung with him and leveled the pistol…”(pg.66)</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Memory and the Past…"/>
          <p:cNvSpPr txBox="1">
            <a:spLocks noGrp="1"/>
          </p:cNvSpPr>
          <p:nvPr>
            <p:ph type="body" idx="1"/>
          </p:nvPr>
        </p:nvSpPr>
        <p:spPr>
          <a:prstGeom prst="rect">
            <a:avLst/>
          </a:prstGeom>
        </p:spPr>
        <p:txBody>
          <a:bodyPr/>
          <a:lstStyle/>
          <a:p>
            <a:pPr>
              <a:buBlip>
                <a:blip r:embed="rId2"/>
              </a:buBlip>
              <a:defRPr sz="3200">
                <a:solidFill>
                  <a:srgbClr val="FF2600"/>
                </a:solidFill>
              </a:defRPr>
            </a:pPr>
            <a:r>
              <a:t>Memory and the Past</a:t>
            </a:r>
          </a:p>
          <a:p>
            <a:pPr marL="0" indent="0">
              <a:buSzTx/>
              <a:buNone/>
              <a:defRPr sz="3200"/>
            </a:pPr>
            <a:r>
              <a:t>Man: “Death is not a lover.”</a:t>
            </a:r>
          </a:p>
          <a:p>
            <a:pPr marL="0" indent="0">
              <a:buSzTx/>
              <a:buNone/>
              <a:defRPr sz="3200"/>
            </a:pPr>
            <a:r>
              <a:t>Woman: “Oh yes it is.”</a:t>
            </a:r>
          </a:p>
          <a:p>
            <a:pPr marL="0" indent="0">
              <a:buSzTx/>
              <a:buNone/>
              <a:defRPr sz="3200"/>
            </a:pPr>
            <a:r>
              <a:t>Man: “Please don’t do this.”</a:t>
            </a:r>
          </a:p>
          <a:p>
            <a:pPr marL="0" indent="0">
              <a:buSzTx/>
              <a:buNone/>
              <a:defRPr sz="3200"/>
            </a:pPr>
            <a:r>
              <a:t>Woman: “I’m sorry.”</a:t>
            </a:r>
          </a:p>
          <a:p>
            <a:pPr marL="0" indent="0">
              <a:buSzTx/>
              <a:buNone/>
              <a:defRPr sz="3200"/>
            </a:pPr>
            <a:r>
              <a:t>Man: “I can’t do it alone.”</a:t>
            </a:r>
          </a:p>
          <a:p>
            <a:pPr marL="0" indent="0">
              <a:buSzTx/>
              <a:buNone/>
              <a:defRPr sz="3200"/>
            </a:pPr>
            <a:r>
              <a:t>The Woman: “Then don’t. I can’t help you.”</a:t>
            </a:r>
          </a:p>
          <a:p>
            <a:pPr marL="0" indent="0">
              <a:buSzTx/>
              <a:buNone/>
              <a:defRPr sz="3200"/>
            </a:pPr>
            <a:r>
              <a:t>(pg.57)</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the_road.jpg" descr="the_road.jpg"/>
          <p:cNvPicPr>
            <a:picLocks noGrp="1"/>
          </p:cNvPicPr>
          <p:nvPr>
            <p:ph type="pic" idx="13"/>
          </p:nvPr>
        </p:nvPicPr>
        <p:blipFill>
          <a:blip r:embed="rId2"/>
          <a:stretch>
            <a:fillRect/>
          </a:stretch>
        </p:blipFill>
        <p:spPr>
          <a:xfrm>
            <a:off x="355600" y="355600"/>
            <a:ext cx="12293600" cy="6070600"/>
          </a:xfrm>
          <a:prstGeom prst="rect">
            <a:avLst/>
          </a:prstGeom>
        </p:spPr>
      </p:pic>
      <p:sp>
        <p:nvSpPr>
          <p:cNvPr id="165" name="Discussion Questions"/>
          <p:cNvSpPr txBox="1">
            <a:spLocks noGrp="1"/>
          </p:cNvSpPr>
          <p:nvPr>
            <p:ph type="title"/>
          </p:nvPr>
        </p:nvSpPr>
        <p:spPr>
          <a:xfrm>
            <a:off x="647700" y="7106515"/>
            <a:ext cx="11709400" cy="1422401"/>
          </a:xfrm>
          <a:prstGeom prst="rect">
            <a:avLst/>
          </a:prstGeom>
        </p:spPr>
        <p:txBody>
          <a:bodyPr/>
          <a:lstStyle/>
          <a:p>
            <a:r>
              <a:t>Discussion Questions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What do you think “All things of grace and beauty such that one holds them to one’s heart have a common provenance in pain” mean?"/>
          <p:cNvSpPr txBox="1">
            <a:spLocks noGrp="1"/>
          </p:cNvSpPr>
          <p:nvPr>
            <p:ph type="title"/>
          </p:nvPr>
        </p:nvSpPr>
        <p:spPr>
          <a:xfrm>
            <a:off x="647700" y="1035347"/>
            <a:ext cx="5360690" cy="7682906"/>
          </a:xfrm>
          <a:prstGeom prst="rect">
            <a:avLst/>
          </a:prstGeom>
        </p:spPr>
        <p:txBody>
          <a:bodyPr/>
          <a:lstStyle>
            <a:lvl1pPr>
              <a:defRPr sz="3200" b="1"/>
            </a:lvl1pPr>
          </a:lstStyle>
          <a:p>
            <a:r>
              <a:t>What do you think “All things of grace and beauty such that one holds them to one’s heart have a common provenance in pain” mean?</a:t>
            </a:r>
          </a:p>
        </p:txBody>
      </p:sp>
      <p:sp>
        <p:nvSpPr>
          <p:cNvPr id="168" name="I think the author is saying that when you love something it opens you up to pain. The more you care about something or someone, the easier it is for you to get hurt."/>
          <p:cNvSpPr txBox="1"/>
          <p:nvPr/>
        </p:nvSpPr>
        <p:spPr>
          <a:xfrm>
            <a:off x="7056790" y="3591028"/>
            <a:ext cx="5116074" cy="292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a:lvl1pPr>
          </a:lstStyle>
          <a:p>
            <a:r>
              <a:t>I think the author is saying that when you love something it opens you up to pain. The more you care about something or someone, the easier it is for you to get hurt.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68"/>
                                        </p:tgtEl>
                                        <p:attrNameLst>
                                          <p:attrName>style.visibility</p:attrName>
                                        </p:attrNameLst>
                                      </p:cBhvr>
                                      <p:to>
                                        <p:strVal val="visible"/>
                                      </p:to>
                                    </p:set>
                                    <p:anim calcmode="lin" valueType="num">
                                      <p:cBhvr>
                                        <p:cTn id="7" dur="500" fill="hold"/>
                                        <p:tgtEl>
                                          <p:spTgt spid="168"/>
                                        </p:tgtEl>
                                        <p:attrNameLst>
                                          <p:attrName>ppt_x</p:attrName>
                                        </p:attrNameLst>
                                      </p:cBhvr>
                                      <p:tavLst>
                                        <p:tav tm="0">
                                          <p:val>
                                            <p:strVal val="#ppt_x"/>
                                          </p:val>
                                        </p:tav>
                                        <p:tav tm="100000">
                                          <p:val>
                                            <p:strVal val="#ppt_x"/>
                                          </p:val>
                                        </p:tav>
                                      </p:tavLst>
                                    </p:anim>
                                    <p:anim calcmode="lin" valueType="num">
                                      <p:cBhvr>
                                        <p:cTn id="8" dur="500" fill="hold"/>
                                        <p:tgtEl>
                                          <p:spTgt spid="1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Why do you think the man repeatedly looked at boy when he was talking to the father?"/>
          <p:cNvSpPr txBox="1">
            <a:spLocks noGrp="1"/>
          </p:cNvSpPr>
          <p:nvPr>
            <p:ph type="title"/>
          </p:nvPr>
        </p:nvSpPr>
        <p:spPr>
          <a:xfrm>
            <a:off x="647700" y="3390900"/>
            <a:ext cx="5208687" cy="2959100"/>
          </a:xfrm>
          <a:prstGeom prst="rect">
            <a:avLst/>
          </a:prstGeom>
        </p:spPr>
        <p:txBody>
          <a:bodyPr/>
          <a:lstStyle>
            <a:lvl1pPr>
              <a:defRPr sz="3200" b="1"/>
            </a:lvl1pPr>
          </a:lstStyle>
          <a:p>
            <a:r>
              <a:t>Why do you think the man repeatedly looked at boy when he was talking to the father?</a:t>
            </a:r>
          </a:p>
        </p:txBody>
      </p:sp>
      <p:sp>
        <p:nvSpPr>
          <p:cNvPr id="171" name="The man repeatedly looks at the boy because he sees him as the man’s weakness. Since the boy is the man doesn’t think the father will shoot. Also, he uses the boy as a way to persuade the father to come with him back to the truck. However, the man does not go with him because the group would probably harm him and his child."/>
          <p:cNvSpPr txBox="1"/>
          <p:nvPr/>
        </p:nvSpPr>
        <p:spPr>
          <a:xfrm>
            <a:off x="6720780" y="2962805"/>
            <a:ext cx="5208688" cy="416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vl1pPr>
          </a:lstStyle>
          <a:p>
            <a:r>
              <a:t>The man repeatedly looks at the boy because he sees him as the man’s weakness. Since the boy is the man doesn’t think the father will shoot. Also, he uses the boy as a way to persuade the father to come with him back to the truck. However, the man does not go with him because the group would probably harm him and his child.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71"/>
                                        </p:tgtEl>
                                        <p:attrNameLst>
                                          <p:attrName>style.visibility</p:attrName>
                                        </p:attrNameLst>
                                      </p:cBhvr>
                                      <p:to>
                                        <p:strVal val="visible"/>
                                      </p:to>
                                    </p:set>
                                    <p:anim calcmode="lin" valueType="num">
                                      <p:cBhvr>
                                        <p:cTn id="7" dur="1000" fill="hold"/>
                                        <p:tgtEl>
                                          <p:spTgt spid="171"/>
                                        </p:tgtEl>
                                        <p:attrNameLst>
                                          <p:attrName>ppt_x</p:attrName>
                                        </p:attrNameLst>
                                      </p:cBhvr>
                                      <p:tavLst>
                                        <p:tav tm="0">
                                          <p:val>
                                            <p:strVal val="#ppt_x"/>
                                          </p:val>
                                        </p:tav>
                                        <p:tav tm="100000">
                                          <p:val>
                                            <p:strVal val="#ppt_x"/>
                                          </p:val>
                                        </p:tav>
                                      </p:tavLst>
                                    </p:anim>
                                    <p:anim calcmode="lin" valueType="num">
                                      <p:cBhvr>
                                        <p:cTn id="8" dur="1000" fill="hold"/>
                                        <p:tgtEl>
                                          <p:spTgt spid="1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Does the conversation between the woman and the man change your perspective of the mother?"/>
          <p:cNvSpPr txBox="1">
            <a:spLocks noGrp="1"/>
          </p:cNvSpPr>
          <p:nvPr>
            <p:ph type="title"/>
          </p:nvPr>
        </p:nvSpPr>
        <p:spPr>
          <a:xfrm>
            <a:off x="647700" y="3390900"/>
            <a:ext cx="4530775" cy="2959100"/>
          </a:xfrm>
          <a:prstGeom prst="rect">
            <a:avLst/>
          </a:prstGeom>
        </p:spPr>
        <p:txBody>
          <a:bodyPr/>
          <a:lstStyle>
            <a:lvl1pPr>
              <a:defRPr sz="3200" b="1"/>
            </a:lvl1pPr>
          </a:lstStyle>
          <a:p>
            <a:r>
              <a:t>Does the conversation between the woman and the man change your perspective of the mother?</a:t>
            </a:r>
          </a:p>
        </p:txBody>
      </p:sp>
      <p:sp>
        <p:nvSpPr>
          <p:cNvPr id="174" name="The conversation changed my perspective of the mom because it shows she truly had no doubts about her actions. She no longer cared for her husband nor her child."/>
          <p:cNvSpPr txBox="1"/>
          <p:nvPr/>
        </p:nvSpPr>
        <p:spPr>
          <a:xfrm>
            <a:off x="5601295" y="3949699"/>
            <a:ext cx="6743105" cy="18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sz="2400"/>
              <a:t>The conversation changed my perspective of the mom because it shows she truly had no doubts about her actions. She no longer cared for her husband nor her child</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74"/>
                                        </p:tgtEl>
                                        <p:attrNameLst>
                                          <p:attrName>style.visibility</p:attrName>
                                        </p:attrNameLst>
                                      </p:cBhvr>
                                      <p:to>
                                        <p:strVal val="visible"/>
                                      </p:to>
                                    </p:set>
                                    <p:anim calcmode="lin" valueType="num">
                                      <p:cBhvr>
                                        <p:cTn id="7" dur="1000" fill="hold"/>
                                        <p:tgtEl>
                                          <p:spTgt spid="174"/>
                                        </p:tgtEl>
                                        <p:attrNameLst>
                                          <p:attrName>ppt_x</p:attrName>
                                        </p:attrNameLst>
                                      </p:cBhvr>
                                      <p:tavLst>
                                        <p:tav tm="0">
                                          <p:val>
                                            <p:strVal val="#ppt_x"/>
                                          </p:val>
                                        </p:tav>
                                        <p:tav tm="100000">
                                          <p:val>
                                            <p:strVal val="#ppt_x"/>
                                          </p:val>
                                        </p:tav>
                                      </p:tavLst>
                                    </p:anim>
                                    <p:anim calcmode="lin" valueType="num">
                                      <p:cBhvr>
                                        <p:cTn id="8" dur="1000" fill="hold"/>
                                        <p:tgtEl>
                                          <p:spTgt spid="1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Why does the author say “They say women dream of danger to those in their care and men of danger to themselves?"/>
          <p:cNvSpPr txBox="1">
            <a:spLocks noGrp="1"/>
          </p:cNvSpPr>
          <p:nvPr>
            <p:ph type="title"/>
          </p:nvPr>
        </p:nvSpPr>
        <p:spPr>
          <a:xfrm>
            <a:off x="647700" y="3390900"/>
            <a:ext cx="4880124" cy="2959100"/>
          </a:xfrm>
          <a:prstGeom prst="rect">
            <a:avLst/>
          </a:prstGeom>
        </p:spPr>
        <p:txBody>
          <a:bodyPr/>
          <a:lstStyle>
            <a:lvl1pPr>
              <a:defRPr sz="3200" b="1"/>
            </a:lvl1pPr>
          </a:lstStyle>
          <a:p>
            <a:r>
              <a:t>Why does the author say “They say women dream of danger to those in their care and men of danger to themselves?</a:t>
            </a:r>
          </a:p>
        </p:txBody>
      </p:sp>
      <p:sp>
        <p:nvSpPr>
          <p:cNvPr id="177" name="I believe the author is referring to the mother here. She was willing to kill her child a long with killing herself but the man wouldn’t let her. Whereas the father would not have thought twice about it. He would only take his life and not his child’s"/>
          <p:cNvSpPr txBox="1"/>
          <p:nvPr/>
        </p:nvSpPr>
        <p:spPr>
          <a:xfrm>
            <a:off x="6638131" y="3581400"/>
            <a:ext cx="5294512" cy="294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a:lvl1pPr>
          </a:lstStyle>
          <a:p>
            <a:r>
              <a:t>I believe the author is referring to the mother here. She was willing to kill her child a long with killing herself but the man wouldn’t let her. Whereas the father would not have thought twice about it. He would only take his life and not his child’s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77"/>
                                        </p:tgtEl>
                                        <p:attrNameLst>
                                          <p:attrName>style.visibility</p:attrName>
                                        </p:attrNameLst>
                                      </p:cBhvr>
                                      <p:to>
                                        <p:strVal val="visible"/>
                                      </p:to>
                                    </p:set>
                                    <p:anim calcmode="lin" valueType="num">
                                      <p:cBhvr>
                                        <p:cTn id="7" dur="1000" fill="hold"/>
                                        <p:tgtEl>
                                          <p:spTgt spid="177"/>
                                        </p:tgtEl>
                                        <p:attrNameLst>
                                          <p:attrName>ppt_x</p:attrName>
                                        </p:attrNameLst>
                                      </p:cBhvr>
                                      <p:tavLst>
                                        <p:tav tm="0">
                                          <p:val>
                                            <p:strVal val="#ppt_x"/>
                                          </p:val>
                                        </p:tav>
                                        <p:tav tm="100000">
                                          <p:val>
                                            <p:strVal val="#ppt_x"/>
                                          </p:val>
                                        </p:tav>
                                      </p:tavLst>
                                    </p:anim>
                                    <p:anim calcmode="lin" valueType="num">
                                      <p:cBhvr>
                                        <p:cTn id="8" dur="1000" fill="hold"/>
                                        <p:tgtEl>
                                          <p:spTgt spid="1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Why do you think the author includes details about the remains of the man the father killed?"/>
          <p:cNvSpPr txBox="1">
            <a:spLocks noGrp="1"/>
          </p:cNvSpPr>
          <p:nvPr>
            <p:ph type="title"/>
          </p:nvPr>
        </p:nvSpPr>
        <p:spPr>
          <a:xfrm>
            <a:off x="647700" y="3390900"/>
            <a:ext cx="4926723" cy="2959100"/>
          </a:xfrm>
          <a:prstGeom prst="rect">
            <a:avLst/>
          </a:prstGeom>
        </p:spPr>
        <p:txBody>
          <a:bodyPr/>
          <a:lstStyle>
            <a:lvl1pPr defTabSz="280415">
              <a:defRPr sz="3359" b="1"/>
            </a:lvl1pPr>
          </a:lstStyle>
          <a:p>
            <a:r>
              <a:t>Why do you think the author includes details about the remains of the man the father killed?</a:t>
            </a:r>
          </a:p>
        </p:txBody>
      </p:sp>
      <p:sp>
        <p:nvSpPr>
          <p:cNvPr id="180" name="He does this to show what the world has become. The people that the bad man thought were his people ate him. Leaving behind only his bones."/>
          <p:cNvSpPr txBox="1"/>
          <p:nvPr/>
        </p:nvSpPr>
        <p:spPr>
          <a:xfrm>
            <a:off x="6164758" y="3761393"/>
            <a:ext cx="6221064" cy="198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a:lvl1pPr>
          </a:lstStyle>
          <a:p>
            <a:r>
              <a:t>He does this to show what the world has become. The people that the bad man thought were his people ate him. Leaving behind only his bones.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2014…"/>
          <p:cNvSpPr txBox="1">
            <a:spLocks noGrp="1"/>
          </p:cNvSpPr>
          <p:nvPr>
            <p:ph type="title"/>
          </p:nvPr>
        </p:nvSpPr>
        <p:spPr>
          <a:xfrm>
            <a:off x="2082970" y="1519168"/>
            <a:ext cx="8288835" cy="6363990"/>
          </a:xfrm>
          <a:prstGeom prst="rect">
            <a:avLst/>
          </a:prstGeom>
        </p:spPr>
        <p:txBody>
          <a:bodyPr/>
          <a:lstStyle/>
          <a:p>
            <a:pPr algn="l" defTabSz="457200">
              <a:defRPr sz="2200">
                <a:solidFill>
                  <a:srgbClr val="000000"/>
                </a:solidFill>
                <a:latin typeface="Helvetica"/>
                <a:ea typeface="Helvetica"/>
                <a:cs typeface="Helvetica"/>
                <a:sym typeface="Helvetica"/>
              </a:defRPr>
            </a:pPr>
            <a:r>
              <a:t>2014</a:t>
            </a:r>
          </a:p>
          <a:p>
            <a:pPr algn="l" defTabSz="457200">
              <a:defRPr sz="2200">
                <a:solidFill>
                  <a:srgbClr val="000000"/>
                </a:solidFill>
                <a:latin typeface="Helvetica"/>
                <a:ea typeface="Helvetica"/>
                <a:cs typeface="Helvetica"/>
                <a:sym typeface="Helvetica"/>
              </a:defRPr>
            </a:pPr>
            <a:r>
              <a:t>Prose: The novel and short story</a:t>
            </a:r>
          </a:p>
          <a:p>
            <a:pPr algn="l" defTabSz="457200">
              <a:defRPr sz="1800">
                <a:solidFill>
                  <a:srgbClr val="000000"/>
                </a:solidFill>
                <a:latin typeface="Helvetica"/>
                <a:ea typeface="Helvetica"/>
                <a:cs typeface="Helvetica"/>
                <a:sym typeface="Helvetica"/>
              </a:defRPr>
            </a:pPr>
            <a:endParaRPr/>
          </a:p>
          <a:p>
            <a:pPr marL="571500" indent="-571500" algn="l" defTabSz="457200">
              <a:buSzPct val="80000"/>
              <a:buFont typeface="Symbol"/>
              <a:defRPr sz="2300">
                <a:solidFill>
                  <a:srgbClr val="000000"/>
                </a:solidFill>
                <a:latin typeface="Helvetica"/>
                <a:ea typeface="Helvetica"/>
                <a:cs typeface="Helvetica"/>
                <a:sym typeface="Helvetica"/>
              </a:defRPr>
            </a:pPr>
            <a:r>
              <a:t>Discuss the means by which authors endeavor to control our sympathy in at least two works you have studied.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hematic Concepts"/>
          <p:cNvSpPr txBox="1">
            <a:spLocks noGrp="1"/>
          </p:cNvSpPr>
          <p:nvPr>
            <p:ph type="title"/>
          </p:nvPr>
        </p:nvSpPr>
        <p:spPr>
          <a:prstGeom prst="rect">
            <a:avLst/>
          </a:prstGeom>
        </p:spPr>
        <p:txBody>
          <a:bodyPr/>
          <a:lstStyle/>
          <a:p>
            <a:r>
              <a:t>Thematic Concepts</a:t>
            </a:r>
          </a:p>
        </p:txBody>
      </p:sp>
      <p:sp>
        <p:nvSpPr>
          <p:cNvPr id="136" name="Fire…"/>
          <p:cNvSpPr txBox="1">
            <a:spLocks noGrp="1"/>
          </p:cNvSpPr>
          <p:nvPr>
            <p:ph type="body" idx="1"/>
          </p:nvPr>
        </p:nvSpPr>
        <p:spPr>
          <a:prstGeom prst="rect">
            <a:avLst/>
          </a:prstGeom>
        </p:spPr>
        <p:txBody>
          <a:bodyPr/>
          <a:lstStyle/>
          <a:p>
            <a:pPr marL="442722" indent="-442722" defTabSz="484886">
              <a:spcBef>
                <a:spcPts val="3400"/>
              </a:spcBef>
              <a:buBlip>
                <a:blip r:embed="rId2"/>
              </a:buBlip>
              <a:defRPr sz="3568"/>
            </a:pPr>
            <a:r>
              <a:t>Fire</a:t>
            </a:r>
          </a:p>
          <a:p>
            <a:pPr marL="0" indent="0" defTabSz="484886">
              <a:spcBef>
                <a:spcPts val="3400"/>
              </a:spcBef>
              <a:buSzTx/>
              <a:buNone/>
              <a:defRPr sz="3568"/>
            </a:pPr>
            <a:r>
              <a:t>“Beyond the window just the gathering cold, the </a:t>
            </a:r>
            <a:r>
              <a:rPr>
                <a:solidFill>
                  <a:srgbClr val="0433FF"/>
                </a:solidFill>
              </a:rPr>
              <a:t>fires</a:t>
            </a:r>
            <a:r>
              <a:t> on the horizon.” (pg. 59)</a:t>
            </a:r>
          </a:p>
          <a:p>
            <a:pPr marL="0" indent="0" defTabSz="484886">
              <a:spcBef>
                <a:spcPts val="3400"/>
              </a:spcBef>
              <a:buSzTx/>
              <a:buNone/>
              <a:defRPr sz="3568"/>
            </a:pPr>
            <a:r>
              <a:t>-This is a continuous theme throughout this section. From the burning of buildings, to how the man shapes the fire. The fire is referred physical and figuratively. It represent the end of the old world and the start of a new. The man the boy are known to carry the fire on the, meaning they are the only source of light.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hematic Concepts"/>
          <p:cNvSpPr txBox="1">
            <a:spLocks noGrp="1"/>
          </p:cNvSpPr>
          <p:nvPr>
            <p:ph type="title"/>
          </p:nvPr>
        </p:nvSpPr>
        <p:spPr>
          <a:prstGeom prst="rect">
            <a:avLst/>
          </a:prstGeom>
        </p:spPr>
        <p:txBody>
          <a:bodyPr/>
          <a:lstStyle/>
          <a:p>
            <a:r>
              <a:t>Thematic Concepts</a:t>
            </a:r>
          </a:p>
        </p:txBody>
      </p:sp>
      <p:sp>
        <p:nvSpPr>
          <p:cNvPr id="139" name="Family…"/>
          <p:cNvSpPr txBox="1">
            <a:spLocks noGrp="1"/>
          </p:cNvSpPr>
          <p:nvPr>
            <p:ph type="body" idx="1"/>
          </p:nvPr>
        </p:nvSpPr>
        <p:spPr>
          <a:prstGeom prst="rect">
            <a:avLst/>
          </a:prstGeom>
        </p:spPr>
        <p:txBody>
          <a:bodyPr/>
          <a:lstStyle/>
          <a:p>
            <a:pPr marL="442722" indent="-442722" defTabSz="484886">
              <a:spcBef>
                <a:spcPts val="3400"/>
              </a:spcBef>
              <a:buBlip>
                <a:blip r:embed="rId2"/>
              </a:buBlip>
              <a:defRPr sz="3568"/>
            </a:pPr>
            <a:r>
              <a:t>Family</a:t>
            </a:r>
          </a:p>
          <a:p>
            <a:pPr marL="0" indent="0" defTabSz="484886">
              <a:spcBef>
                <a:spcPts val="3400"/>
              </a:spcBef>
              <a:buSzTx/>
              <a:buNone/>
              <a:defRPr sz="3568"/>
            </a:pPr>
            <a:r>
              <a:t>“He held aloft the scrawny red body so raw and naked and cut the cord with kitchen shears and </a:t>
            </a:r>
            <a:r>
              <a:rPr>
                <a:solidFill>
                  <a:srgbClr val="0433FF"/>
                </a:solidFill>
              </a:rPr>
              <a:t>wrapped his son in a towel</a:t>
            </a:r>
            <a:r>
              <a:t>.”(pg.59)</a:t>
            </a:r>
          </a:p>
          <a:p>
            <a:pPr marL="0" indent="0" defTabSz="484886">
              <a:spcBef>
                <a:spcPts val="3400"/>
              </a:spcBef>
              <a:buSzTx/>
              <a:buNone/>
              <a:defRPr sz="3568"/>
            </a:pPr>
            <a:r>
              <a:t>-The author strongly shows the connection between a man and his son. The man still has his son and the son still has his father. The relationship between them is sacred. This is why the author included the birth of the boy.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the_road_movie_poster_ii_by_karezoid-600x886.jpg" descr="the_road_movie_poster_ii_by_karezoid-600x886.jpg"/>
          <p:cNvPicPr>
            <a:picLocks noGrp="1"/>
          </p:cNvPicPr>
          <p:nvPr>
            <p:ph type="pic" idx="13"/>
          </p:nvPr>
        </p:nvPicPr>
        <p:blipFill>
          <a:blip r:embed="rId2"/>
          <a:stretch>
            <a:fillRect/>
          </a:stretch>
        </p:blipFill>
        <p:spPr>
          <a:xfrm>
            <a:off x="7365885" y="2628899"/>
            <a:ext cx="4394430" cy="6477002"/>
          </a:xfrm>
          <a:prstGeom prst="rect">
            <a:avLst/>
          </a:prstGeom>
        </p:spPr>
      </p:pic>
      <p:sp>
        <p:nvSpPr>
          <p:cNvPr id="142" name="Symbols"/>
          <p:cNvSpPr txBox="1">
            <a:spLocks noGrp="1"/>
          </p:cNvSpPr>
          <p:nvPr>
            <p:ph type="title"/>
          </p:nvPr>
        </p:nvSpPr>
        <p:spPr>
          <a:prstGeom prst="rect">
            <a:avLst/>
          </a:prstGeom>
        </p:spPr>
        <p:txBody>
          <a:bodyPr/>
          <a:lstStyle/>
          <a:p>
            <a:r>
              <a:t>Symbols</a:t>
            </a:r>
          </a:p>
        </p:txBody>
      </p:sp>
      <p:sp>
        <p:nvSpPr>
          <p:cNvPr id="143" name="The South…"/>
          <p:cNvSpPr txBox="1">
            <a:spLocks noGrp="1"/>
          </p:cNvSpPr>
          <p:nvPr>
            <p:ph type="body" sz="half" idx="1"/>
          </p:nvPr>
        </p:nvSpPr>
        <p:spPr>
          <a:prstGeom prst="rect">
            <a:avLst/>
          </a:prstGeom>
        </p:spPr>
        <p:txBody>
          <a:bodyPr/>
          <a:lstStyle/>
          <a:p>
            <a:pPr>
              <a:buBlip>
                <a:blip r:embed="rId3"/>
              </a:buBlip>
            </a:pPr>
            <a:r>
              <a:t>The South</a:t>
            </a:r>
          </a:p>
          <a:p>
            <a:pPr marL="0" indent="0">
              <a:buSzTx/>
              <a:buNone/>
              <a:defRPr sz="2700"/>
            </a:pPr>
            <a:r>
              <a:t>“The child had his own fantasies. How things would be in the south. Other children.” (pg.54)</a:t>
            </a:r>
          </a:p>
          <a:p>
            <a:pPr marL="0" indent="0">
              <a:buSzTx/>
              <a:buNone/>
              <a:defRPr sz="2700"/>
            </a:pPr>
            <a:r>
              <a:t>-The south symbolize hope. The boy hopes for a world that does not involve just him and his father. A world where the sun shines bright and things are no longer gleam.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ymbols"/>
          <p:cNvSpPr txBox="1">
            <a:spLocks noGrp="1"/>
          </p:cNvSpPr>
          <p:nvPr>
            <p:ph type="title"/>
          </p:nvPr>
        </p:nvSpPr>
        <p:spPr>
          <a:prstGeom prst="rect">
            <a:avLst/>
          </a:prstGeom>
        </p:spPr>
        <p:txBody>
          <a:bodyPr/>
          <a:lstStyle/>
          <a:p>
            <a:r>
              <a:t>Symbols</a:t>
            </a:r>
          </a:p>
        </p:txBody>
      </p:sp>
      <p:sp>
        <p:nvSpPr>
          <p:cNvPr id="146" name="The Boy…"/>
          <p:cNvSpPr txBox="1">
            <a:spLocks noGrp="1"/>
          </p:cNvSpPr>
          <p:nvPr>
            <p:ph type="body" sz="half" idx="1"/>
          </p:nvPr>
        </p:nvSpPr>
        <p:spPr>
          <a:xfrm>
            <a:off x="647700" y="2628900"/>
            <a:ext cx="5264250" cy="6477000"/>
          </a:xfrm>
          <a:prstGeom prst="rect">
            <a:avLst/>
          </a:prstGeom>
        </p:spPr>
        <p:txBody>
          <a:bodyPr/>
          <a:lstStyle/>
          <a:p>
            <a:pPr marL="405384" indent="-405384" defTabSz="443991">
              <a:spcBef>
                <a:spcPts val="3100"/>
              </a:spcBef>
              <a:buBlip>
                <a:blip r:embed="rId2"/>
              </a:buBlip>
              <a:defRPr sz="3268"/>
            </a:pPr>
            <a:r>
              <a:t>The Boy</a:t>
            </a:r>
          </a:p>
          <a:p>
            <a:pPr marL="0" indent="0" defTabSz="443991">
              <a:spcBef>
                <a:spcPts val="3100"/>
              </a:spcBef>
              <a:buSzTx/>
              <a:buNone/>
              <a:defRPr sz="3268"/>
            </a:pPr>
            <a:r>
              <a:t>“Their birth in grief and ashes. So, he whispered to the boy. I have you.” (pg.54)</a:t>
            </a:r>
          </a:p>
          <a:p>
            <a:pPr marL="0" indent="0" defTabSz="443991">
              <a:spcBef>
                <a:spcPts val="3100"/>
              </a:spcBef>
              <a:buSzTx/>
              <a:buNone/>
              <a:defRPr sz="3268"/>
            </a:pPr>
            <a:r>
              <a:t>-The boy is symbolized by the man as the his light. The boy is the reason the man continues to live on. He carries all things still good about the world.</a:t>
            </a:r>
          </a:p>
        </p:txBody>
      </p:sp>
      <p:sp>
        <p:nvSpPr>
          <p:cNvPr id="147" name="The Bad Man…"/>
          <p:cNvSpPr txBox="1"/>
          <p:nvPr/>
        </p:nvSpPr>
        <p:spPr>
          <a:xfrm>
            <a:off x="6172200" y="2489200"/>
            <a:ext cx="5264250" cy="647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373379" indent="-373379" algn="l" defTabSz="408940">
              <a:spcBef>
                <a:spcPts val="2900"/>
              </a:spcBef>
              <a:buSzPct val="40000"/>
              <a:buBlip>
                <a:blip r:embed="rId2"/>
              </a:buBlip>
              <a:defRPr sz="3010"/>
            </a:pPr>
            <a:r>
              <a:t>The Bad Man</a:t>
            </a:r>
          </a:p>
          <a:p>
            <a:pPr algn="l" defTabSz="408940">
              <a:spcBef>
                <a:spcPts val="2900"/>
              </a:spcBef>
              <a:defRPr sz="3010"/>
            </a:pPr>
            <a:r>
              <a:t>“…the man stood with one hand put at his side, the dirty crumpled paintmask that he wore sucking in and out.”(pg.62)</a:t>
            </a:r>
          </a:p>
          <a:p>
            <a:pPr algn="l" defTabSz="408940">
              <a:spcBef>
                <a:spcPts val="2900"/>
              </a:spcBef>
              <a:defRPr sz="3010"/>
            </a:pPr>
            <a:r>
              <a:t>-This man and the road gangs symbolizes the deterioration of the human race. They represent the ugliness that has emerged in this new world.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Motif"/>
          <p:cNvSpPr txBox="1">
            <a:spLocks noGrp="1"/>
          </p:cNvSpPr>
          <p:nvPr>
            <p:ph type="title"/>
          </p:nvPr>
        </p:nvSpPr>
        <p:spPr>
          <a:prstGeom prst="rect">
            <a:avLst/>
          </a:prstGeom>
        </p:spPr>
        <p:txBody>
          <a:bodyPr/>
          <a:lstStyle/>
          <a:p>
            <a:r>
              <a:t>Motif</a:t>
            </a:r>
          </a:p>
        </p:txBody>
      </p:sp>
      <p:sp>
        <p:nvSpPr>
          <p:cNvPr id="150" name="The Road…"/>
          <p:cNvSpPr txBox="1">
            <a:spLocks noGrp="1"/>
          </p:cNvSpPr>
          <p:nvPr>
            <p:ph type="body" idx="1"/>
          </p:nvPr>
        </p:nvSpPr>
        <p:spPr>
          <a:prstGeom prst="rect">
            <a:avLst/>
          </a:prstGeom>
        </p:spPr>
        <p:txBody>
          <a:bodyPr/>
          <a:lstStyle/>
          <a:p>
            <a:pPr>
              <a:buBlip>
                <a:blip r:embed="rId2"/>
              </a:buBlip>
              <a:defRPr sz="3200"/>
            </a:pPr>
            <a:r>
              <a:t>The Road</a:t>
            </a:r>
          </a:p>
          <a:p>
            <a:pPr marL="0" indent="0">
              <a:buSzTx/>
              <a:buNone/>
              <a:defRPr sz="3200"/>
            </a:pPr>
            <a:r>
              <a:t>“Then he heard on the road behind them what sounded like a diesel truck.”</a:t>
            </a:r>
          </a:p>
          <a:p>
            <a:pPr marL="0" indent="0">
              <a:buSzTx/>
              <a:buNone/>
              <a:defRPr sz="3200"/>
            </a:pPr>
            <a:r>
              <a:t>-The road is a reoccurring it is where most of the story takes place. The road is what’s leading the boy and the man to their paradise. The road poses an obstacle sometimes because it’s so open. Sometimes the man and the boy have to stray away from it.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ry Devices"/>
          <p:cNvSpPr txBox="1">
            <a:spLocks noGrp="1"/>
          </p:cNvSpPr>
          <p:nvPr>
            <p:ph type="title"/>
          </p:nvPr>
        </p:nvSpPr>
        <p:spPr>
          <a:prstGeom prst="rect">
            <a:avLst/>
          </a:prstGeom>
        </p:spPr>
        <p:txBody>
          <a:bodyPr/>
          <a:lstStyle/>
          <a:p>
            <a:r>
              <a:t>Literary Devices</a:t>
            </a:r>
          </a:p>
        </p:txBody>
      </p:sp>
      <p:sp>
        <p:nvSpPr>
          <p:cNvPr id="153" name="Simile…"/>
          <p:cNvSpPr txBox="1">
            <a:spLocks noGrp="1"/>
          </p:cNvSpPr>
          <p:nvPr>
            <p:ph type="body" idx="1"/>
          </p:nvPr>
        </p:nvSpPr>
        <p:spPr>
          <a:prstGeom prst="rect">
            <a:avLst/>
          </a:prstGeom>
        </p:spPr>
        <p:txBody>
          <a:bodyPr/>
          <a:lstStyle/>
          <a:p>
            <a:pPr>
              <a:buBlip>
                <a:blip r:embed="rId2"/>
              </a:buBlip>
              <a:defRPr sz="2800"/>
            </a:pPr>
            <a:r>
              <a:t>Simile</a:t>
            </a:r>
          </a:p>
          <a:p>
            <a:pPr marL="0" indent="0">
              <a:buSzTx/>
              <a:buNone/>
              <a:defRPr sz="2800"/>
            </a:pPr>
            <a:r>
              <a:t>“Like an animal inside a skull looking out the eyeholes.”(pg.63)</a:t>
            </a:r>
          </a:p>
          <a:p>
            <a:pPr marL="0" indent="0">
              <a:buSzTx/>
              <a:buNone/>
              <a:defRPr sz="2800"/>
            </a:pPr>
            <a:r>
              <a:t>-The man is no longer a man. He is now a product of the destroyed new world. He looks and is shaped like a man but the through his eyes the father sees that he is an animal.</a:t>
            </a:r>
          </a:p>
          <a:p>
            <a:pPr marL="0" indent="0">
              <a:buSzTx/>
              <a:buNone/>
              <a:defRPr sz="2800"/>
            </a:pPr>
            <a:r>
              <a:t>“The boy so frail and thin through his coat, shivering like a dog.”(pg.67)</a:t>
            </a:r>
          </a:p>
          <a:p>
            <a:pPr marL="0" indent="0">
              <a:buSzTx/>
              <a:buNone/>
              <a:defRPr sz="2800"/>
            </a:pPr>
            <a:r>
              <a:t>- The man and the boy had no place to stay with heat. So, they were stuck outside to find warmth within themselves. Since, the boy is so small and young he would get really could causing him to shake vigourously.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Imagery…"/>
          <p:cNvSpPr txBox="1">
            <a:spLocks noGrp="1"/>
          </p:cNvSpPr>
          <p:nvPr>
            <p:ph type="body" idx="1"/>
          </p:nvPr>
        </p:nvSpPr>
        <p:spPr>
          <a:prstGeom prst="rect">
            <a:avLst/>
          </a:prstGeom>
        </p:spPr>
        <p:txBody>
          <a:bodyPr/>
          <a:lstStyle/>
          <a:p>
            <a:pPr marL="496062" indent="-496062" defTabSz="543305">
              <a:spcBef>
                <a:spcPts val="3900"/>
              </a:spcBef>
              <a:buBlip>
                <a:blip r:embed="rId2"/>
              </a:buBlip>
              <a:defRPr sz="2604"/>
            </a:pPr>
            <a:r>
              <a:t>Imagery</a:t>
            </a:r>
          </a:p>
          <a:p>
            <a:pPr marL="0" indent="0" defTabSz="543305">
              <a:spcBef>
                <a:spcPts val="3900"/>
              </a:spcBef>
              <a:buSzTx/>
              <a:buNone/>
              <a:defRPr sz="2604"/>
            </a:pPr>
            <a:r>
              <a:t>“He held aloft the scrawny red body so raw and naked…”(pg.59)</a:t>
            </a:r>
          </a:p>
          <a:p>
            <a:pPr marL="0" indent="0" defTabSz="543305">
              <a:spcBef>
                <a:spcPts val="3900"/>
              </a:spcBef>
              <a:buSzTx/>
              <a:buNone/>
              <a:defRPr sz="2604"/>
            </a:pPr>
            <a:r>
              <a:t>-The description of the birth shows the purity of the child. The child is vulnerable and it is the fathers duty to protect him.</a:t>
            </a:r>
          </a:p>
          <a:p>
            <a:pPr marL="323017" indent="-323017" defTabSz="543305">
              <a:spcBef>
                <a:spcPts val="3900"/>
              </a:spcBef>
              <a:buBlip>
                <a:blip r:embed="rId2"/>
              </a:buBlip>
              <a:defRPr sz="2604"/>
            </a:pPr>
            <a:r>
              <a:t>Flashback </a:t>
            </a:r>
          </a:p>
          <a:p>
            <a:pPr marL="0" indent="0" defTabSz="543305">
              <a:spcBef>
                <a:spcPts val="3900"/>
              </a:spcBef>
              <a:buSzTx/>
              <a:buNone/>
              <a:defRPr sz="2604"/>
            </a:pPr>
            <a:r>
              <a:t>“I don’t care. I don’t care if you cry. It doesn’t mean anything to me.”</a:t>
            </a:r>
          </a:p>
          <a:p>
            <a:pPr marL="0" indent="0" defTabSz="543305">
              <a:spcBef>
                <a:spcPts val="3900"/>
              </a:spcBef>
              <a:buSzTx/>
              <a:buNone/>
              <a:defRPr sz="2604"/>
            </a:pPr>
            <a:r>
              <a:t>“Please.”</a:t>
            </a:r>
          </a:p>
          <a:p>
            <a:pPr marL="0" indent="0" defTabSz="543305">
              <a:spcBef>
                <a:spcPts val="3900"/>
              </a:spcBef>
              <a:buSzTx/>
              <a:buNone/>
              <a:defRPr sz="2604"/>
            </a:pPr>
            <a:r>
              <a:t>(pg.55)</a:t>
            </a:r>
          </a:p>
          <a:p>
            <a:pPr marL="0" indent="0" defTabSz="543305">
              <a:spcBef>
                <a:spcPts val="3900"/>
              </a:spcBef>
              <a:buSzTx/>
              <a:buNone/>
              <a:defRPr sz="2604"/>
            </a:pPr>
            <a:r>
              <a:t>-The man has a flashback about the moments before his wife kills herself. They have an argument about what she’s about to do. The man tries to get her to stay but she doesn’t want to. Not even for her family, she has given up.</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Important Subjects to look for"/>
          <p:cNvSpPr txBox="1">
            <a:spLocks noGrp="1"/>
          </p:cNvSpPr>
          <p:nvPr>
            <p:ph type="title"/>
          </p:nvPr>
        </p:nvSpPr>
        <p:spPr>
          <a:prstGeom prst="rect">
            <a:avLst/>
          </a:prstGeom>
        </p:spPr>
        <p:txBody>
          <a:bodyPr/>
          <a:lstStyle>
            <a:lvl1pPr defTabSz="578358">
              <a:defRPr sz="6930"/>
            </a:lvl1pPr>
          </a:lstStyle>
          <a:p>
            <a:r>
              <a:t>Important Subjects to look for</a:t>
            </a:r>
          </a:p>
        </p:txBody>
      </p:sp>
      <p:sp>
        <p:nvSpPr>
          <p:cNvPr id="158" name="Violence…"/>
          <p:cNvSpPr txBox="1">
            <a:spLocks noGrp="1"/>
          </p:cNvSpPr>
          <p:nvPr>
            <p:ph type="body" idx="1"/>
          </p:nvPr>
        </p:nvSpPr>
        <p:spPr>
          <a:prstGeom prst="rect">
            <a:avLst/>
          </a:prstGeom>
        </p:spPr>
        <p:txBody>
          <a:bodyPr/>
          <a:lstStyle/>
          <a:p>
            <a:pPr marL="0" indent="0" algn="ctr" defTabSz="309625">
              <a:spcBef>
                <a:spcPts val="2200"/>
              </a:spcBef>
              <a:buSzTx/>
              <a:buNone/>
              <a:defRPr sz="2279">
                <a:solidFill>
                  <a:srgbClr val="FF2600"/>
                </a:solidFill>
              </a:defRPr>
            </a:pPr>
            <a:r>
              <a:t>Violence</a:t>
            </a:r>
          </a:p>
          <a:p>
            <a:pPr marL="0" indent="0" algn="ctr" defTabSz="309625">
              <a:spcBef>
                <a:spcPts val="2200"/>
              </a:spcBef>
              <a:buSzTx/>
              <a:buNone/>
              <a:defRPr sz="2279">
                <a:solidFill>
                  <a:srgbClr val="FF2600"/>
                </a:solidFill>
              </a:defRPr>
            </a:pPr>
            <a:r>
              <a:t>Love</a:t>
            </a:r>
          </a:p>
          <a:p>
            <a:pPr marL="0" indent="0" algn="ctr" defTabSz="309625">
              <a:spcBef>
                <a:spcPts val="2200"/>
              </a:spcBef>
              <a:buSzTx/>
              <a:buNone/>
              <a:defRPr sz="2279">
                <a:solidFill>
                  <a:srgbClr val="FF2600"/>
                </a:solidFill>
              </a:defRPr>
            </a:pPr>
            <a:r>
              <a:t>Morality </a:t>
            </a:r>
          </a:p>
          <a:p>
            <a:pPr marL="0" indent="0" algn="ctr" defTabSz="309625">
              <a:spcBef>
                <a:spcPts val="2200"/>
              </a:spcBef>
              <a:buSzTx/>
              <a:buNone/>
              <a:defRPr sz="2279"/>
            </a:pPr>
            <a:r>
              <a:t>Spirituality</a:t>
            </a:r>
          </a:p>
          <a:p>
            <a:pPr marL="0" indent="0" algn="ctr" defTabSz="309625">
              <a:spcBef>
                <a:spcPts val="2200"/>
              </a:spcBef>
              <a:buSzTx/>
              <a:buNone/>
              <a:defRPr sz="2279"/>
            </a:pPr>
            <a:r>
              <a:t>Isolation</a:t>
            </a:r>
          </a:p>
          <a:p>
            <a:pPr marL="0" indent="0" algn="ctr" defTabSz="309625">
              <a:spcBef>
                <a:spcPts val="2200"/>
              </a:spcBef>
              <a:buSzTx/>
              <a:buNone/>
              <a:defRPr sz="2279"/>
            </a:pPr>
            <a:r>
              <a:t>Good vs. Evil</a:t>
            </a:r>
          </a:p>
          <a:p>
            <a:pPr marL="0" indent="0" algn="ctr" defTabSz="309625">
              <a:spcBef>
                <a:spcPts val="2200"/>
              </a:spcBef>
              <a:buSzTx/>
              <a:buNone/>
              <a:defRPr sz="2279">
                <a:solidFill>
                  <a:srgbClr val="FF2600"/>
                </a:solidFill>
              </a:defRPr>
            </a:pPr>
            <a:r>
              <a:t>Memory and the Past</a:t>
            </a:r>
          </a:p>
          <a:p>
            <a:pPr marL="0" indent="0" algn="ctr" defTabSz="309625">
              <a:spcBef>
                <a:spcPts val="2200"/>
              </a:spcBef>
              <a:buSzTx/>
              <a:buNone/>
              <a:defRPr sz="2279">
                <a:solidFill>
                  <a:srgbClr val="FF2600"/>
                </a:solidFill>
              </a:defRPr>
            </a:pPr>
            <a:r>
              <a:t>Strength and Skills</a:t>
            </a:r>
          </a:p>
          <a:p>
            <a:pPr marL="0" indent="0" algn="ctr" defTabSz="309625">
              <a:spcBef>
                <a:spcPts val="2200"/>
              </a:spcBef>
              <a:buSzTx/>
              <a:buNone/>
              <a:defRPr sz="2279"/>
            </a:pPr>
            <a:r>
              <a:t>Versions of Reality</a:t>
            </a:r>
          </a:p>
          <a:p>
            <a:pPr marL="0" indent="0" algn="ctr" defTabSz="309625">
              <a:spcBef>
                <a:spcPts val="2200"/>
              </a:spcBef>
              <a:buSzTx/>
              <a:buNone/>
              <a:defRPr sz="2279"/>
            </a:pPr>
            <a:r>
              <a:t>Compassion and Forgiveness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1255</Words>
  <Application>Microsoft Office PowerPoint</Application>
  <PresentationFormat>Custom</PresentationFormat>
  <Paragraphs>85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Helvetica</vt:lpstr>
      <vt:lpstr>Helvetica Neue</vt:lpstr>
      <vt:lpstr>Hoefler Text</vt:lpstr>
      <vt:lpstr>Palatino</vt:lpstr>
      <vt:lpstr>Symbol</vt:lpstr>
      <vt:lpstr>BrushedCanvas</vt:lpstr>
      <vt:lpstr>The Road </vt:lpstr>
      <vt:lpstr>Thematic Concepts</vt:lpstr>
      <vt:lpstr>Thematic Concepts</vt:lpstr>
      <vt:lpstr>Symbols</vt:lpstr>
      <vt:lpstr>Symbols</vt:lpstr>
      <vt:lpstr>Motif</vt:lpstr>
      <vt:lpstr>Literary Devices</vt:lpstr>
      <vt:lpstr>PowerPoint Presentation</vt:lpstr>
      <vt:lpstr>Important Subjects to look for</vt:lpstr>
      <vt:lpstr>PowerPoint Presentation</vt:lpstr>
      <vt:lpstr>PowerPoint Presentation</vt:lpstr>
      <vt:lpstr>Discussion Questions</vt:lpstr>
      <vt:lpstr>What do you think “All things of grace and beauty such that one holds them to one’s heart have a common provenance in pain” mean?</vt:lpstr>
      <vt:lpstr>Why do you think the man repeatedly looked at boy when he was talking to the father?</vt:lpstr>
      <vt:lpstr>Does the conversation between the woman and the man change your perspective of the mother?</vt:lpstr>
      <vt:lpstr>Why does the author say “They say women dream of danger to those in their care and men of danger to themselves?</vt:lpstr>
      <vt:lpstr>Why do you think the author includes details about the remains of the man the father killed?</vt:lpstr>
      <vt:lpstr>2014 Prose: The novel and short story  Discuss the means by which authors endeavor to control our sympathy in at least two works you have studied.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dc:title>
  <cp:lastModifiedBy>Thorne, Elizabeth C</cp:lastModifiedBy>
  <cp:revision>1</cp:revision>
  <dcterms:modified xsi:type="dcterms:W3CDTF">2019-10-30T14:52:18Z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thornee@fultonschools.org</vt:lpwstr>
  </property>
  <property fmtid="{D5CDD505-2E9C-101B-9397-08002B2CF9AE}" pid="5" name="MSIP_Label_0ee3c538-ec52-435f-ae58-017644bd9513_SetDate">
    <vt:lpwstr>2019-10-30T14:52:17.8287594Z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