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82" r:id="rId5"/>
    <p:sldId id="292" r:id="rId6"/>
    <p:sldId id="297" r:id="rId7"/>
    <p:sldId id="299" r:id="rId8"/>
    <p:sldId id="303" r:id="rId9"/>
    <p:sldId id="300" r:id="rId10"/>
    <p:sldId id="301" r:id="rId11"/>
    <p:sldId id="283" r:id="rId12"/>
    <p:sldId id="302" r:id="rId13"/>
    <p:sldId id="305" r:id="rId14"/>
    <p:sldId id="306" r:id="rId15"/>
    <p:sldId id="304" r:id="rId16"/>
    <p:sldId id="298" r:id="rId17"/>
    <p:sldId id="307" r:id="rId18"/>
    <p:sldId id="308" r:id="rId19"/>
    <p:sldId id="284" r:id="rId20"/>
    <p:sldId id="294" r:id="rId21"/>
    <p:sldId id="295" r:id="rId22"/>
    <p:sldId id="309" r:id="rId23"/>
    <p:sldId id="285" r:id="rId24"/>
    <p:sldId id="310" r:id="rId25"/>
    <p:sldId id="311" r:id="rId26"/>
    <p:sldId id="312"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74" autoAdjust="0"/>
  </p:normalViewPr>
  <p:slideViewPr>
    <p:cSldViewPr snapToGrid="0">
      <p:cViewPr>
        <p:scale>
          <a:sx n="10" d="100"/>
          <a:sy n="10" d="100"/>
        </p:scale>
        <p:origin x="1642" y="97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r>
              <a:rPr lang="en-US" dirty="0">
                <a:solidFill>
                  <a:schemeClr val="bg1"/>
                </a:solidFill>
                <a:latin typeface="+mj-lt"/>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75000"/>
                  <a:lumOff val="2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75000"/>
                  </a:schemeClr>
                </a:solidFill>
                <a:latin typeface="+mn-lt"/>
                <a:ea typeface="+mn-ea"/>
                <a:cs typeface="+mn-cs"/>
              </a:defRPr>
            </a:pPr>
            <a:endParaRPr lang="en-US"/>
          </a:p>
        </c:txPr>
        <c:crossAx val="1000041416"/>
        <c:crosses val="autoZero"/>
        <c:crossBetween val="between"/>
      </c:valAx>
      <c:spPr>
        <a:noFill/>
        <a:ln>
          <a:solidFill>
            <a:schemeClr val="tx1">
              <a:lumMod val="75000"/>
              <a:lumOff val="2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r>
              <a:rPr lang="en-US" dirty="0">
                <a:solidFill>
                  <a:schemeClr val="bg1"/>
                </a:solidFill>
                <a:latin typeface="+mj-lt"/>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descr="A person riding a bike down a dirt road&#10;&#10;Description automatically generated">
          <a:extLst xmlns:a="http://schemas.openxmlformats.org/drawingml/2006/main">
            <a:ext uri="{FF2B5EF4-FFF2-40B4-BE49-F238E27FC236}">
              <a16:creationId xmlns:a16="http://schemas.microsoft.com/office/drawing/2014/main" id="{FDE6B31A-5BAE-4F19-9849-F6B864C4C5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472113" cy="50546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10/31/2019</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10/31/2019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01FAF19-EC05-4368-9C23-D1307429BBA4}"/>
              </a:ext>
            </a:extLst>
          </p:cNvPr>
          <p:cNvSpPr/>
          <p:nvPr userDrawn="1"/>
        </p:nvSpPr>
        <p:spPr>
          <a:xfrm>
            <a:off x="8266176" y="4754879"/>
            <a:ext cx="2450592" cy="1664327"/>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Rectangle 4">
            <a:extLst>
              <a:ext uri="{FF2B5EF4-FFF2-40B4-BE49-F238E27FC236}">
                <a16:creationId xmlns:a16="http://schemas.microsoft.com/office/drawing/2014/main" id="{E6296D70-8C54-475E-8440-66769A72C583}"/>
              </a:ext>
            </a:extLst>
          </p:cNvPr>
          <p:cNvSpPr/>
          <p:nvPr userDrawn="1"/>
        </p:nvSpPr>
        <p:spPr>
          <a:xfrm>
            <a:off x="11832336" y="1097280"/>
            <a:ext cx="144000" cy="5321927"/>
          </a:xfrm>
          <a:prstGeom prst="rect">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a:t>Click to edit Master title style</a:t>
            </a:r>
          </a:p>
        </p:txBody>
      </p:sp>
      <p:sp>
        <p:nvSpPr>
          <p:cNvPr id="9" name="Content Placeholder 3">
            <a:extLst>
              <a:ext uri="{FF2B5EF4-FFF2-40B4-BE49-F238E27FC236}">
                <a16:creationId xmlns:a16="http://schemas.microsoft.com/office/drawing/2014/main" id="{70C8E421-28C0-4976-A17C-22789B6F3B18}"/>
              </a:ext>
            </a:extLst>
          </p:cNvPr>
          <p:cNvSpPr>
            <a:spLocks noGrp="1"/>
          </p:cNvSpPr>
          <p:nvPr>
            <p:ph sz="half" idx="2"/>
          </p:nvPr>
        </p:nvSpPr>
        <p:spPr>
          <a:xfrm>
            <a:off x="6172199" y="1008000"/>
            <a:ext cx="5505225"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7AFEAA85-DD59-4B9B-B080-3368277EF650}"/>
              </a:ext>
            </a:extLst>
          </p:cNvPr>
          <p:cNvSpPr>
            <a:spLocks noGrp="1"/>
          </p:cNvSpPr>
          <p:nvPr>
            <p:ph sz="half" idx="1"/>
          </p:nvPr>
        </p:nvSpPr>
        <p:spPr>
          <a:xfrm>
            <a:off x="432000" y="1008000"/>
            <a:ext cx="5587800"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a:t>Click to edit Master title style</a:t>
            </a:r>
          </a:p>
        </p:txBody>
      </p:sp>
      <p:sp>
        <p:nvSpPr>
          <p:cNvPr id="12" name="Text Placeholder 4">
            <a:extLst>
              <a:ext uri="{FF2B5EF4-FFF2-40B4-BE49-F238E27FC236}">
                <a16:creationId xmlns:a16="http://schemas.microsoft.com/office/drawing/2014/main" id="{1EAE3C73-B1A9-4A3B-8DD2-5A3492079001}"/>
              </a:ext>
            </a:extLst>
          </p:cNvPr>
          <p:cNvSpPr>
            <a:spLocks noGrp="1"/>
          </p:cNvSpPr>
          <p:nvPr>
            <p:ph type="body" sz="quarter" idx="3"/>
          </p:nvPr>
        </p:nvSpPr>
        <p:spPr>
          <a:xfrm>
            <a:off x="6172200" y="1008000"/>
            <a:ext cx="5599800"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Content Placeholder 5">
            <a:extLst>
              <a:ext uri="{FF2B5EF4-FFF2-40B4-BE49-F238E27FC236}">
                <a16:creationId xmlns:a16="http://schemas.microsoft.com/office/drawing/2014/main" id="{53A52FEF-F917-4982-9855-43A0DF5DA66B}"/>
              </a:ext>
            </a:extLst>
          </p:cNvPr>
          <p:cNvSpPr>
            <a:spLocks noGrp="1"/>
          </p:cNvSpPr>
          <p:nvPr>
            <p:ph sz="quarter" idx="4"/>
          </p:nvPr>
        </p:nvSpPr>
        <p:spPr>
          <a:xfrm>
            <a:off x="6172200" y="1975912"/>
            <a:ext cx="5599800"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a:extLst>
              <a:ext uri="{FF2B5EF4-FFF2-40B4-BE49-F238E27FC236}">
                <a16:creationId xmlns:a16="http://schemas.microsoft.com/office/drawing/2014/main" id="{DC1CA8AB-B7BE-4C9F-9A0A-C849A35AA645}"/>
              </a:ext>
            </a:extLst>
          </p:cNvPr>
          <p:cNvSpPr>
            <a:spLocks noGrp="1"/>
          </p:cNvSpPr>
          <p:nvPr>
            <p:ph type="body" idx="1"/>
          </p:nvPr>
        </p:nvSpPr>
        <p:spPr>
          <a:xfrm>
            <a:off x="432000" y="1008000"/>
            <a:ext cx="5565575"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Content Placeholder 3">
            <a:extLst>
              <a:ext uri="{FF2B5EF4-FFF2-40B4-BE49-F238E27FC236}">
                <a16:creationId xmlns:a16="http://schemas.microsoft.com/office/drawing/2014/main" id="{7B0DF164-9487-4D3F-BA7D-E273D7F5A2F5}"/>
              </a:ext>
            </a:extLst>
          </p:cNvPr>
          <p:cNvSpPr>
            <a:spLocks noGrp="1"/>
          </p:cNvSpPr>
          <p:nvPr>
            <p:ph sz="half" idx="2"/>
          </p:nvPr>
        </p:nvSpPr>
        <p:spPr>
          <a:xfrm>
            <a:off x="432000" y="1975912"/>
            <a:ext cx="5565575"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792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684F2FFD-7164-411A-96A5-A5211A6CAD45}"/>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4E38C26-A932-4007-84B1-21C1D9744A76}"/>
              </a:ext>
            </a:extLst>
          </p:cNvPr>
          <p:cNvSpPr>
            <a:spLocks noGrp="1"/>
          </p:cNvSpPr>
          <p:nvPr>
            <p:ph idx="33"/>
          </p:nvPr>
        </p:nvSpPr>
        <p:spPr>
          <a:xfrm>
            <a:off x="430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FA87EF18-D404-4A92-BE37-7AC9B7223D51}"/>
              </a:ext>
            </a:extLst>
          </p:cNvPr>
          <p:cNvSpPr>
            <a:spLocks noGrp="1"/>
          </p:cNvSpPr>
          <p:nvPr>
            <p:ph idx="34"/>
          </p:nvPr>
        </p:nvSpPr>
        <p:spPr>
          <a:xfrm>
            <a:off x="817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D8B3FD9-234A-4B72-9A91-D7DD23D39CDC}"/>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1FDBADDA-AF39-45A0-BBAB-A87608C0A8E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456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7584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5" name="Text Placeholder 3">
            <a:extLst>
              <a:ext uri="{FF2B5EF4-FFF2-40B4-BE49-F238E27FC236}">
                <a16:creationId xmlns:a16="http://schemas.microsoft.com/office/drawing/2014/main" id="{4EF269EA-6AE9-449D-BE5A-03758EA88DDA}"/>
              </a:ext>
            </a:extLst>
          </p:cNvPr>
          <p:cNvSpPr>
            <a:spLocks noGrp="1"/>
          </p:cNvSpPr>
          <p:nvPr>
            <p:ph type="body" sz="half" idx="2"/>
          </p:nvPr>
        </p:nvSpPr>
        <p:spPr>
          <a:xfrm>
            <a:off x="355601" y="4889910"/>
            <a:ext cx="4840085" cy="816077"/>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baseline="0">
                <a:solidFill>
                  <a:schemeClr val="bg1">
                    <a:lumMod val="75000"/>
                  </a:schemeClr>
                </a:solidFill>
              </a:defRPr>
            </a:lvl1pPr>
          </a:lstStyle>
          <a:p>
            <a:pPr marL="266700" lvl="0" indent="-266700" algn="r"/>
            <a:r>
              <a:rPr lang="en-US" noProof="0"/>
              <a:t>Click to edit Master text styles</a:t>
            </a:r>
          </a:p>
        </p:txBody>
      </p:sp>
      <p:sp>
        <p:nvSpPr>
          <p:cNvPr id="16" name="Content Placeholder 2">
            <a:extLst>
              <a:ext uri="{FF2B5EF4-FFF2-40B4-BE49-F238E27FC236}">
                <a16:creationId xmlns:a16="http://schemas.microsoft.com/office/drawing/2014/main" id="{A473F491-E8FD-4CBC-84E6-5139D5161A9C}"/>
              </a:ext>
            </a:extLst>
          </p:cNvPr>
          <p:cNvSpPr>
            <a:spLocks noGrp="1"/>
          </p:cNvSpPr>
          <p:nvPr>
            <p:ph idx="1"/>
          </p:nvPr>
        </p:nvSpPr>
        <p:spPr>
          <a:xfrm>
            <a:off x="6095998" y="651641"/>
            <a:ext cx="5472001" cy="5054346"/>
          </a:xfrm>
        </p:spPr>
        <p:txBody>
          <a:bodyPr anchor="b" anchorCtr="0"/>
          <a:lstStyle>
            <a:lvl1pPr>
              <a:defRPr sz="2000">
                <a:solidFill>
                  <a:schemeClr val="bg1">
                    <a:lumMod val="75000"/>
                  </a:schemeClr>
                </a:solidFill>
              </a:defRPr>
            </a:lvl1pPr>
            <a:lvl2pPr>
              <a:defRPr sz="1800">
                <a:solidFill>
                  <a:schemeClr val="bg1">
                    <a:lumMod val="75000"/>
                  </a:schemeClr>
                </a:solidFill>
              </a:defRPr>
            </a:lvl2pPr>
            <a:lvl3pPr>
              <a:defRPr sz="1600">
                <a:solidFill>
                  <a:schemeClr val="bg1">
                    <a:lumMod val="75000"/>
                  </a:schemeClr>
                </a:solidFill>
              </a:defRPr>
            </a:lvl3pPr>
            <a:lvl4pPr>
              <a:defRPr sz="1400">
                <a:solidFill>
                  <a:schemeClr val="bg1">
                    <a:lumMod val="75000"/>
                  </a:schemeClr>
                </a:solidFill>
              </a:defRPr>
            </a:lvl4pPr>
            <a:lvl5pPr>
              <a:defRPr sz="1400">
                <a:solidFill>
                  <a:schemeClr val="bg1">
                    <a:lumMod val="75000"/>
                  </a:schemeClr>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6788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9" name="Text Placeholder 3">
            <a:extLst>
              <a:ext uri="{FF2B5EF4-FFF2-40B4-BE49-F238E27FC236}">
                <a16:creationId xmlns:a16="http://schemas.microsoft.com/office/drawing/2014/main" id="{AC12A5E3-4178-4927-9321-CCDE04B7D2A2}"/>
              </a:ext>
            </a:extLst>
          </p:cNvPr>
          <p:cNvSpPr>
            <a:spLocks noGrp="1"/>
          </p:cNvSpPr>
          <p:nvPr>
            <p:ph type="body" sz="half" idx="2"/>
          </p:nvPr>
        </p:nvSpPr>
        <p:spPr>
          <a:xfrm>
            <a:off x="355601" y="4889911"/>
            <a:ext cx="4840085" cy="816076"/>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a:solidFill>
                  <a:schemeClr val="bg1">
                    <a:lumMod val="75000"/>
                  </a:schemeClr>
                </a:solidFill>
              </a:defRPr>
            </a:lvl1pPr>
          </a:lstStyle>
          <a:p>
            <a:pPr marL="266700" lvl="0" indent="-266700" algn="r"/>
            <a:r>
              <a:rPr lang="en-US" noProof="0"/>
              <a:t>Click to edit Master text styles</a:t>
            </a:r>
          </a:p>
        </p:txBody>
      </p:sp>
      <p:sp>
        <p:nvSpPr>
          <p:cNvPr id="12" name="Picture Placeholder 2">
            <a:extLst>
              <a:ext uri="{FF2B5EF4-FFF2-40B4-BE49-F238E27FC236}">
                <a16:creationId xmlns:a16="http://schemas.microsoft.com/office/drawing/2014/main" id="{73C2D913-09CE-4035-84E6-3144961151C2}"/>
              </a:ext>
            </a:extLst>
          </p:cNvPr>
          <p:cNvSpPr>
            <a:spLocks noGrp="1"/>
          </p:cNvSpPr>
          <p:nvPr>
            <p:ph type="pic" idx="1"/>
          </p:nvPr>
        </p:nvSpPr>
        <p:spPr>
          <a:xfrm>
            <a:off x="6095997" y="651641"/>
            <a:ext cx="5472002" cy="50543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6263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6E7EBFD-F776-4FA5-B67B-AEAB104C7125}"/>
              </a:ext>
            </a:extLst>
          </p:cNvPr>
          <p:cNvSpPr/>
          <p:nvPr userDrawn="1"/>
        </p:nvSpPr>
        <p:spPr>
          <a:xfrm>
            <a:off x="8418576" y="4907280"/>
            <a:ext cx="1554480" cy="1103376"/>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0" y="804500"/>
            <a:ext cx="4416588" cy="381871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9099" y="4623212"/>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7" name="Oval 6">
            <a:extLst>
              <a:ext uri="{FF2B5EF4-FFF2-40B4-BE49-F238E27FC236}">
                <a16:creationId xmlns:a16="http://schemas.microsoft.com/office/drawing/2014/main" id="{6901C03F-F087-4546-A9C3-5B5B81E3BD7B}"/>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89205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
        <p:nvSpPr>
          <p:cNvPr id="5" name="Text Placeholder 4">
            <a:extLst>
              <a:ext uri="{FF2B5EF4-FFF2-40B4-BE49-F238E27FC236}">
                <a16:creationId xmlns:a16="http://schemas.microsoft.com/office/drawing/2014/main" id="{DF9F7BF0-5084-45F6-AF52-A3013D439469}"/>
              </a:ext>
            </a:extLst>
          </p:cNvPr>
          <p:cNvSpPr>
            <a:spLocks noGrp="1"/>
          </p:cNvSpPr>
          <p:nvPr>
            <p:ph type="body" sz="quarter" idx="34"/>
          </p:nvPr>
        </p:nvSpPr>
        <p:spPr>
          <a:xfrm>
            <a:off x="2718816" y="2673350"/>
            <a:ext cx="6754368" cy="1511300"/>
          </a:xfrm>
        </p:spPr>
        <p:txBody>
          <a:bodyPr anchor="ctr"/>
          <a:lstStyle>
            <a:lvl1pPr marL="0" indent="0" algn="ctr">
              <a:buNone/>
              <a:defRPr sz="4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13954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BDA9BE28-009E-4D88-9951-81B453F75A4E}"/>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AB7A8BA-0531-4A37-BB60-9E1CA4764B40}"/>
              </a:ext>
            </a:extLst>
          </p:cNvPr>
          <p:cNvSpPr/>
          <p:nvPr userDrawn="1"/>
        </p:nvSpPr>
        <p:spPr>
          <a:xfrm>
            <a:off x="1450848" y="653845"/>
            <a:ext cx="2657856" cy="2450592"/>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2681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E842FA8-E742-4FD8-BFA1-7B8A13828E76}"/>
              </a:ext>
            </a:extLst>
          </p:cNvPr>
          <p:cNvSpPr/>
          <p:nvPr userDrawn="1"/>
        </p:nvSpPr>
        <p:spPr>
          <a:xfrm>
            <a:off x="8418576" y="49072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8" name="Oval 7">
            <a:extLst>
              <a:ext uri="{FF2B5EF4-FFF2-40B4-BE49-F238E27FC236}">
                <a16:creationId xmlns:a16="http://schemas.microsoft.com/office/drawing/2014/main" id="{23F5D8CC-DBBC-4E65-A552-C98514F1E2F9}"/>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6769100" y="144000"/>
            <a:ext cx="5280100" cy="6048000"/>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93000" y="2438399"/>
            <a:ext cx="38362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432000" tIns="432000" rIns="72000" bIns="1188000" anchor="t"/>
          <a:lstStyle>
            <a:lvl1pPr algn="l">
              <a:lnSpc>
                <a:spcPts val="4700"/>
              </a:lnSpc>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47000" y="4465176"/>
            <a:ext cx="3372329" cy="7749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lIns="180000" tIns="144000" rIns="0"/>
          <a:lstStyle>
            <a:lvl1pPr marL="0" indent="0" algn="l">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432000" y="2438399"/>
            <a:ext cx="5472000" cy="30444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570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4827DBE-7690-48BE-8673-ABB67E101D80}"/>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5280100" cy="6060155"/>
          </a:xfrm>
          <a:solidFill>
            <a:schemeClr val="tx1"/>
          </a:solidFill>
        </p:spPr>
        <p:txBody>
          <a:bodyPr lIns="0" tIns="144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6096000" y="3263899"/>
            <a:ext cx="5472000" cy="2442088"/>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1" name="Subtitle 2">
            <a:extLst>
              <a:ext uri="{FF2B5EF4-FFF2-40B4-BE49-F238E27FC236}">
                <a16:creationId xmlns:a16="http://schemas.microsoft.com/office/drawing/2014/main" id="{499E1708-B7A6-4D6F-9968-5398B335FA88}"/>
              </a:ext>
            </a:extLst>
          </p:cNvPr>
          <p:cNvSpPr>
            <a:spLocks noGrp="1"/>
          </p:cNvSpPr>
          <p:nvPr>
            <p:ph type="subTitle" idx="1"/>
          </p:nvPr>
        </p:nvSpPr>
        <p:spPr>
          <a:xfrm>
            <a:off x="355601" y="4889912"/>
            <a:ext cx="4840085"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77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E35ADD-8A62-4F35-950B-EA0CC678DE64}"/>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
        <p:nvSpPr>
          <p:cNvPr id="7" name="Content Placeholder 2">
            <a:extLst>
              <a:ext uri="{FF2B5EF4-FFF2-40B4-BE49-F238E27FC236}">
                <a16:creationId xmlns:a16="http://schemas.microsoft.com/office/drawing/2014/main" id="{67DBAC9A-28A2-405B-8B7E-9BE425F51354}"/>
              </a:ext>
            </a:extLst>
          </p:cNvPr>
          <p:cNvSpPr>
            <a:spLocks noGrp="1"/>
          </p:cNvSpPr>
          <p:nvPr>
            <p:ph idx="34"/>
          </p:nvPr>
        </p:nvSpPr>
        <p:spPr>
          <a:xfrm>
            <a:off x="431999" y="1512000"/>
            <a:ext cx="11339999" cy="4377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36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0">
                <a:solidFill>
                  <a:schemeClr val="bg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0">
                <a:solidFill>
                  <a:schemeClr val="bg1">
                    <a:lumMod val="75000"/>
                  </a:schemeClr>
                </a:solidFill>
                <a:latin typeface="+mj-lt"/>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DF905B34-4C18-4A8D-8167-57B7BF03DE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44000" y="143999"/>
            <a:ext cx="11905200" cy="6047999"/>
          </a:xfrm>
          <a:solidFill>
            <a:schemeClr val="tx1"/>
          </a:solidFill>
        </p:spPr>
        <p:txBody>
          <a:bodyPr lIns="0" r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64900" y="4910452"/>
            <a:ext cx="4101900" cy="773546"/>
          </a:xfrm>
          <a:solidFill>
            <a:schemeClr val="bg1">
              <a:lumMod val="95000"/>
            </a:schemeClr>
          </a:solidFill>
        </p:spPr>
        <p:txBody>
          <a:bodyPr lIns="180000" tIns="72000" rIns="180000" anchor="t"/>
          <a:lstStyle>
            <a:lvl1pPr marL="0" indent="0">
              <a:buNone/>
              <a:defRPr>
                <a:solidFill>
                  <a:schemeClr val="tx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AB05C513-FBE3-4BA7-9084-69899356E59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1764000" rIns="0" anchor="ctr"/>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15412" y="360000"/>
            <a:ext cx="4416588" cy="471657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Thank You</a:t>
            </a:r>
          </a:p>
        </p:txBody>
      </p:sp>
      <p:sp>
        <p:nvSpPr>
          <p:cNvPr id="3" name="Text Placeholder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415413" y="5076572"/>
            <a:ext cx="4416587" cy="1421429"/>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46800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a:t>
            </a:r>
          </a:p>
        </p:txBody>
      </p:sp>
      <p:sp>
        <p:nvSpPr>
          <p:cNvPr id="20" name="Text Placeholder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7948708" y="5540135"/>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21" name="Text Placeholder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7948708" y="5809779"/>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22" name="Text Placeholder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7948708" y="6079423"/>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3" name="Text Placeholder 6">
            <a:extLst>
              <a:ext uri="{FF2B5EF4-FFF2-40B4-BE49-F238E27FC236}">
                <a16:creationId xmlns:a16="http://schemas.microsoft.com/office/drawing/2014/main" id="{94054031-2BEC-4DA9-90C3-616D2D61AB85}"/>
              </a:ext>
            </a:extLst>
          </p:cNvPr>
          <p:cNvSpPr>
            <a:spLocks noGrp="1"/>
          </p:cNvSpPr>
          <p:nvPr>
            <p:ph type="body" sz="quarter" idx="19" hasCustomPrompt="1"/>
          </p:nvPr>
        </p:nvSpPr>
        <p:spPr>
          <a:xfrm>
            <a:off x="7943550" y="5233270"/>
            <a:ext cx="3396887" cy="196707"/>
          </a:xfrm>
        </p:spPr>
        <p:txBody>
          <a:bodyPr/>
          <a:lstStyle>
            <a:lvl1pPr marL="0" indent="0" algn="r">
              <a:buNone/>
              <a:defRPr sz="1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Tree>
    <p:extLst>
      <p:ext uri="{BB962C8B-B14F-4D97-AF65-F5344CB8AC3E}">
        <p14:creationId xmlns:p14="http://schemas.microsoft.com/office/powerpoint/2010/main" val="16068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6F2C-157B-477E-AD76-8F54126834C2}"/>
              </a:ext>
            </a:extLst>
          </p:cNvPr>
          <p:cNvSpPr/>
          <p:nvPr userDrawn="1"/>
        </p:nvSpPr>
        <p:spPr>
          <a:xfrm>
            <a:off x="0" y="6191250"/>
            <a:ext cx="12192000" cy="66675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40000" cy="437752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474FB90F-5E6B-4508-96BB-939635D11AFF}"/>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74A1CB7-B157-440C-BA82-A62890EF3721}"/>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E5B1BAC-5CBE-4B0E-B0AA-1C05EBEE964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168BD16A-5998-4CCA-B0F2-62F67B639AF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77425" y="6322399"/>
            <a:ext cx="370575" cy="365125"/>
          </a:xfrm>
          <a:prstGeom prst="rect">
            <a:avLst/>
          </a:prstGeom>
          <a:noFill/>
          <a:ln>
            <a:solidFill>
              <a:schemeClr val="accent1"/>
            </a:solidFill>
          </a:ln>
          <a:effectLst>
            <a:glow rad="63500">
              <a:schemeClr val="accent1">
                <a:satMod val="175000"/>
                <a:alpha val="40000"/>
              </a:schemeClr>
            </a:glow>
          </a:effectLst>
        </p:spPr>
        <p:txBody>
          <a:bodyPr vert="horz" lIns="0" tIns="0" rIns="0" bIns="0" rtlCol="0" anchor="ctr"/>
          <a:lstStyle>
            <a:lvl1pPr algn="ctr">
              <a:defRPr sz="1200">
                <a:solidFill>
                  <a:schemeClr val="bg1"/>
                </a:solidFill>
              </a:defRPr>
            </a:lvl1pPr>
          </a:lstStyle>
          <a:p>
            <a:fld id="{19B51A1E-902D-48AF-9020-955120F399B6}" type="slidenum">
              <a:rPr lang="en-US" noProof="0" smtClean="0"/>
              <a:pPr/>
              <a:t>‹#›</a:t>
            </a:fld>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144000" y="6322399"/>
            <a:ext cx="4114800" cy="365125"/>
          </a:xfrm>
          <a:prstGeom prst="rect">
            <a:avLst/>
          </a:prstGeom>
        </p:spPr>
        <p:txBody>
          <a:bodyPr vert="horz" lIns="0" tIns="0" rIns="0" bIns="0" rtlCol="0" anchor="ctr"/>
          <a:lstStyle>
            <a:lvl1pPr algn="l">
              <a:defRPr sz="1200">
                <a:solidFill>
                  <a:schemeClr val="bg1"/>
                </a:solidFill>
              </a:defRPr>
            </a:lvl1pPr>
          </a:lstStyle>
          <a:p>
            <a:r>
              <a:rPr lang="en-US" noProof="0" dirty="0"/>
              <a:t>Add a footer</a:t>
            </a:r>
          </a:p>
        </p:txBody>
      </p:sp>
      <p:sp>
        <p:nvSpPr>
          <p:cNvPr id="21" name="TextBox 20">
            <a:extLst>
              <a:ext uri="{FF2B5EF4-FFF2-40B4-BE49-F238E27FC236}">
                <a16:creationId xmlns:a16="http://schemas.microsoft.com/office/drawing/2014/main" id="{B3839907-C37E-4F37-B9BB-92B4A49360E6}"/>
              </a:ext>
            </a:extLst>
          </p:cNvPr>
          <p:cNvSpPr txBox="1"/>
          <p:nvPr userDrawn="1"/>
        </p:nvSpPr>
        <p:spPr>
          <a:xfrm>
            <a:off x="10194026" y="6258973"/>
            <a:ext cx="1577974" cy="427535"/>
          </a:xfrm>
          <a:prstGeom prst="rect">
            <a:avLst/>
          </a:prstGeom>
          <a:noFill/>
        </p:spPr>
        <p:txBody>
          <a:bodyPr wrap="square" lIns="0" tIns="144000" rIns="0" bIns="0" rtlCol="0">
            <a:spAutoFit/>
          </a:bodyPr>
          <a:lstStyle/>
          <a:p>
            <a:pPr algn="ctr">
              <a:lnSpc>
                <a:spcPts val="1100"/>
              </a:lnSpc>
            </a:pPr>
            <a:r>
              <a:rPr lang="en-US" sz="2000" b="1" spc="0" baseline="0" noProof="0" dirty="0">
                <a:solidFill>
                  <a:schemeClr val="bg1"/>
                </a:solidFill>
                <a:latin typeface="+mj-lt"/>
                <a:cs typeface="Times New Roman" panose="02020603050405020304" pitchFamily="18" charset="0"/>
              </a:rPr>
              <a:t>Contoso</a:t>
            </a:r>
            <a:br>
              <a:rPr lang="en-US" sz="2000" b="1" spc="0" baseline="0" noProof="0" dirty="0">
                <a:solidFill>
                  <a:schemeClr val="bg1"/>
                </a:solidFill>
                <a:latin typeface="Times New Roman" panose="02020603050405020304" pitchFamily="18" charset="0"/>
                <a:cs typeface="Times New Roman" panose="02020603050405020304" pitchFamily="18" charset="0"/>
              </a:rPr>
            </a:br>
            <a:r>
              <a:rPr lang="en-US" sz="1100" b="0" i="1" spc="600" baseline="0" noProof="0" dirty="0">
                <a:solidFill>
                  <a:schemeClr val="bg1"/>
                </a:solidFill>
                <a:latin typeface="Times New Roman" panose="02020603050405020304" pitchFamily="18" charset="0"/>
                <a:cs typeface="Times New Roman" panose="02020603050405020304" pitchFamily="18" charset="0"/>
              </a:rPr>
              <a:t>Suites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5" r:id="rId4"/>
    <p:sldLayoutId id="2147483666" r:id="rId5"/>
    <p:sldLayoutId id="2147483673" r:id="rId6"/>
    <p:sldLayoutId id="2147483659" r:id="rId7"/>
    <p:sldLayoutId id="2147483660" r:id="rId8"/>
    <p:sldLayoutId id="2147483664" r:id="rId9"/>
    <p:sldLayoutId id="2147483650" r:id="rId10"/>
    <p:sldLayoutId id="2147483652" r:id="rId11"/>
    <p:sldLayoutId id="2147483671" r:id="rId12"/>
    <p:sldLayoutId id="2147483656" r:id="rId13"/>
    <p:sldLayoutId id="2147483657" r:id="rId14"/>
    <p:sldLayoutId id="2147483667" r:id="rId15"/>
    <p:sldLayoutId id="2147483668" r:id="rId16"/>
    <p:sldLayoutId id="2147483669" r:id="rId17"/>
    <p:sldLayoutId id="2147483672" r:id="rId18"/>
    <p:sldLayoutId id="2147483654" r:id="rId19"/>
    <p:sldLayoutId id="2147483674" r:id="rId20"/>
    <p:sldLayoutId id="2147483655" r:id="rId21"/>
  </p:sldLayoutIdLst>
  <p:hf hdr="0" ftr="0" dt="0"/>
  <p:txStyles>
    <p:titleStyle>
      <a:lvl1pPr algn="l" defTabSz="914400" rtl="0" eaLnBrk="1" latinLnBrk="0" hangingPunct="1">
        <a:lnSpc>
          <a:spcPct val="90000"/>
        </a:lnSpc>
        <a:spcBef>
          <a:spcPct val="0"/>
        </a:spcBef>
        <a:buNone/>
        <a:defRPr sz="3200" kern="1200">
          <a:solidFill>
            <a:schemeClr val="bg1"/>
          </a:solidFill>
          <a:latin typeface="Rockwell" panose="02060603020205020403" pitchFamily="18" charset="0"/>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 name="Picture Placeholder 7" descr="Black wood grain" title="Black wood grain">
            <a:extLst>
              <a:ext uri="{FF2B5EF4-FFF2-40B4-BE49-F238E27FC236}">
                <a16:creationId xmlns:a16="http://schemas.microsoft.com/office/drawing/2014/main" id="{1DFA8E42-E4CC-4EE9-BE99-2FFA2EC79C26}"/>
              </a:ext>
            </a:extLst>
          </p:cNvPr>
          <p:cNvPicPr>
            <a:picLocks noGrp="1" noChangeAspect="1"/>
          </p:cNvPicPr>
          <p:nvPr>
            <p:ph type="pic" sz="quarter" idx="13"/>
          </p:nvPr>
        </p:nvPicPr>
        <p:blipFill rotWithShape="1">
          <a:blip r:embed="rId2"/>
          <a:stretch/>
        </p:blipFill>
        <p:spPr>
          <a:xfrm>
            <a:off x="150899" y="172576"/>
            <a:ext cx="11891402" cy="6570000"/>
          </a:xfrm>
          <a:prstGeom prst="rect">
            <a:avLst/>
          </a:prstGeom>
          <a:no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60000" y="359999"/>
            <a:ext cx="4416588" cy="5321927"/>
          </a:xfrm>
          <a:prstGeom prst="rect">
            <a:avLst/>
          </a:prstGeom>
          <a:gradFill>
            <a:gsLst>
              <a:gs pos="0">
                <a:schemeClr val="tx1">
                  <a:lumMod val="75000"/>
                  <a:lumOff val="25000"/>
                  <a:alpha val="70000"/>
                </a:schemeClr>
              </a:gs>
              <a:gs pos="80000">
                <a:schemeClr val="tx1"/>
              </a:gs>
            </a:gsLst>
            <a:lin ang="3600000" scaled="0"/>
          </a:gradFill>
        </p:spPr>
        <p:txBody>
          <a:bodyPr anchor="b">
            <a:normAutofit/>
          </a:bodyPr>
          <a:lstStyle/>
          <a:p>
            <a:r>
              <a:rPr lang="en-US" sz="4500" dirty="0">
                <a:solidFill>
                  <a:schemeClr val="bg1"/>
                </a:solidFill>
              </a:rPr>
              <a:t>The Road </a:t>
            </a:r>
            <a:br>
              <a:rPr lang="en-US" sz="4500" dirty="0">
                <a:solidFill>
                  <a:schemeClr val="bg1"/>
                </a:solidFill>
              </a:rPr>
            </a:br>
            <a:r>
              <a:rPr lang="en-US" sz="4500" dirty="0">
                <a:solidFill>
                  <a:schemeClr val="bg1"/>
                </a:solidFill>
              </a:rPr>
              <a:t>Pages 146-163</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59999" y="5681926"/>
            <a:ext cx="4416587" cy="816075"/>
          </a:xfrm>
          <a:prstGeom prst="rect">
            <a:avLst/>
          </a:prstGeom>
          <a:solidFill>
            <a:schemeClr val="tx1">
              <a:alpha val="80000"/>
            </a:schemeClr>
          </a:solidFill>
          <a:ln>
            <a:gradFill>
              <a:gsLst>
                <a:gs pos="0">
                  <a:schemeClr val="tx1">
                    <a:lumMod val="75000"/>
                    <a:lumOff val="25000"/>
                  </a:schemeClr>
                </a:gs>
                <a:gs pos="100000">
                  <a:schemeClr val="accent1"/>
                </a:gs>
              </a:gsLst>
              <a:lin ang="0" scaled="0"/>
            </a:gradFill>
          </a:ln>
        </p:spPr>
        <p:txBody>
          <a:bodyPr>
            <a:normAutofit/>
          </a:bodyPr>
          <a:lstStyle/>
          <a:p>
            <a:r>
              <a:rPr lang="en-US" sz="1800" dirty="0">
                <a:solidFill>
                  <a:schemeClr val="bg1">
                    <a:lumMod val="75000"/>
                  </a:schemeClr>
                </a:solidFill>
              </a:rPr>
              <a:t>Dr. Aaron Johnson</a:t>
            </a:r>
          </a:p>
          <a:p>
            <a:r>
              <a:rPr lang="en-US" dirty="0"/>
              <a:t>3B</a:t>
            </a:r>
            <a:endParaRPr lang="en-US" sz="1800" dirty="0">
              <a:solidFill>
                <a:schemeClr val="bg1">
                  <a:lumMod val="75000"/>
                </a:schemeClr>
              </a:solidFill>
            </a:endParaRP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F8C417-0E12-4162-BCAB-8BA618A4B589}"/>
              </a:ext>
            </a:extLst>
          </p:cNvPr>
          <p:cNvSpPr>
            <a:spLocks noGrp="1"/>
          </p:cNvSpPr>
          <p:nvPr>
            <p:ph type="sldNum" sz="quarter" idx="33"/>
          </p:nvPr>
        </p:nvSpPr>
        <p:spPr/>
        <p:txBody>
          <a:bodyPr/>
          <a:lstStyle/>
          <a:p>
            <a:fld id="{19B51A1E-902D-48AF-9020-955120F399B6}" type="slidenum">
              <a:rPr lang="en-US" noProof="0" smtClean="0"/>
              <a:pPr/>
              <a:t>10</a:t>
            </a:fld>
            <a:endParaRPr lang="en-US" noProof="0" dirty="0"/>
          </a:p>
        </p:txBody>
      </p:sp>
      <p:sp>
        <p:nvSpPr>
          <p:cNvPr id="12" name="Title 11">
            <a:extLst>
              <a:ext uri="{FF2B5EF4-FFF2-40B4-BE49-F238E27FC236}">
                <a16:creationId xmlns:a16="http://schemas.microsoft.com/office/drawing/2014/main" id="{25CDF710-4DF0-45CE-AFF6-3BFE6CC3C2E7}"/>
              </a:ext>
            </a:extLst>
          </p:cNvPr>
          <p:cNvSpPr>
            <a:spLocks noGrp="1"/>
          </p:cNvSpPr>
          <p:nvPr>
            <p:ph type="title"/>
          </p:nvPr>
        </p:nvSpPr>
        <p:spPr/>
        <p:txBody>
          <a:bodyPr/>
          <a:lstStyle/>
          <a:p>
            <a:endParaRPr lang="en-US"/>
          </a:p>
        </p:txBody>
      </p:sp>
      <p:sp>
        <p:nvSpPr>
          <p:cNvPr id="13" name="Text Placeholder 12">
            <a:extLst>
              <a:ext uri="{FF2B5EF4-FFF2-40B4-BE49-F238E27FC236}">
                <a16:creationId xmlns:a16="http://schemas.microsoft.com/office/drawing/2014/main" id="{ECE4D5DD-BDCD-495A-A317-AF1E2701D1EE}"/>
              </a:ext>
            </a:extLst>
          </p:cNvPr>
          <p:cNvSpPr>
            <a:spLocks noGrp="1"/>
          </p:cNvSpPr>
          <p:nvPr>
            <p:ph type="body" sz="quarter" idx="34"/>
          </p:nvPr>
        </p:nvSpPr>
        <p:spPr/>
        <p:txBody>
          <a:bodyPr/>
          <a:lstStyle/>
          <a:p>
            <a:r>
              <a:rPr lang="en-US" dirty="0">
                <a:latin typeface="Bookman Old Style" panose="02050604050505020204" pitchFamily="18" charset="0"/>
              </a:rPr>
              <a:t>Do you think that the man wants the Boy to stop all independent thought and only dwell on how to survive?</a:t>
            </a:r>
          </a:p>
        </p:txBody>
      </p:sp>
    </p:spTree>
    <p:extLst>
      <p:ext uri="{BB962C8B-B14F-4D97-AF65-F5344CB8AC3E}">
        <p14:creationId xmlns:p14="http://schemas.microsoft.com/office/powerpoint/2010/main" val="307566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CE54D-43C4-483B-826B-93C7C3DE80A5}"/>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sp>
        <p:nvSpPr>
          <p:cNvPr id="3" name="Title 2">
            <a:extLst>
              <a:ext uri="{FF2B5EF4-FFF2-40B4-BE49-F238E27FC236}">
                <a16:creationId xmlns:a16="http://schemas.microsoft.com/office/drawing/2014/main" id="{29C6C555-16C2-40F7-83F9-9A732CFA777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FA71D79-4035-47CF-926B-40765D8B9A63}"/>
              </a:ext>
            </a:extLst>
          </p:cNvPr>
          <p:cNvSpPr>
            <a:spLocks noGrp="1"/>
          </p:cNvSpPr>
          <p:nvPr>
            <p:ph type="body" sz="quarter" idx="34"/>
          </p:nvPr>
        </p:nvSpPr>
        <p:spPr/>
        <p:txBody>
          <a:bodyPr/>
          <a:lstStyle/>
          <a:p>
            <a:r>
              <a:rPr lang="en-US" dirty="0">
                <a:latin typeface="Bookman Old Style" panose="02050604050505020204" pitchFamily="18" charset="0"/>
              </a:rPr>
              <a:t>McCarthy mentions in the book the importance of food and shoes. What does that say about the old man’s life to its authors?</a:t>
            </a:r>
          </a:p>
        </p:txBody>
      </p:sp>
    </p:spTree>
    <p:extLst>
      <p:ext uri="{BB962C8B-B14F-4D97-AF65-F5344CB8AC3E}">
        <p14:creationId xmlns:p14="http://schemas.microsoft.com/office/powerpoint/2010/main" val="105910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D17BD-F18D-4103-AABC-9F7F4ECAB04A}"/>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sp>
        <p:nvSpPr>
          <p:cNvPr id="3" name="Title 2">
            <a:extLst>
              <a:ext uri="{FF2B5EF4-FFF2-40B4-BE49-F238E27FC236}">
                <a16:creationId xmlns:a16="http://schemas.microsoft.com/office/drawing/2014/main" id="{63103DAC-50A4-4C27-BCE5-7D0DE5D8F339}"/>
              </a:ext>
            </a:extLst>
          </p:cNvPr>
          <p:cNvSpPr>
            <a:spLocks noGrp="1"/>
          </p:cNvSpPr>
          <p:nvPr>
            <p:ph type="title"/>
          </p:nvPr>
        </p:nvSpPr>
        <p:spPr/>
        <p:txBody>
          <a:bodyPr/>
          <a:lstStyle/>
          <a:p>
            <a:r>
              <a:rPr lang="en-US" dirty="0"/>
              <a:t>The Old Man</a:t>
            </a:r>
          </a:p>
        </p:txBody>
      </p:sp>
      <p:sp>
        <p:nvSpPr>
          <p:cNvPr id="4" name="Content Placeholder 3">
            <a:extLst>
              <a:ext uri="{FF2B5EF4-FFF2-40B4-BE49-F238E27FC236}">
                <a16:creationId xmlns:a16="http://schemas.microsoft.com/office/drawing/2014/main" id="{D7A62A44-0C9D-4420-A1C9-FA597345953F}"/>
              </a:ext>
            </a:extLst>
          </p:cNvPr>
          <p:cNvSpPr>
            <a:spLocks noGrp="1"/>
          </p:cNvSpPr>
          <p:nvPr>
            <p:ph sz="half" idx="2"/>
          </p:nvPr>
        </p:nvSpPr>
        <p:spPr/>
        <p:txBody>
          <a:bodyPr/>
          <a:lstStyle/>
          <a:p>
            <a:r>
              <a:rPr lang="en-US" dirty="0"/>
              <a:t>Cormac McCarthy earlier in the book says a quote to the effect of no matter how bad life gets, all you need are shoes and food. The elderly has no life. Without shoes and food, there is no life to be had. The man was but desolate object treading through the road, almost like a ghost. He survived the fires and hell storm, only to be left like the ashes, blowing which ever way the wind blows. </a:t>
            </a:r>
          </a:p>
        </p:txBody>
      </p:sp>
      <p:sp>
        <p:nvSpPr>
          <p:cNvPr id="5" name="Content Placeholder 4">
            <a:extLst>
              <a:ext uri="{FF2B5EF4-FFF2-40B4-BE49-F238E27FC236}">
                <a16:creationId xmlns:a16="http://schemas.microsoft.com/office/drawing/2014/main" id="{ED676335-4CD6-48D9-B141-F24D184DE9B3}"/>
              </a:ext>
            </a:extLst>
          </p:cNvPr>
          <p:cNvSpPr>
            <a:spLocks noGrp="1"/>
          </p:cNvSpPr>
          <p:nvPr>
            <p:ph sz="half" idx="1"/>
          </p:nvPr>
        </p:nvSpPr>
        <p:spPr/>
        <p:txBody>
          <a:bodyPr/>
          <a:lstStyle/>
          <a:p>
            <a:pPr marL="0" indent="0">
              <a:buNone/>
            </a:pPr>
            <a:r>
              <a:rPr lang="en-US" dirty="0"/>
              <a:t>“They’d no way to answer the question. He whipped his nose with the back of his wrist and stood waiting. He had no shoes at all and his feet were wrapped in rags and cardboard tied with green twine and any number of layers of vile clothing showed through the tears and holes in it.”</a:t>
            </a:r>
          </a:p>
          <a:p>
            <a:pPr marL="0" indent="0">
              <a:buNone/>
            </a:pPr>
            <a:r>
              <a:rPr lang="en-US" dirty="0"/>
              <a:t>- pg. 162</a:t>
            </a:r>
          </a:p>
        </p:txBody>
      </p:sp>
    </p:spTree>
    <p:extLst>
      <p:ext uri="{BB962C8B-B14F-4D97-AF65-F5344CB8AC3E}">
        <p14:creationId xmlns:p14="http://schemas.microsoft.com/office/powerpoint/2010/main" val="176520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polygon architecture" title="Abstract polygon architecture">
            <a:extLst>
              <a:ext uri="{FF2B5EF4-FFF2-40B4-BE49-F238E27FC236}">
                <a16:creationId xmlns:a16="http://schemas.microsoft.com/office/drawing/2014/main" id="{7FF3C627-08E1-4680-A166-134CAC4F4348}"/>
              </a:ext>
            </a:extLst>
          </p:cNvPr>
          <p:cNvPicPr>
            <a:picLocks noGrp="1" noChangeAspect="1"/>
          </p:cNvPicPr>
          <p:nvPr>
            <p:ph type="pic" sz="quarter" idx="13"/>
          </p:nvPr>
        </p:nvPicPr>
        <p:blipFill>
          <a:blip r:embed="rId2"/>
          <a:stretch>
            <a:fillRect/>
          </a:stretch>
        </p:blipFill>
        <p:spPr>
          <a:xfrm>
            <a:off x="144000" y="147229"/>
            <a:ext cx="5280100" cy="6053696"/>
          </a:xfrm>
        </p:spPr>
      </p:pic>
      <p:sp>
        <p:nvSpPr>
          <p:cNvPr id="2" name="Title 1">
            <a:extLst>
              <a:ext uri="{FF2B5EF4-FFF2-40B4-BE49-F238E27FC236}">
                <a16:creationId xmlns:a16="http://schemas.microsoft.com/office/drawing/2014/main" id="{3560F281-4FF6-4617-A809-AC9C15ECF18A}"/>
              </a:ext>
            </a:extLst>
          </p:cNvPr>
          <p:cNvSpPr>
            <a:spLocks noGrp="1"/>
          </p:cNvSpPr>
          <p:nvPr>
            <p:ph type="ctrTitle"/>
          </p:nvPr>
        </p:nvSpPr>
        <p:spPr/>
        <p:txBody>
          <a:bodyPr/>
          <a:lstStyle/>
          <a:p>
            <a:r>
              <a:rPr lang="en-US" dirty="0"/>
              <a:t>Motifs</a:t>
            </a:r>
          </a:p>
        </p:txBody>
      </p:sp>
      <p:sp>
        <p:nvSpPr>
          <p:cNvPr id="25" name="Subtitle 24">
            <a:extLst>
              <a:ext uri="{FF2B5EF4-FFF2-40B4-BE49-F238E27FC236}">
                <a16:creationId xmlns:a16="http://schemas.microsoft.com/office/drawing/2014/main" id="{66EEB513-467F-4991-82EC-AD68FC13249F}"/>
              </a:ext>
            </a:extLst>
          </p:cNvPr>
          <p:cNvSpPr>
            <a:spLocks noGrp="1"/>
          </p:cNvSpPr>
          <p:nvPr>
            <p:ph type="subTitle" idx="1"/>
          </p:nvPr>
        </p:nvSpPr>
        <p:spPr/>
        <p:txBody>
          <a:bodyPr/>
          <a:lstStyle/>
          <a:p>
            <a:r>
              <a:rPr lang="en-US" dirty="0"/>
              <a:t>A usually recurring thematic element: a dominant idea or central theme.</a:t>
            </a:r>
          </a:p>
        </p:txBody>
      </p:sp>
      <p:sp>
        <p:nvSpPr>
          <p:cNvPr id="13" name="Content Placeholder 12">
            <a:extLst>
              <a:ext uri="{FF2B5EF4-FFF2-40B4-BE49-F238E27FC236}">
                <a16:creationId xmlns:a16="http://schemas.microsoft.com/office/drawing/2014/main" id="{B3B7D2F0-D16B-4916-87C1-9B29D9E765CF}"/>
              </a:ext>
            </a:extLst>
          </p:cNvPr>
          <p:cNvSpPr>
            <a:spLocks noGrp="1"/>
          </p:cNvSpPr>
          <p:nvPr>
            <p:ph sz="half" idx="15"/>
          </p:nvPr>
        </p:nvSpPr>
        <p:spPr/>
        <p:txBody>
          <a:bodyPr/>
          <a:lstStyle/>
          <a:p>
            <a:r>
              <a:rPr lang="en-US" sz="3200" dirty="0"/>
              <a:t>Dreams</a:t>
            </a:r>
          </a:p>
          <a:p>
            <a:r>
              <a:rPr lang="en-US" sz="3200" dirty="0"/>
              <a:t>Road</a:t>
            </a:r>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14"/>
          </p:nvPr>
        </p:nvSpPr>
        <p:spPr bwMode="grayWhite"/>
        <p:txBody>
          <a:bodyPr/>
          <a:lstStyle/>
          <a:p>
            <a:fld id="{19B51A1E-902D-48AF-9020-955120F399B6}" type="slidenum">
              <a:rPr lang="en-US" smtClean="0"/>
              <a:pPr/>
              <a:t>13</a:t>
            </a:fld>
            <a:endParaRPr lang="en-US" dirty="0"/>
          </a:p>
        </p:txBody>
      </p:sp>
    </p:spTree>
    <p:extLst>
      <p:ext uri="{BB962C8B-B14F-4D97-AF65-F5344CB8AC3E}">
        <p14:creationId xmlns:p14="http://schemas.microsoft.com/office/powerpoint/2010/main" val="258115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9E58A0-8D06-42FC-9FD0-5C1CA68705D3}"/>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
        <p:nvSpPr>
          <p:cNvPr id="10" name="Title 9">
            <a:extLst>
              <a:ext uri="{FF2B5EF4-FFF2-40B4-BE49-F238E27FC236}">
                <a16:creationId xmlns:a16="http://schemas.microsoft.com/office/drawing/2014/main" id="{DCDBC5F4-922E-41EF-A967-7B2581833988}"/>
              </a:ext>
            </a:extLst>
          </p:cNvPr>
          <p:cNvSpPr>
            <a:spLocks noGrp="1"/>
          </p:cNvSpPr>
          <p:nvPr>
            <p:ph type="title"/>
          </p:nvPr>
        </p:nvSpPr>
        <p:spPr/>
        <p:txBody>
          <a:bodyPr/>
          <a:lstStyle/>
          <a:p>
            <a:endParaRPr lang="en-US"/>
          </a:p>
        </p:txBody>
      </p:sp>
      <p:sp>
        <p:nvSpPr>
          <p:cNvPr id="11" name="Content Placeholder 10">
            <a:extLst>
              <a:ext uri="{FF2B5EF4-FFF2-40B4-BE49-F238E27FC236}">
                <a16:creationId xmlns:a16="http://schemas.microsoft.com/office/drawing/2014/main" id="{0A900FC8-6ED1-45E3-A2B0-8FF8A592B8EF}"/>
              </a:ext>
            </a:extLst>
          </p:cNvPr>
          <p:cNvSpPr>
            <a:spLocks noGrp="1"/>
          </p:cNvSpPr>
          <p:nvPr>
            <p:ph idx="34"/>
          </p:nvPr>
        </p:nvSpPr>
        <p:spPr/>
        <p:txBody>
          <a:bodyPr/>
          <a:lstStyle/>
          <a:p>
            <a:pPr marL="0" indent="0">
              <a:buNone/>
            </a:pPr>
            <a:endParaRPr lang="en-US" i="1" dirty="0"/>
          </a:p>
          <a:p>
            <a:pPr marL="0" indent="0">
              <a:buNone/>
            </a:pPr>
            <a:endParaRPr lang="en-US" i="1" dirty="0"/>
          </a:p>
          <a:p>
            <a:pPr marL="0" indent="0">
              <a:buNone/>
            </a:pPr>
            <a:r>
              <a:rPr lang="en-US" i="1" dirty="0"/>
              <a:t>“The world is quite ruthless in selecting between the dream and the reality, even where we will not.”</a:t>
            </a:r>
          </a:p>
          <a:p>
            <a:pPr algn="r">
              <a:buFontTx/>
              <a:buChar char="-"/>
            </a:pPr>
            <a:r>
              <a:rPr lang="en-US" i="1" dirty="0"/>
              <a:t>Cormac McCarthy</a:t>
            </a:r>
          </a:p>
          <a:p>
            <a:pPr>
              <a:buFontTx/>
              <a:buChar char="-"/>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i="1" dirty="0"/>
              <a:t>“Subconscious is older than language…it understands language because it understands the problems that you’re working on, and when you’re sleeping it will work on them for you.”</a:t>
            </a:r>
          </a:p>
          <a:p>
            <a:pPr marL="0" indent="0" algn="r">
              <a:buNone/>
            </a:pPr>
            <a:r>
              <a:rPr lang="en-US" i="1" dirty="0"/>
              <a:t>- Cormac McCarthy</a:t>
            </a:r>
          </a:p>
        </p:txBody>
      </p:sp>
    </p:spTree>
    <p:extLst>
      <p:ext uri="{BB962C8B-B14F-4D97-AF65-F5344CB8AC3E}">
        <p14:creationId xmlns:p14="http://schemas.microsoft.com/office/powerpoint/2010/main" val="298391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3175B6-ABAB-4BC0-ADF7-B0E83503069B}"/>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
        <p:nvSpPr>
          <p:cNvPr id="5" name="Title 4">
            <a:extLst>
              <a:ext uri="{FF2B5EF4-FFF2-40B4-BE49-F238E27FC236}">
                <a16:creationId xmlns:a16="http://schemas.microsoft.com/office/drawing/2014/main" id="{AA1608F4-00D4-4EFE-8330-4CFC2DF18CB1}"/>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EC9607A5-6433-4FC7-8703-5B62CC3139F3}"/>
              </a:ext>
            </a:extLst>
          </p:cNvPr>
          <p:cNvSpPr>
            <a:spLocks noGrp="1"/>
          </p:cNvSpPr>
          <p:nvPr>
            <p:ph type="body" sz="quarter" idx="34"/>
          </p:nvPr>
        </p:nvSpPr>
        <p:spPr/>
        <p:txBody>
          <a:bodyPr/>
          <a:lstStyle/>
          <a:p>
            <a:r>
              <a:rPr lang="en-US" dirty="0">
                <a:latin typeface="Bookman Old Style" panose="02050604050505020204" pitchFamily="18" charset="0"/>
              </a:rPr>
              <a:t>What problem did the Man have that his subconscious was working on in his dreams?</a:t>
            </a:r>
          </a:p>
        </p:txBody>
      </p:sp>
    </p:spTree>
    <p:extLst>
      <p:ext uri="{BB962C8B-B14F-4D97-AF65-F5344CB8AC3E}">
        <p14:creationId xmlns:p14="http://schemas.microsoft.com/office/powerpoint/2010/main" val="44195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bwMode="grayWhite"/>
        <p:txBody>
          <a:bodyPr/>
          <a:lstStyle/>
          <a:p>
            <a:fld id="{19B51A1E-902D-48AF-9020-955120F399B6}" type="slidenum">
              <a:rPr lang="en-US" smtClean="0"/>
              <a:pPr/>
              <a:t>16</a:t>
            </a:fld>
            <a:endParaRPr lang="en-US" dirty="0"/>
          </a:p>
        </p:txBody>
      </p:sp>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Dreams</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sz="half" idx="2"/>
          </p:nvPr>
        </p:nvSpPr>
        <p:spPr/>
        <p:txBody>
          <a:bodyPr/>
          <a:lstStyle/>
          <a:p>
            <a:r>
              <a:rPr lang="en-US" dirty="0"/>
              <a:t>The Man is trying to understand his son because they are from different worlds. The boy has been birthed into a world of ash and smoke, while the Man lived and grew in the world, we surmise as the one we dwell in now. The experiences each of them have of the world are vastly different and it plat throughout the story line. Just as the Man is an alien to the boy, the boy is an alien to the Man in the same regard. </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sz="half" idx="1"/>
          </p:nvPr>
        </p:nvSpPr>
        <p:spPr/>
        <p:txBody>
          <a:bodyPr/>
          <a:lstStyle/>
          <a:p>
            <a:pPr marL="0" indent="0">
              <a:buNone/>
            </a:pPr>
            <a:r>
              <a:rPr lang="en-US" dirty="0"/>
              <a:t>“He’d been visited in a dream by creatures of a kind he’d never seen before. They did not speak. He thought that they’d been crouching by the side of his cot as he slept and then had skulked away on his awakening. He turned and looked at the boy. Maybe he understood for the first time that to the boy he was himself an alien…”</a:t>
            </a:r>
          </a:p>
          <a:p>
            <a:pPr>
              <a:buFontTx/>
              <a:buChar char="-"/>
            </a:pPr>
            <a:r>
              <a:rPr lang="en-US" dirty="0"/>
              <a:t>pg. 153</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318883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14"/>
          </p:nvPr>
        </p:nvSpPr>
        <p:spPr bwMode="grayWhite"/>
        <p:txBody>
          <a:bodyPr/>
          <a:lstStyle/>
          <a:p>
            <a:fld id="{19B51A1E-902D-48AF-9020-955120F399B6}" type="slidenum">
              <a:rPr lang="en-US" smtClean="0"/>
              <a:pPr/>
              <a:t>17</a:t>
            </a:fld>
            <a:endParaRPr lang="en-US" dirty="0"/>
          </a:p>
        </p:txBody>
      </p:sp>
      <p:sp>
        <p:nvSpPr>
          <p:cNvPr id="2" name="Title 1">
            <a:extLst>
              <a:ext uri="{FF2B5EF4-FFF2-40B4-BE49-F238E27FC236}">
                <a16:creationId xmlns:a16="http://schemas.microsoft.com/office/drawing/2014/main" id="{623FB4D5-DA14-4F29-9320-2DE0A6B571B9}"/>
              </a:ext>
            </a:extLst>
          </p:cNvPr>
          <p:cNvSpPr>
            <a:spLocks noGrp="1"/>
          </p:cNvSpPr>
          <p:nvPr>
            <p:ph type="ctrTitle"/>
          </p:nvPr>
        </p:nvSpPr>
        <p:spPr/>
        <p:txBody>
          <a:bodyPr/>
          <a:lstStyle/>
          <a:p>
            <a:r>
              <a:rPr lang="en-US" dirty="0"/>
              <a:t>Literary Devices</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half" idx="2"/>
          </p:nvPr>
        </p:nvSpPr>
        <p:spPr/>
        <p:txBody>
          <a:bodyPr/>
          <a:lstStyle/>
          <a:p>
            <a:r>
              <a:rPr lang="en-US" dirty="0"/>
              <a:t>techniques that writers use to create a special and pointed effect in their writing, to convey information, or to help readers understand their writing on a deeper level.</a:t>
            </a:r>
          </a:p>
        </p:txBody>
      </p:sp>
      <p:graphicFrame>
        <p:nvGraphicFramePr>
          <p:cNvPr id="11" name="Content Placeholder 10" title="Gross Revenue Placeholder Chart">
            <a:extLst>
              <a:ext uri="{FF2B5EF4-FFF2-40B4-BE49-F238E27FC236}">
                <a16:creationId xmlns:a16="http://schemas.microsoft.com/office/drawing/2014/main" id="{CBE34730-014F-4351-8BFF-F717B3574288}"/>
              </a:ext>
            </a:extLst>
          </p:cNvPr>
          <p:cNvGraphicFramePr>
            <a:graphicFrameLocks noGrp="1"/>
          </p:cNvGraphicFramePr>
          <p:nvPr>
            <p:ph type="pic" idx="1"/>
            <p:extLst>
              <p:ext uri="{D42A27DB-BD31-4B8C-83A1-F6EECF244321}">
                <p14:modId xmlns:p14="http://schemas.microsoft.com/office/powerpoint/2010/main" val="3834922750"/>
              </p:ext>
            </p:extLst>
          </p:nvPr>
        </p:nvGraphicFramePr>
        <p:xfrm>
          <a:off x="6096000" y="650875"/>
          <a:ext cx="5472113" cy="505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title="Gross Revenue Placeholder Chart">
            <a:extLst>
              <a:ext uri="{FF2B5EF4-FFF2-40B4-BE49-F238E27FC236}">
                <a16:creationId xmlns:a16="http://schemas.microsoft.com/office/drawing/2014/main" id="{15B918B9-871F-43D2-9826-A7A6EAC2AE39}"/>
              </a:ext>
            </a:extLst>
          </p:cNvPr>
          <p:cNvGraphicFramePr>
            <a:graphicFrameLocks noGrp="1"/>
          </p:cNvGraphicFramePr>
          <p:nvPr>
            <p:ph idx="4294967295"/>
            <p:extLst>
              <p:ext uri="{D42A27DB-BD31-4B8C-83A1-F6EECF244321}">
                <p14:modId xmlns:p14="http://schemas.microsoft.com/office/powerpoint/2010/main" val="1679492176"/>
              </p:ext>
            </p:extLst>
          </p:nvPr>
        </p:nvGraphicFramePr>
        <p:xfrm>
          <a:off x="8591550" y="1511300"/>
          <a:ext cx="3600450" cy="4679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bwMode="grayWhite"/>
        <p:txBody>
          <a:bodyPr/>
          <a:lstStyle/>
          <a:p>
            <a:fld id="{19B51A1E-902D-48AF-9020-955120F399B6}" type="slidenum">
              <a:rPr lang="en-US" smtClean="0"/>
              <a:pPr/>
              <a:t>18</a:t>
            </a:fld>
            <a:endParaRPr lang="en-US" dirty="0"/>
          </a:p>
        </p:txBody>
      </p:sp>
      <p:sp>
        <p:nvSpPr>
          <p:cNvPr id="9" name="Title 8">
            <a:extLst>
              <a:ext uri="{FF2B5EF4-FFF2-40B4-BE49-F238E27FC236}">
                <a16:creationId xmlns:a16="http://schemas.microsoft.com/office/drawing/2014/main" id="{E134F0AA-5B67-48CE-9A3D-19392915C136}"/>
              </a:ext>
            </a:extLst>
          </p:cNvPr>
          <p:cNvSpPr>
            <a:spLocks noGrp="1"/>
          </p:cNvSpPr>
          <p:nvPr>
            <p:ph type="title"/>
          </p:nvPr>
        </p:nvSpPr>
        <p:spPr/>
        <p:txBody>
          <a:bodyPr/>
          <a:lstStyle/>
          <a:p>
            <a:r>
              <a:rPr lang="en-US" dirty="0"/>
              <a:t>Devices</a:t>
            </a:r>
          </a:p>
        </p:txBody>
      </p:sp>
      <p:sp>
        <p:nvSpPr>
          <p:cNvPr id="12" name="Content Placeholder 11">
            <a:extLst>
              <a:ext uri="{FF2B5EF4-FFF2-40B4-BE49-F238E27FC236}">
                <a16:creationId xmlns:a16="http://schemas.microsoft.com/office/drawing/2014/main" id="{A49B1AC1-B7E4-4515-BB19-F856FECEB5D7}"/>
              </a:ext>
            </a:extLst>
          </p:cNvPr>
          <p:cNvSpPr>
            <a:spLocks noGrp="1"/>
          </p:cNvSpPr>
          <p:nvPr>
            <p:ph sz="half" idx="2"/>
          </p:nvPr>
        </p:nvSpPr>
        <p:spPr/>
        <p:txBody>
          <a:bodyPr/>
          <a:lstStyle/>
          <a:p>
            <a:pPr marL="0" indent="0">
              <a:buNone/>
            </a:pPr>
            <a:r>
              <a:rPr lang="en-US" dirty="0">
                <a:solidFill>
                  <a:schemeClr val="bg1"/>
                </a:solidFill>
              </a:rPr>
              <a:t>“Warm at last</a:t>
            </a:r>
          </a:p>
          <a:p>
            <a:pPr marL="0" indent="0">
              <a:buNone/>
            </a:pPr>
            <a:r>
              <a:rPr lang="en-US" dirty="0">
                <a:solidFill>
                  <a:schemeClr val="bg1"/>
                </a:solidFill>
              </a:rPr>
              <a:t>Warm at last?</a:t>
            </a:r>
          </a:p>
          <a:p>
            <a:pPr marL="0" indent="0">
              <a:buNone/>
            </a:pPr>
            <a:r>
              <a:rPr lang="en-US" dirty="0">
                <a:solidFill>
                  <a:schemeClr val="bg1"/>
                </a:solidFill>
              </a:rPr>
              <a:t>…</a:t>
            </a:r>
          </a:p>
          <a:p>
            <a:pPr marL="0" indent="0">
              <a:buNone/>
            </a:pPr>
            <a:r>
              <a:rPr lang="en-US" dirty="0">
                <a:solidFill>
                  <a:schemeClr val="bg1"/>
                </a:solidFill>
              </a:rPr>
              <a:t>Warm at last.”</a:t>
            </a:r>
          </a:p>
          <a:p>
            <a:pPr marL="285750" indent="-285750">
              <a:buFontTx/>
              <a:buChar char="-"/>
            </a:pPr>
            <a:r>
              <a:rPr lang="en-US" dirty="0">
                <a:solidFill>
                  <a:schemeClr val="bg1"/>
                </a:solidFill>
              </a:rPr>
              <a:t>pg. 147</a:t>
            </a:r>
          </a:p>
          <a:p>
            <a:pPr marL="0" indent="0">
              <a:buNone/>
            </a:pPr>
            <a:r>
              <a:rPr lang="en-US" dirty="0"/>
              <a:t>“He washed his dirty matted hair and bathed him with the soap and sponges. He drained away filthy water he sat in and laved fresh warm water over him from the pan and wrapped him shivering in a towel and wrapped him again in a blanket.”</a:t>
            </a:r>
          </a:p>
          <a:p>
            <a:pPr marL="0" indent="0">
              <a:buNone/>
            </a:pPr>
            <a:r>
              <a:rPr lang="en-US" dirty="0"/>
              <a:t>- pg. 147</a:t>
            </a:r>
          </a:p>
          <a:p>
            <a:pPr marL="0" indent="0">
              <a:buNone/>
            </a:pPr>
            <a:r>
              <a:rPr lang="en-US" dirty="0"/>
              <a:t>“They passed a metal </a:t>
            </a:r>
            <a:r>
              <a:rPr lang="en-US" dirty="0" err="1"/>
              <a:t>trashdump</a:t>
            </a:r>
            <a:r>
              <a:rPr lang="en-US" dirty="0"/>
              <a:t> where someone had once tried to burn bodies. The charred meat and bones under the damp ash might have been anonymous save for the shapes of the skulls.”</a:t>
            </a:r>
          </a:p>
          <a:p>
            <a:pPr marL="0" indent="0">
              <a:buNone/>
            </a:pPr>
            <a:r>
              <a:rPr lang="en-US" dirty="0"/>
              <a:t>- pg. 150</a:t>
            </a:r>
          </a:p>
        </p:txBody>
      </p:sp>
      <p:sp>
        <p:nvSpPr>
          <p:cNvPr id="3" name="Text Placeholder 2">
            <a:extLst>
              <a:ext uri="{FF2B5EF4-FFF2-40B4-BE49-F238E27FC236}">
                <a16:creationId xmlns:a16="http://schemas.microsoft.com/office/drawing/2014/main" id="{F204AFD2-303D-4B48-AA3E-C96B74D8127A}"/>
              </a:ext>
            </a:extLst>
          </p:cNvPr>
          <p:cNvSpPr>
            <a:spLocks noGrp="1"/>
          </p:cNvSpPr>
          <p:nvPr>
            <p:ph sz="half" idx="1"/>
          </p:nvPr>
        </p:nvSpPr>
        <p:spPr/>
        <p:txBody>
          <a:bodyPr/>
          <a:lstStyle/>
          <a:p>
            <a:pPr lvl="1"/>
            <a:r>
              <a:rPr lang="en-US" sz="2200" dirty="0">
                <a:solidFill>
                  <a:schemeClr val="bg1"/>
                </a:solidFill>
              </a:rPr>
              <a:t>Repetition:</a:t>
            </a:r>
          </a:p>
          <a:p>
            <a:pPr lvl="2"/>
            <a:r>
              <a:rPr lang="en-US" sz="1800" dirty="0">
                <a:solidFill>
                  <a:schemeClr val="bg1"/>
                </a:solidFill>
              </a:rPr>
              <a:t>repeating of a word phrase.</a:t>
            </a:r>
          </a:p>
          <a:p>
            <a:pPr marL="266700" lvl="1" indent="0">
              <a:buNone/>
            </a:pPr>
            <a:endParaRPr lang="en-US" sz="2000" dirty="0"/>
          </a:p>
          <a:p>
            <a:pPr lvl="1"/>
            <a:r>
              <a:rPr lang="en-US" sz="2200" dirty="0"/>
              <a:t>Imagery:</a:t>
            </a:r>
          </a:p>
          <a:p>
            <a:pPr lvl="2"/>
            <a:r>
              <a:rPr lang="en-US" sz="1800" dirty="0"/>
              <a:t>represent objects, actions, and ideas in such a way that it appeals to our physical senses.</a:t>
            </a:r>
          </a:p>
          <a:p>
            <a:pPr marL="542925" lvl="2" indent="0">
              <a:buNone/>
            </a:pPr>
            <a:endParaRPr lang="en-US" sz="1800" dirty="0"/>
          </a:p>
          <a:p>
            <a:pPr marL="542925" lvl="2" indent="0">
              <a:buNone/>
            </a:pPr>
            <a:endParaRPr lang="en-US" sz="1800" dirty="0"/>
          </a:p>
          <a:p>
            <a:pPr marL="542925" lvl="2" indent="0">
              <a:buNone/>
            </a:pPr>
            <a:r>
              <a:rPr lang="en-US" sz="1800" dirty="0"/>
              <a:t>In this text, both of these devices are used to give emphasis to what the boy and Man are experiencing. The sense of being warm and clean, isn’t instinctively familiar to the boy, so it comes as appreciation and new feeling of comfort. McCarthy known for his rather detailed, includes these sections of creativity to paint a imagine, and if done correctly see and feel the depth of every situation, whether it’s drinking Coca-Cola with one’s father or passing a street of corpses that seem to looking down the path one wishes to travel. </a:t>
            </a:r>
          </a:p>
          <a:p>
            <a:pPr lvl="1"/>
            <a:endParaRPr lang="en-US" sz="1800" dirty="0"/>
          </a:p>
          <a:p>
            <a:pPr marL="542925" lvl="2" indent="0">
              <a:buNone/>
            </a:pPr>
            <a:endParaRPr lang="en-US" sz="1800" dirty="0"/>
          </a:p>
          <a:p>
            <a:pPr marL="542925" lvl="2" indent="0">
              <a:buNone/>
            </a:pPr>
            <a:endParaRPr lang="en-US" sz="2400" dirty="0"/>
          </a:p>
          <a:p>
            <a:pPr lvl="2"/>
            <a:endParaRPr lang="en-US" sz="1600" dirty="0"/>
          </a:p>
          <a:p>
            <a:pPr marL="266700" lvl="1" indent="0">
              <a:buNone/>
            </a:pPr>
            <a:endParaRPr lang="en-US" sz="2000" dirty="0"/>
          </a:p>
          <a:p>
            <a:pPr marL="266700" lvl="1" indent="0">
              <a:buNone/>
            </a:pPr>
            <a:endParaRPr lang="en-US" sz="2000" dirty="0"/>
          </a:p>
          <a:p>
            <a:pPr marL="266700" lvl="1" indent="0">
              <a:buNone/>
            </a:pPr>
            <a:endParaRPr lang="en-US" sz="2000" dirty="0"/>
          </a:p>
          <a:p>
            <a:pPr marL="266700" lvl="1" indent="0">
              <a:buNone/>
            </a:pPr>
            <a:endParaRPr lang="en-US" sz="2000" dirty="0"/>
          </a:p>
          <a:p>
            <a:pPr marL="266700" lvl="1" indent="0">
              <a:buNone/>
            </a:pPr>
            <a:endParaRPr lang="en-US" sz="2000" dirty="0"/>
          </a:p>
          <a:p>
            <a:pPr marL="266700" lvl="1" indent="0">
              <a:buNone/>
            </a:pPr>
            <a:endParaRPr lang="en-US" sz="2000" dirty="0"/>
          </a:p>
          <a:p>
            <a:pPr marL="266700" lvl="1" indent="0">
              <a:buNone/>
            </a:pPr>
            <a:endParaRPr lang="en-US" sz="2000" dirty="0"/>
          </a:p>
          <a:p>
            <a:pPr marL="266700" lvl="1" indent="0">
              <a:buNone/>
            </a:pPr>
            <a:endParaRPr lang="en-US" sz="2000" dirty="0"/>
          </a:p>
        </p:txBody>
      </p:sp>
    </p:spTree>
    <p:extLst>
      <p:ext uri="{BB962C8B-B14F-4D97-AF65-F5344CB8AC3E}">
        <p14:creationId xmlns:p14="http://schemas.microsoft.com/office/powerpoint/2010/main" val="257542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A193DE-0669-48B2-A856-C5A26F9B2AC8}"/>
              </a:ext>
            </a:extLst>
          </p:cNvPr>
          <p:cNvSpPr>
            <a:spLocks noGrp="1"/>
          </p:cNvSpPr>
          <p:nvPr>
            <p:ph type="sldNum" sz="quarter" idx="33"/>
          </p:nvPr>
        </p:nvSpPr>
        <p:spPr/>
        <p:txBody>
          <a:bodyPr/>
          <a:lstStyle/>
          <a:p>
            <a:fld id="{19B51A1E-902D-48AF-9020-955120F399B6}" type="slidenum">
              <a:rPr lang="en-US" noProof="0" smtClean="0"/>
              <a:pPr/>
              <a:t>19</a:t>
            </a:fld>
            <a:endParaRPr lang="en-US" noProof="0" dirty="0"/>
          </a:p>
        </p:txBody>
      </p:sp>
      <p:sp>
        <p:nvSpPr>
          <p:cNvPr id="3" name="Title 2">
            <a:extLst>
              <a:ext uri="{FF2B5EF4-FFF2-40B4-BE49-F238E27FC236}">
                <a16:creationId xmlns:a16="http://schemas.microsoft.com/office/drawing/2014/main" id="{C49985A1-5790-49C5-8AA5-9A078BF806BD}"/>
              </a:ext>
            </a:extLst>
          </p:cNvPr>
          <p:cNvSpPr>
            <a:spLocks noGrp="1"/>
          </p:cNvSpPr>
          <p:nvPr>
            <p:ph type="title"/>
          </p:nvPr>
        </p:nvSpPr>
        <p:spPr/>
        <p:txBody>
          <a:bodyPr/>
          <a:lstStyle/>
          <a:p>
            <a:r>
              <a:rPr lang="en-US" dirty="0"/>
              <a:t>Devices</a:t>
            </a:r>
          </a:p>
        </p:txBody>
      </p:sp>
      <p:sp>
        <p:nvSpPr>
          <p:cNvPr id="4" name="Content Placeholder 3">
            <a:extLst>
              <a:ext uri="{FF2B5EF4-FFF2-40B4-BE49-F238E27FC236}">
                <a16:creationId xmlns:a16="http://schemas.microsoft.com/office/drawing/2014/main" id="{76BC06F7-C64E-480D-A743-135BE611DDAA}"/>
              </a:ext>
            </a:extLst>
          </p:cNvPr>
          <p:cNvSpPr>
            <a:spLocks noGrp="1"/>
          </p:cNvSpPr>
          <p:nvPr>
            <p:ph sz="half" idx="2"/>
          </p:nvPr>
        </p:nvSpPr>
        <p:spPr/>
        <p:txBody>
          <a:bodyPr/>
          <a:lstStyle/>
          <a:p>
            <a:pPr marL="0" indent="0">
              <a:buNone/>
            </a:pPr>
            <a:r>
              <a:rPr lang="en-US" dirty="0">
                <a:solidFill>
                  <a:schemeClr val="bg1"/>
                </a:solidFill>
              </a:rPr>
              <a:t>“…and raised the hatch and played he light across the yard. The yard was already flooded…”</a:t>
            </a:r>
          </a:p>
          <a:p>
            <a:pPr>
              <a:buFontTx/>
              <a:buChar char="-"/>
            </a:pPr>
            <a:r>
              <a:rPr lang="en-US" dirty="0">
                <a:solidFill>
                  <a:schemeClr val="bg1"/>
                </a:solidFill>
              </a:rPr>
              <a:t>pg. 153</a:t>
            </a:r>
          </a:p>
          <a:p>
            <a:pPr>
              <a:buFontTx/>
              <a:buChar char="-"/>
            </a:pPr>
            <a:endParaRPr lang="en-US" dirty="0">
              <a:solidFill>
                <a:schemeClr val="bg1"/>
              </a:solidFill>
            </a:endParaRPr>
          </a:p>
          <a:p>
            <a:pPr marL="0" indent="0">
              <a:buNone/>
            </a:pPr>
            <a:r>
              <a:rPr lang="en-US" dirty="0">
                <a:solidFill>
                  <a:schemeClr val="bg1"/>
                </a:solidFill>
              </a:rPr>
              <a:t>“…the child had known this better than he. He tried to remember…”</a:t>
            </a:r>
          </a:p>
          <a:p>
            <a:pPr>
              <a:buFontTx/>
              <a:buChar char="-"/>
            </a:pPr>
            <a:r>
              <a:rPr lang="en-US" dirty="0">
                <a:solidFill>
                  <a:schemeClr val="bg1"/>
                </a:solidFill>
              </a:rPr>
              <a:t>pg. 154</a:t>
            </a:r>
          </a:p>
          <a:p>
            <a:pPr>
              <a:buFontTx/>
              <a:buChar char="-"/>
            </a:pPr>
            <a:endParaRPr lang="en-US" dirty="0">
              <a:solidFill>
                <a:schemeClr val="bg1"/>
              </a:solidFill>
            </a:endParaRPr>
          </a:p>
          <a:p>
            <a:pPr marL="0" indent="0">
              <a:buNone/>
            </a:pPr>
            <a:r>
              <a:rPr lang="en-US" dirty="0"/>
              <a:t>“The faintly lit hatchway lay in the dark of the yard like a grave yawning at judgement day in some old apocalyptic painting.”</a:t>
            </a:r>
          </a:p>
          <a:p>
            <a:pPr>
              <a:buFontTx/>
              <a:buChar char="-"/>
            </a:pPr>
            <a:r>
              <a:rPr lang="en-US" dirty="0"/>
              <a:t>pg. 155</a:t>
            </a:r>
          </a:p>
          <a:p>
            <a:pPr marL="0" indent="0">
              <a:buNone/>
            </a:pPr>
            <a:r>
              <a:rPr lang="en-US" dirty="0"/>
              <a:t>“He looked like one trying to feed a vulture broken in the road. It’s okay, he said.”</a:t>
            </a:r>
          </a:p>
          <a:p>
            <a:pPr marL="0" indent="0">
              <a:buNone/>
            </a:pPr>
            <a:r>
              <a:rPr lang="en-US" dirty="0"/>
              <a:t>- pg. 163</a:t>
            </a:r>
          </a:p>
        </p:txBody>
      </p:sp>
      <p:sp>
        <p:nvSpPr>
          <p:cNvPr id="5" name="Content Placeholder 4">
            <a:extLst>
              <a:ext uri="{FF2B5EF4-FFF2-40B4-BE49-F238E27FC236}">
                <a16:creationId xmlns:a16="http://schemas.microsoft.com/office/drawing/2014/main" id="{21BA1AE8-7CCC-43D0-9C73-A85A8B14BE8E}"/>
              </a:ext>
            </a:extLst>
          </p:cNvPr>
          <p:cNvSpPr>
            <a:spLocks noGrp="1"/>
          </p:cNvSpPr>
          <p:nvPr>
            <p:ph sz="half" idx="1"/>
          </p:nvPr>
        </p:nvSpPr>
        <p:spPr/>
        <p:txBody>
          <a:bodyPr/>
          <a:lstStyle/>
          <a:p>
            <a:r>
              <a:rPr lang="en-US" sz="2200" dirty="0">
                <a:solidFill>
                  <a:schemeClr val="bg1"/>
                </a:solidFill>
              </a:rPr>
              <a:t>Anadiplosis:</a:t>
            </a:r>
          </a:p>
          <a:p>
            <a:pPr lvl="1"/>
            <a:r>
              <a:rPr lang="en-US" sz="1800" dirty="0">
                <a:solidFill>
                  <a:schemeClr val="bg1"/>
                </a:solidFill>
              </a:rPr>
              <a:t>a form of repetition in which the last word of one clause or sentence is repeated as the first word of the following clause or sentence.</a:t>
            </a:r>
            <a:endParaRPr lang="en-US" sz="2400" dirty="0">
              <a:solidFill>
                <a:schemeClr val="bg1"/>
              </a:solidFill>
            </a:endParaRPr>
          </a:p>
          <a:p>
            <a:r>
              <a:rPr lang="en-US" sz="2200" dirty="0"/>
              <a:t>Simile:</a:t>
            </a:r>
          </a:p>
          <a:p>
            <a:pPr lvl="1"/>
            <a:r>
              <a:rPr lang="en-US" sz="1800" dirty="0"/>
              <a:t>a figure of speech involving the comparison of one thing with another thing of a different kind, used to make a description more emphatic or vivid</a:t>
            </a:r>
          </a:p>
          <a:p>
            <a:pPr lvl="1"/>
            <a:endParaRPr lang="en-US" sz="1800" dirty="0"/>
          </a:p>
          <a:p>
            <a:pPr lvl="1"/>
            <a:endParaRPr lang="en-US" sz="1800" dirty="0"/>
          </a:p>
          <a:p>
            <a:pPr marL="266700" lvl="1" indent="0">
              <a:buNone/>
            </a:pPr>
            <a:endParaRPr lang="en-US" sz="2400" dirty="0"/>
          </a:p>
        </p:txBody>
      </p:sp>
    </p:spTree>
    <p:extLst>
      <p:ext uri="{BB962C8B-B14F-4D97-AF65-F5344CB8AC3E}">
        <p14:creationId xmlns:p14="http://schemas.microsoft.com/office/powerpoint/2010/main" val="410200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33"/>
          </p:nvPr>
        </p:nvSpPr>
        <p:spPr bwMode="grayWhite">
          <a:xfrm>
            <a:off x="11677425" y="6322399"/>
            <a:ext cx="370575" cy="365125"/>
          </a:xfrm>
          <a:prstGeom prst="rect">
            <a:avLst/>
          </a:prstGeom>
          <a:noFill/>
          <a:ln>
            <a:solidFill>
              <a:schemeClr val="accent1"/>
            </a:solidFill>
          </a:ln>
          <a:effectLst>
            <a:glow rad="63500">
              <a:schemeClr val="accent1">
                <a:satMod val="175000"/>
                <a:alpha val="40000"/>
              </a:schemeClr>
            </a:glow>
          </a:effectLst>
        </p:spPr>
        <p:txBody>
          <a:bodyPr anchor="ctr">
            <a:normAutofit/>
          </a:bodyPr>
          <a:lstStyle/>
          <a:p>
            <a:pPr>
              <a:spcAft>
                <a:spcPts val="600"/>
              </a:spcAft>
            </a:pPr>
            <a:fld id="{19B51A1E-902D-48AF-9020-955120F399B6}" type="slidenum">
              <a:rPr lang="en-US" sz="1200" smtClean="0">
                <a:solidFill>
                  <a:schemeClr val="bg1"/>
                </a:solidFill>
              </a:rPr>
              <a:pPr>
                <a:spcAft>
                  <a:spcPts val="600"/>
                </a:spcAft>
              </a:pPr>
              <a:t>2</a:t>
            </a:fld>
            <a:endParaRPr lang="en-US" sz="1200" dirty="0">
              <a:solidFill>
                <a:schemeClr val="bg1"/>
              </a:solidFill>
            </a:endParaRPr>
          </a:p>
        </p:txBody>
      </p:sp>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432000" y="432000"/>
            <a:ext cx="11340000" cy="432000"/>
          </a:xfrm>
          <a:prstGeom prst="rect">
            <a:avLst/>
          </a:prstGeom>
        </p:spPr>
        <p:txBody>
          <a:bodyPr anchor="ctr">
            <a:normAutofit/>
          </a:bodyPr>
          <a:lstStyle/>
          <a:p>
            <a:r>
              <a:rPr lang="en-US" sz="3000" dirty="0">
                <a:solidFill>
                  <a:schemeClr val="bg1"/>
                </a:solidFill>
              </a:rPr>
              <a:t>Summary </a:t>
            </a:r>
          </a:p>
        </p:txBody>
      </p:sp>
      <p:sp>
        <p:nvSpPr>
          <p:cNvPr id="4" name="Subtitle 3">
            <a:extLst>
              <a:ext uri="{FF2B5EF4-FFF2-40B4-BE49-F238E27FC236}">
                <a16:creationId xmlns:a16="http://schemas.microsoft.com/office/drawing/2014/main" id="{4772945D-CA91-4CFE-8EB7-941C7618C994}"/>
              </a:ext>
            </a:extLst>
          </p:cNvPr>
          <p:cNvSpPr>
            <a:spLocks noGrp="1"/>
          </p:cNvSpPr>
          <p:nvPr>
            <p:ph sz="half" idx="2"/>
          </p:nvPr>
        </p:nvSpPr>
        <p:spPr>
          <a:xfrm>
            <a:off x="6172199" y="1008000"/>
            <a:ext cx="5505225" cy="5168963"/>
          </a:xfrm>
          <a:prstGeom prst="rect">
            <a:avLst/>
          </a:prstGeom>
        </p:spPr>
        <p:txBody>
          <a:bodyPr>
            <a:normAutofit/>
          </a:bodyPr>
          <a:lstStyle/>
          <a:p>
            <a:r>
              <a:rPr lang="en-US" sz="2400" dirty="0">
                <a:solidFill>
                  <a:schemeClr val="bg1">
                    <a:lumMod val="75000"/>
                  </a:schemeClr>
                </a:solidFill>
              </a:rPr>
              <a:t>In these 17 pages, our “good guys” are still in the bunk </a:t>
            </a:r>
            <a:r>
              <a:rPr lang="en-US" sz="2400" dirty="0"/>
              <a:t>of the abandoned. Laying low and only going to the house and the market within the desolate town. The readers digest a loving side of the Man and the Boy as they share meals, Coca-Colas, and for the first time in a while cleanse themselves and clothes of the horrid trauma placed upon them as they traveled the road. After a few days of just rest, the Man and the Boy set out on the road again to find an elderly man. They feed him and are making the decision on what they will do with the nameless creature.</a:t>
            </a:r>
            <a:endParaRPr lang="en-US" sz="2400" dirty="0">
              <a:solidFill>
                <a:schemeClr val="bg1">
                  <a:lumMod val="75000"/>
                </a:schemeClr>
              </a:solidFill>
            </a:endParaRPr>
          </a:p>
        </p:txBody>
      </p:sp>
      <p:pic>
        <p:nvPicPr>
          <p:cNvPr id="8" name="Picture Placeholder 7" descr="A picture containing outdoor, grass, field, track&#10;&#10;Description automatically generated">
            <a:extLst>
              <a:ext uri="{FF2B5EF4-FFF2-40B4-BE49-F238E27FC236}">
                <a16:creationId xmlns:a16="http://schemas.microsoft.com/office/drawing/2014/main" id="{2DC62B51-819A-4F9E-8170-E3C06435E5EF}"/>
              </a:ext>
            </a:extLst>
          </p:cNvPr>
          <p:cNvPicPr>
            <a:picLocks noGrp="1" noChangeAspect="1"/>
          </p:cNvPicPr>
          <p:nvPr>
            <p:ph sz="half" idx="1"/>
          </p:nvPr>
        </p:nvPicPr>
        <p:blipFill rotWithShape="1">
          <a:blip r:embed="rId2"/>
          <a:srcRect l="15802" r="23459" b="1"/>
          <a:stretch/>
        </p:blipFill>
        <p:spPr>
          <a:xfrm>
            <a:off x="432000" y="1008000"/>
            <a:ext cx="5587800" cy="5168963"/>
          </a:xfrm>
          <a:prstGeom prst="rect">
            <a:avLst/>
          </a:prstGeom>
          <a:noFill/>
        </p:spPr>
      </p:pic>
    </p:spTree>
    <p:extLst>
      <p:ext uri="{BB962C8B-B14F-4D97-AF65-F5344CB8AC3E}">
        <p14:creationId xmlns:p14="http://schemas.microsoft.com/office/powerpoint/2010/main" val="409167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night sky of stars from a lake with snowy mountains in a distance" title="night sky of stars from a lake with snowy mountains in a distance">
            <a:extLst>
              <a:ext uri="{FF2B5EF4-FFF2-40B4-BE49-F238E27FC236}">
                <a16:creationId xmlns:a16="http://schemas.microsoft.com/office/drawing/2014/main" id="{6F46B4AA-6EFC-4D15-AB45-03C3B131FCD7}"/>
              </a:ext>
            </a:extLst>
          </p:cNvPr>
          <p:cNvPicPr>
            <a:picLocks noGrp="1" noChangeAspect="1"/>
          </p:cNvPicPr>
          <p:nvPr>
            <p:ph type="pic" sz="quarter" idx="16"/>
          </p:nvPr>
        </p:nvPicPr>
        <p:blipFill>
          <a:blip r:embed="rId2"/>
          <a:stretch>
            <a:fillRect/>
          </a:stretch>
        </p:blipFill>
        <p:spPr>
          <a:xfrm>
            <a:off x="146743" y="143999"/>
            <a:ext cx="11899714" cy="6047999"/>
          </a:xfrm>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664900" y="4910451"/>
            <a:ext cx="4101900" cy="1079531"/>
          </a:xfrm>
        </p:spPr>
        <p:txBody>
          <a:bodyPr/>
          <a:lstStyle/>
          <a:p>
            <a:r>
              <a:rPr lang="en-US" dirty="0"/>
              <a:t>Mind stimulating questions to allow the reader to make inferences and open discussion about the literary work.</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20</a:t>
            </a:fld>
            <a:endParaRPr lang="en-US" dirty="0"/>
          </a:p>
        </p:txBody>
      </p:sp>
      <p:sp>
        <p:nvSpPr>
          <p:cNvPr id="14" name="Title 13">
            <a:extLst>
              <a:ext uri="{FF2B5EF4-FFF2-40B4-BE49-F238E27FC236}">
                <a16:creationId xmlns:a16="http://schemas.microsoft.com/office/drawing/2014/main" id="{F5A5EAFE-3C50-4D2D-8BF5-70AFB2F35E42}"/>
              </a:ext>
            </a:extLst>
          </p:cNvPr>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66521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80A9F1-CEFB-4780-9CCF-739159FDE206}"/>
              </a:ext>
            </a:extLst>
          </p:cNvPr>
          <p:cNvSpPr>
            <a:spLocks noGrp="1"/>
          </p:cNvSpPr>
          <p:nvPr>
            <p:ph type="sldNum" sz="quarter" idx="33"/>
          </p:nvPr>
        </p:nvSpPr>
        <p:spPr/>
        <p:txBody>
          <a:bodyPr/>
          <a:lstStyle/>
          <a:p>
            <a:fld id="{19B51A1E-902D-48AF-9020-955120F399B6}" type="slidenum">
              <a:rPr lang="en-US" noProof="0" smtClean="0"/>
              <a:pPr/>
              <a:t>21</a:t>
            </a:fld>
            <a:endParaRPr lang="en-US" noProof="0" dirty="0"/>
          </a:p>
        </p:txBody>
      </p:sp>
      <p:sp>
        <p:nvSpPr>
          <p:cNvPr id="6" name="Title 5">
            <a:extLst>
              <a:ext uri="{FF2B5EF4-FFF2-40B4-BE49-F238E27FC236}">
                <a16:creationId xmlns:a16="http://schemas.microsoft.com/office/drawing/2014/main" id="{3CCBA993-37D5-4DDE-AF83-C18CD570C4F8}"/>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67050D82-9314-4907-844E-70B1E5485CAC}"/>
              </a:ext>
            </a:extLst>
          </p:cNvPr>
          <p:cNvSpPr>
            <a:spLocks noGrp="1"/>
          </p:cNvSpPr>
          <p:nvPr>
            <p:ph type="body" sz="quarter" idx="34"/>
          </p:nvPr>
        </p:nvSpPr>
        <p:spPr/>
        <p:txBody>
          <a:bodyPr/>
          <a:lstStyle/>
          <a:p>
            <a:r>
              <a:rPr lang="en-US" dirty="0">
                <a:latin typeface="Bookman Old Style" panose="02050604050505020204" pitchFamily="18" charset="0"/>
              </a:rPr>
              <a:t>Why did the boy throw the flute away?</a:t>
            </a:r>
          </a:p>
        </p:txBody>
      </p:sp>
    </p:spTree>
    <p:extLst>
      <p:ext uri="{BB962C8B-B14F-4D97-AF65-F5344CB8AC3E}">
        <p14:creationId xmlns:p14="http://schemas.microsoft.com/office/powerpoint/2010/main" val="54157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13F45-5280-4D61-904B-731ED6DC52D2}"/>
              </a:ext>
            </a:extLst>
          </p:cNvPr>
          <p:cNvSpPr>
            <a:spLocks noGrp="1"/>
          </p:cNvSpPr>
          <p:nvPr>
            <p:ph type="sldNum" sz="quarter" idx="33"/>
          </p:nvPr>
        </p:nvSpPr>
        <p:spPr/>
        <p:txBody>
          <a:bodyPr/>
          <a:lstStyle/>
          <a:p>
            <a:fld id="{19B51A1E-902D-48AF-9020-955120F399B6}" type="slidenum">
              <a:rPr lang="en-US" noProof="0" smtClean="0"/>
              <a:pPr/>
              <a:t>22</a:t>
            </a:fld>
            <a:endParaRPr lang="en-US" noProof="0" dirty="0"/>
          </a:p>
        </p:txBody>
      </p:sp>
      <p:sp>
        <p:nvSpPr>
          <p:cNvPr id="3" name="Title 2">
            <a:extLst>
              <a:ext uri="{FF2B5EF4-FFF2-40B4-BE49-F238E27FC236}">
                <a16:creationId xmlns:a16="http://schemas.microsoft.com/office/drawing/2014/main" id="{2A20B7DC-4C77-4205-A49E-D7DB0A15361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0D1C6846-EA0B-4461-8615-EF1E4A7F0278}"/>
              </a:ext>
            </a:extLst>
          </p:cNvPr>
          <p:cNvSpPr>
            <a:spLocks noGrp="1"/>
          </p:cNvSpPr>
          <p:nvPr>
            <p:ph type="body" sz="quarter" idx="34"/>
          </p:nvPr>
        </p:nvSpPr>
        <p:spPr/>
        <p:txBody>
          <a:bodyPr/>
          <a:lstStyle/>
          <a:p>
            <a:r>
              <a:rPr lang="en-US" dirty="0">
                <a:latin typeface="Bookman Old Style" panose="02050604050505020204" pitchFamily="18" charset="0"/>
              </a:rPr>
              <a:t>Why does the boy continue to want to help people even though he’s been discouraged from doing so, and he’s never been taught so?</a:t>
            </a:r>
          </a:p>
        </p:txBody>
      </p:sp>
    </p:spTree>
    <p:extLst>
      <p:ext uri="{BB962C8B-B14F-4D97-AF65-F5344CB8AC3E}">
        <p14:creationId xmlns:p14="http://schemas.microsoft.com/office/powerpoint/2010/main" val="114680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9F273-BF55-4EA1-8722-51AC47BB12D4}"/>
              </a:ext>
            </a:extLst>
          </p:cNvPr>
          <p:cNvSpPr>
            <a:spLocks noGrp="1"/>
          </p:cNvSpPr>
          <p:nvPr>
            <p:ph type="sldNum" sz="quarter" idx="33"/>
          </p:nvPr>
        </p:nvSpPr>
        <p:spPr/>
        <p:txBody>
          <a:bodyPr/>
          <a:lstStyle/>
          <a:p>
            <a:fld id="{19B51A1E-902D-48AF-9020-955120F399B6}" type="slidenum">
              <a:rPr lang="en-US" noProof="0" smtClean="0"/>
              <a:pPr/>
              <a:t>23</a:t>
            </a:fld>
            <a:endParaRPr lang="en-US" noProof="0" dirty="0"/>
          </a:p>
        </p:txBody>
      </p:sp>
      <p:sp>
        <p:nvSpPr>
          <p:cNvPr id="3" name="Title 2">
            <a:extLst>
              <a:ext uri="{FF2B5EF4-FFF2-40B4-BE49-F238E27FC236}">
                <a16:creationId xmlns:a16="http://schemas.microsoft.com/office/drawing/2014/main" id="{44029D47-9A7C-4FE0-B530-C3EF5D59DA5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B088C03-2AF0-4A8F-ADF8-91B1864BD736}"/>
              </a:ext>
            </a:extLst>
          </p:cNvPr>
          <p:cNvSpPr>
            <a:spLocks noGrp="1"/>
          </p:cNvSpPr>
          <p:nvPr>
            <p:ph type="body" sz="quarter" idx="34"/>
          </p:nvPr>
        </p:nvSpPr>
        <p:spPr/>
        <p:txBody>
          <a:bodyPr/>
          <a:lstStyle/>
          <a:p>
            <a:r>
              <a:rPr lang="en-US" dirty="0">
                <a:latin typeface="Bookman Old Style" panose="02050604050505020204" pitchFamily="18" charset="0"/>
              </a:rPr>
              <a:t>In this piece most encounters with others are usually male, like with the elderly man. Why does McCarthy choose to use men throughout the book instead of women?</a:t>
            </a:r>
          </a:p>
        </p:txBody>
      </p:sp>
    </p:spTree>
    <p:extLst>
      <p:ext uri="{BB962C8B-B14F-4D97-AF65-F5344CB8AC3E}">
        <p14:creationId xmlns:p14="http://schemas.microsoft.com/office/powerpoint/2010/main" val="240429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Paper 2</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34"/>
          </p:nvPr>
        </p:nvSpPr>
        <p:spPr/>
        <p:txBody>
          <a:bodyPr/>
          <a:lstStyle/>
          <a:p>
            <a:pPr lvl="0"/>
            <a:r>
              <a:rPr lang="en-US" dirty="0">
                <a:latin typeface="Bookman Old Style" panose="02050604050505020204" pitchFamily="18" charset="0"/>
              </a:rPr>
              <a:t>“It is impossible for literature to be completely objective.” How, and to what extent, does this statement apply to </a:t>
            </a:r>
            <a:r>
              <a:rPr lang="en-US" b="1" dirty="0">
                <a:latin typeface="Bookman Old Style" panose="02050604050505020204" pitchFamily="18" charset="0"/>
              </a:rPr>
              <a:t>two </a:t>
            </a:r>
            <a:r>
              <a:rPr lang="en-US" dirty="0">
                <a:latin typeface="Bookman Old Style" panose="02050604050505020204" pitchFamily="18" charset="0"/>
              </a:rPr>
              <a:t>or </a:t>
            </a:r>
            <a:r>
              <a:rPr lang="en-US" b="1" dirty="0">
                <a:latin typeface="Bookman Old Style" panose="02050604050505020204" pitchFamily="18" charset="0"/>
              </a:rPr>
              <a:t>three </a:t>
            </a:r>
            <a:r>
              <a:rPr lang="en-US" dirty="0">
                <a:latin typeface="Bookman Old Style" panose="02050604050505020204" pitchFamily="18" charset="0"/>
              </a:rPr>
              <a:t>works you have studied?</a:t>
            </a:r>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9" name="Picture Placeholder 8" descr="Chalk board texture with nothing written on it" title="Chalk board texture with nothing written on it">
            <a:extLst>
              <a:ext uri="{FF2B5EF4-FFF2-40B4-BE49-F238E27FC236}">
                <a16:creationId xmlns:a16="http://schemas.microsoft.com/office/drawing/2014/main" id="{7995DD33-258D-4E3B-8A80-CB864DD5F34B}"/>
              </a:ext>
            </a:extLst>
          </p:cNvPr>
          <p:cNvPicPr>
            <a:picLocks noGrp="1" noChangeAspect="1"/>
          </p:cNvPicPr>
          <p:nvPr>
            <p:ph type="pic" sz="quarter" idx="13"/>
          </p:nvPr>
        </p:nvPicPr>
        <p:blipFill rotWithShape="1">
          <a:blip r:embed="rId2"/>
          <a:srcRect l="28114" r="27451" b="1"/>
          <a:stretch/>
        </p:blipFill>
        <p:spPr>
          <a:xfrm>
            <a:off x="144000" y="144000"/>
            <a:ext cx="5280100" cy="6060155"/>
          </a:xfrm>
          <a:prstGeom prst="rect">
            <a:avLst/>
          </a:prstGeom>
          <a:noFill/>
        </p:spPr>
      </p:pic>
      <p:sp>
        <p:nvSpPr>
          <p:cNvPr id="14" name="Content Placeholder 2">
            <a:extLst>
              <a:ext uri="{FF2B5EF4-FFF2-40B4-BE49-F238E27FC236}">
                <a16:creationId xmlns:a16="http://schemas.microsoft.com/office/drawing/2014/main" id="{0D4EF126-A0F2-4D74-9D1D-1D101DAB263E}"/>
              </a:ext>
            </a:extLst>
          </p:cNvPr>
          <p:cNvSpPr>
            <a:spLocks noGrp="1"/>
          </p:cNvSpPr>
          <p:nvPr>
            <p:ph sz="half" idx="15"/>
          </p:nvPr>
        </p:nvSpPr>
        <p:spPr>
          <a:xfrm>
            <a:off x="6096000" y="391886"/>
            <a:ext cx="5472000" cy="5314101"/>
          </a:xfrm>
        </p:spPr>
        <p:txBody>
          <a:bodyPr/>
          <a:lstStyle/>
          <a:p>
            <a:r>
              <a:rPr lang="en-US" dirty="0"/>
              <a:t>Violence</a:t>
            </a:r>
          </a:p>
          <a:p>
            <a:r>
              <a:rPr lang="en-US" dirty="0"/>
              <a:t>Love</a:t>
            </a:r>
          </a:p>
          <a:p>
            <a:r>
              <a:rPr lang="en-US" dirty="0"/>
              <a:t>Morality</a:t>
            </a:r>
          </a:p>
          <a:p>
            <a:r>
              <a:rPr lang="en-US" dirty="0"/>
              <a:t>Spirituality</a:t>
            </a:r>
          </a:p>
          <a:p>
            <a:r>
              <a:rPr lang="en-US" dirty="0"/>
              <a:t>Isolation</a:t>
            </a:r>
          </a:p>
          <a:p>
            <a:r>
              <a:rPr lang="en-US" dirty="0"/>
              <a:t>Good vs. Evil</a:t>
            </a:r>
          </a:p>
          <a:p>
            <a:r>
              <a:rPr lang="en-US" dirty="0"/>
              <a:t>Memory and the Past</a:t>
            </a:r>
          </a:p>
          <a:p>
            <a:r>
              <a:rPr lang="en-US" dirty="0"/>
              <a:t>Strength &amp; Skills</a:t>
            </a:r>
          </a:p>
          <a:p>
            <a:r>
              <a:rPr lang="en-US" dirty="0"/>
              <a:t>Versions of Reality </a:t>
            </a:r>
          </a:p>
          <a:p>
            <a:r>
              <a:rPr lang="en-US" dirty="0"/>
              <a:t>Compassion &amp; Forgiveness</a:t>
            </a:r>
          </a:p>
          <a:p>
            <a:endParaRPr lang="en-US" dirty="0"/>
          </a:p>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4"/>
          </p:nvPr>
        </p:nvSpPr>
        <p:spPr bwMode="grayWhite">
          <a:xfrm>
            <a:off x="11677425" y="6322399"/>
            <a:ext cx="370575" cy="365125"/>
          </a:xfrm>
          <a:prstGeom prst="rect">
            <a:avLst/>
          </a:prstGeom>
          <a:noFill/>
          <a:ln>
            <a:solidFill>
              <a:schemeClr val="accent1"/>
            </a:solidFill>
          </a:ln>
          <a:effectLst>
            <a:glow rad="63500">
              <a:schemeClr val="accent1">
                <a:satMod val="175000"/>
                <a:alpha val="40000"/>
              </a:schemeClr>
            </a:glow>
          </a:effectLst>
        </p:spPr>
        <p:txBody>
          <a:bodyPr anchor="ctr">
            <a:normAutofit/>
          </a:bodyPr>
          <a:lstStyle/>
          <a:p>
            <a:pPr>
              <a:spcAft>
                <a:spcPts val="600"/>
              </a:spcAft>
            </a:pPr>
            <a:fld id="{19B51A1E-902D-48AF-9020-955120F399B6}" type="slidenum">
              <a:rPr lang="en-US" sz="1200" smtClean="0">
                <a:solidFill>
                  <a:schemeClr val="bg1"/>
                </a:solidFill>
              </a:rPr>
              <a:pPr>
                <a:spcAft>
                  <a:spcPts val="600"/>
                </a:spcAft>
              </a:pPr>
              <a:t>3</a:t>
            </a:fld>
            <a:endParaRPr lang="en-US" sz="1200" dirty="0">
              <a:solidFill>
                <a:schemeClr val="bg1"/>
              </a:solidFill>
            </a:endParaRPr>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55601" y="3263898"/>
            <a:ext cx="4840085" cy="1626013"/>
          </a:xfrm>
          <a:prstGeom prst="rect">
            <a:avLst/>
          </a:prstGeom>
          <a:gradFill>
            <a:gsLst>
              <a:gs pos="0">
                <a:schemeClr val="tx1">
                  <a:lumMod val="75000"/>
                  <a:lumOff val="25000"/>
                  <a:alpha val="70000"/>
                </a:schemeClr>
              </a:gs>
              <a:gs pos="80000">
                <a:schemeClr val="tx1"/>
              </a:gs>
            </a:gsLst>
            <a:lin ang="3600000" scaled="0"/>
          </a:gradFill>
        </p:spPr>
        <p:txBody>
          <a:bodyPr anchor="b">
            <a:normAutofit/>
          </a:bodyPr>
          <a:lstStyle/>
          <a:p>
            <a:r>
              <a:rPr lang="en-US" sz="4500" dirty="0">
                <a:solidFill>
                  <a:schemeClr val="bg1"/>
                </a:solidFill>
              </a:rPr>
              <a:t>Thematic Concepts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55601" y="4889912"/>
            <a:ext cx="4840085" cy="816075"/>
          </a:xfrm>
          <a:prstGeom prst="rect">
            <a:avLst/>
          </a:prstGeom>
          <a:solidFill>
            <a:schemeClr val="tx1">
              <a:alpha val="80000"/>
            </a:schemeClr>
          </a:solidFill>
          <a:ln>
            <a:gradFill>
              <a:gsLst>
                <a:gs pos="0">
                  <a:schemeClr val="tx1">
                    <a:lumMod val="75000"/>
                    <a:lumOff val="25000"/>
                  </a:schemeClr>
                </a:gs>
                <a:gs pos="100000">
                  <a:schemeClr val="accent1"/>
                </a:gs>
              </a:gsLst>
              <a:lin ang="0" scaled="0"/>
            </a:gradFill>
          </a:ln>
        </p:spPr>
        <p:txBody>
          <a:bodyPr>
            <a:normAutofit/>
          </a:bodyPr>
          <a:lstStyle/>
          <a:p>
            <a:r>
              <a:rPr lang="en-US" sz="1800" dirty="0">
                <a:solidFill>
                  <a:schemeClr val="bg1">
                    <a:lumMod val="75000"/>
                  </a:schemeClr>
                </a:solidFill>
              </a:rPr>
              <a:t>The message that the audience think the work is about/influences to think the work is about.</a:t>
            </a:r>
          </a:p>
        </p:txBody>
      </p:sp>
    </p:spTree>
    <p:extLst>
      <p:ext uri="{BB962C8B-B14F-4D97-AF65-F5344CB8AC3E}">
        <p14:creationId xmlns:p14="http://schemas.microsoft.com/office/powerpoint/2010/main" val="189291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82D41B-3DB6-4DEA-8B0F-B9F85B9ED3C7}"/>
              </a:ext>
            </a:extLst>
          </p:cNvPr>
          <p:cNvSpPr>
            <a:spLocks noGrp="1"/>
          </p:cNvSpPr>
          <p:nvPr>
            <p:ph type="sldNum" sz="quarter" idx="33"/>
          </p:nvPr>
        </p:nvSpPr>
        <p:spPr/>
        <p:txBody>
          <a:bodyPr/>
          <a:lstStyle/>
          <a:p>
            <a:fld id="{19B51A1E-902D-48AF-9020-955120F399B6}" type="slidenum">
              <a:rPr lang="en-US" noProof="0" smtClean="0"/>
              <a:pPr/>
              <a:t>4</a:t>
            </a:fld>
            <a:endParaRPr lang="en-US" noProof="0" dirty="0"/>
          </a:p>
        </p:txBody>
      </p:sp>
      <p:sp>
        <p:nvSpPr>
          <p:cNvPr id="15" name="Title 14">
            <a:extLst>
              <a:ext uri="{FF2B5EF4-FFF2-40B4-BE49-F238E27FC236}">
                <a16:creationId xmlns:a16="http://schemas.microsoft.com/office/drawing/2014/main" id="{A9E49CBB-5777-43AA-B6B2-45676E025E0C}"/>
              </a:ext>
            </a:extLst>
          </p:cNvPr>
          <p:cNvSpPr>
            <a:spLocks noGrp="1"/>
          </p:cNvSpPr>
          <p:nvPr>
            <p:ph type="title"/>
          </p:nvPr>
        </p:nvSpPr>
        <p:spPr/>
        <p:txBody>
          <a:bodyPr/>
          <a:lstStyle/>
          <a:p>
            <a:r>
              <a:rPr lang="en-US" dirty="0"/>
              <a:t>Love</a:t>
            </a:r>
          </a:p>
        </p:txBody>
      </p:sp>
      <p:sp>
        <p:nvSpPr>
          <p:cNvPr id="16" name="Content Placeholder 15">
            <a:extLst>
              <a:ext uri="{FF2B5EF4-FFF2-40B4-BE49-F238E27FC236}">
                <a16:creationId xmlns:a16="http://schemas.microsoft.com/office/drawing/2014/main" id="{78C9AE91-63E2-4DFB-865C-266C2ADF402D}"/>
              </a:ext>
            </a:extLst>
          </p:cNvPr>
          <p:cNvSpPr>
            <a:spLocks noGrp="1"/>
          </p:cNvSpPr>
          <p:nvPr>
            <p:ph sz="half" idx="2"/>
          </p:nvPr>
        </p:nvSpPr>
        <p:spPr/>
        <p:txBody>
          <a:bodyPr/>
          <a:lstStyle/>
          <a:p>
            <a:r>
              <a:rPr lang="en-US" dirty="0"/>
              <a:t>Love is often shown in these pages as reassurance. Often parents as a sign of love and reassurance, lie to their offspring. It serves to calm the children, when ultimately it is unsure what the outcome will be. It is the lies that lie in love for the Man to the Boy, for the main goal in their journey is to survive long enough to make it to the coast. Through these little moments of intimacy with the two it becomes apparent their relationship is built more upon acts of good faith and kindness rather than “</a:t>
            </a:r>
            <a:r>
              <a:rPr lang="en-US" i="1" dirty="0"/>
              <a:t>I love you.”</a:t>
            </a:r>
            <a:endParaRPr lang="en-US" dirty="0"/>
          </a:p>
        </p:txBody>
      </p:sp>
      <p:sp>
        <p:nvSpPr>
          <p:cNvPr id="9" name="Text Placeholder 8">
            <a:extLst>
              <a:ext uri="{FF2B5EF4-FFF2-40B4-BE49-F238E27FC236}">
                <a16:creationId xmlns:a16="http://schemas.microsoft.com/office/drawing/2014/main" id="{91BF37A5-A3A0-449F-BE80-3F52FFCC0ECE}"/>
              </a:ext>
            </a:extLst>
          </p:cNvPr>
          <p:cNvSpPr>
            <a:spLocks noGrp="1"/>
          </p:cNvSpPr>
          <p:nvPr>
            <p:ph sz="half" idx="1"/>
          </p:nvPr>
        </p:nvSpPr>
        <p:spPr/>
        <p:txBody>
          <a:bodyPr/>
          <a:lstStyle/>
          <a:p>
            <a:pPr marL="0" indent="0">
              <a:buNone/>
            </a:pPr>
            <a:r>
              <a:rPr lang="en-US" dirty="0"/>
              <a:t>“Do you think they’ll find us?</a:t>
            </a:r>
          </a:p>
          <a:p>
            <a:pPr marL="0" indent="0">
              <a:buNone/>
            </a:pPr>
            <a:r>
              <a:rPr lang="en-US" dirty="0"/>
              <a:t>No. They won’t find us.</a:t>
            </a:r>
          </a:p>
          <a:p>
            <a:pPr marL="0" indent="0">
              <a:buNone/>
            </a:pPr>
            <a:r>
              <a:rPr lang="en-US" dirty="0"/>
              <a:t>They might find us.</a:t>
            </a:r>
          </a:p>
          <a:p>
            <a:pPr marL="0" indent="0">
              <a:buNone/>
            </a:pPr>
            <a:r>
              <a:rPr lang="en-US" dirty="0"/>
              <a:t>No they won’t. They won’t find us.”</a:t>
            </a:r>
          </a:p>
          <a:p>
            <a:pPr>
              <a:buFontTx/>
              <a:buChar char="-"/>
            </a:pPr>
            <a:r>
              <a:rPr lang="en-US" dirty="0"/>
              <a:t>pg. 148</a:t>
            </a:r>
          </a:p>
          <a:p>
            <a:pPr>
              <a:buFontTx/>
              <a:buChar char="-"/>
            </a:pPr>
            <a:endParaRPr lang="en-US" dirty="0"/>
          </a:p>
          <a:p>
            <a:pPr marL="0" indent="0">
              <a:buNone/>
            </a:pPr>
            <a:r>
              <a:rPr lang="en-US" dirty="0"/>
              <a:t>“…he set about cutting his hair. He tried to do a good job and it took some time. When he was done he took the towel from around the boy’s shoulders….</a:t>
            </a:r>
          </a:p>
          <a:p>
            <a:pPr marL="0" indent="0">
              <a:buNone/>
            </a:pPr>
            <a:r>
              <a:rPr lang="en-US" dirty="0"/>
              <a:t>You did a good job, Papa. </a:t>
            </a:r>
          </a:p>
          <a:p>
            <a:pPr marL="0" indent="0">
              <a:buNone/>
            </a:pPr>
            <a:r>
              <a:rPr lang="en-US" dirty="0"/>
              <a:t>Good.”</a:t>
            </a:r>
          </a:p>
          <a:p>
            <a:pPr marL="0" indent="0">
              <a:buNone/>
            </a:pPr>
            <a:r>
              <a:rPr lang="en-US" dirty="0"/>
              <a:t>- pgs. 151-152 	</a:t>
            </a:r>
          </a:p>
        </p:txBody>
      </p:sp>
      <p:pic>
        <p:nvPicPr>
          <p:cNvPr id="20" name="Picture 19" descr="A picture containing person, outdoor, man, holding&#10;&#10;Description automatically generated">
            <a:extLst>
              <a:ext uri="{FF2B5EF4-FFF2-40B4-BE49-F238E27FC236}">
                <a16:creationId xmlns:a16="http://schemas.microsoft.com/office/drawing/2014/main" id="{FC3216DD-8907-46AC-B06F-AA0A66AB90F2}"/>
              </a:ext>
            </a:extLst>
          </p:cNvPr>
          <p:cNvPicPr>
            <a:picLocks noChangeAspect="1"/>
          </p:cNvPicPr>
          <p:nvPr/>
        </p:nvPicPr>
        <p:blipFill>
          <a:blip r:embed="rId2"/>
          <a:stretch>
            <a:fillRect/>
          </a:stretch>
        </p:blipFill>
        <p:spPr>
          <a:xfrm>
            <a:off x="7069838" y="3429000"/>
            <a:ext cx="3704180" cy="2362288"/>
          </a:xfrm>
          <a:prstGeom prst="rect">
            <a:avLst/>
          </a:prstGeom>
        </p:spPr>
      </p:pic>
    </p:spTree>
    <p:extLst>
      <p:ext uri="{BB962C8B-B14F-4D97-AF65-F5344CB8AC3E}">
        <p14:creationId xmlns:p14="http://schemas.microsoft.com/office/powerpoint/2010/main" val="181408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E95482-672B-4CDF-AFEE-9893F1E8BC1F}"/>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
        <p:nvSpPr>
          <p:cNvPr id="7" name="Title 6">
            <a:extLst>
              <a:ext uri="{FF2B5EF4-FFF2-40B4-BE49-F238E27FC236}">
                <a16:creationId xmlns:a16="http://schemas.microsoft.com/office/drawing/2014/main" id="{AB906A85-2DF5-46BB-A860-BF4FB0361CB3}"/>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2AE6DB01-3918-4BD8-B95B-62D6A400061A}"/>
              </a:ext>
            </a:extLst>
          </p:cNvPr>
          <p:cNvSpPr>
            <a:spLocks noGrp="1"/>
          </p:cNvSpPr>
          <p:nvPr>
            <p:ph type="body" sz="quarter" idx="34"/>
          </p:nvPr>
        </p:nvSpPr>
        <p:spPr/>
        <p:txBody>
          <a:bodyPr/>
          <a:lstStyle/>
          <a:p>
            <a:r>
              <a:rPr lang="en-US" dirty="0">
                <a:latin typeface="Bookman Old Style" panose="02050604050505020204" pitchFamily="18" charset="0"/>
              </a:rPr>
              <a:t>Cormac McCarthy dedicated and cowrote this book with his son-John Francis McCarthy-when the boy was 8 years old and then again at the age of 12. How did that influence the writing and intimacy between the Boy and the Man?</a:t>
            </a:r>
          </a:p>
        </p:txBody>
      </p:sp>
    </p:spTree>
    <p:extLst>
      <p:ext uri="{BB962C8B-B14F-4D97-AF65-F5344CB8AC3E}">
        <p14:creationId xmlns:p14="http://schemas.microsoft.com/office/powerpoint/2010/main" val="6794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D0DF0-76CB-4C4E-AC74-032772EC35BA}"/>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
        <p:nvSpPr>
          <p:cNvPr id="3" name="Title 2">
            <a:extLst>
              <a:ext uri="{FF2B5EF4-FFF2-40B4-BE49-F238E27FC236}">
                <a16:creationId xmlns:a16="http://schemas.microsoft.com/office/drawing/2014/main" id="{1FDF7B41-E6F1-4139-A282-BADDEF7A086F}"/>
              </a:ext>
            </a:extLst>
          </p:cNvPr>
          <p:cNvSpPr>
            <a:spLocks noGrp="1"/>
          </p:cNvSpPr>
          <p:nvPr>
            <p:ph type="title"/>
          </p:nvPr>
        </p:nvSpPr>
        <p:spPr/>
        <p:txBody>
          <a:bodyPr/>
          <a:lstStyle/>
          <a:p>
            <a:r>
              <a:rPr lang="en-US" dirty="0"/>
              <a:t>Spirituality </a:t>
            </a:r>
          </a:p>
        </p:txBody>
      </p:sp>
      <p:sp>
        <p:nvSpPr>
          <p:cNvPr id="4" name="Content Placeholder 3">
            <a:extLst>
              <a:ext uri="{FF2B5EF4-FFF2-40B4-BE49-F238E27FC236}">
                <a16:creationId xmlns:a16="http://schemas.microsoft.com/office/drawing/2014/main" id="{A3C10D74-4F1E-4621-A74E-FA13B37D6466}"/>
              </a:ext>
            </a:extLst>
          </p:cNvPr>
          <p:cNvSpPr>
            <a:spLocks noGrp="1"/>
          </p:cNvSpPr>
          <p:nvPr>
            <p:ph sz="half" idx="2"/>
          </p:nvPr>
        </p:nvSpPr>
        <p:spPr/>
        <p:txBody>
          <a:bodyPr/>
          <a:lstStyle/>
          <a:p>
            <a:r>
              <a:rPr lang="en-US" dirty="0"/>
              <a:t>Throughout the book it is no secret that the Man is not extremely keen on believing in a God, other than for his son. For this reason I believe the boy serves as connection to God for the Man. In this lens of thought it becomes conceivable to understand why the man would choose to allow his son to pray. Whether to be heart felt or not the Man prays to please his child. It is also worth noting that while the Boy is the connection to God for the Man, the Man himself can be considered a connection to God for the Boy. </a:t>
            </a:r>
          </a:p>
        </p:txBody>
      </p:sp>
      <p:sp>
        <p:nvSpPr>
          <p:cNvPr id="5" name="Content Placeholder 4">
            <a:extLst>
              <a:ext uri="{FF2B5EF4-FFF2-40B4-BE49-F238E27FC236}">
                <a16:creationId xmlns:a16="http://schemas.microsoft.com/office/drawing/2014/main" id="{B8C8286F-29BB-4B06-8550-60A7D001AC60}"/>
              </a:ext>
            </a:extLst>
          </p:cNvPr>
          <p:cNvSpPr>
            <a:spLocks noGrp="1"/>
          </p:cNvSpPr>
          <p:nvPr>
            <p:ph sz="half" idx="1"/>
          </p:nvPr>
        </p:nvSpPr>
        <p:spPr/>
        <p:txBody>
          <a:bodyPr/>
          <a:lstStyle/>
          <a:p>
            <a:pPr marL="0" indent="0">
              <a:buNone/>
            </a:pPr>
            <a:r>
              <a:rPr lang="en-US" dirty="0"/>
              <a:t>“Dear people, thank you for all this food and stuff. We know that you saved it for yourself and if you were here we wouldn’t eat it no matter how hungry we were and we’re sorry that you didn’t get to eat it and we hope that you’re safe in heaven with God.</a:t>
            </a:r>
          </a:p>
          <a:p>
            <a:pPr marL="0" indent="0">
              <a:buNone/>
            </a:pPr>
            <a:r>
              <a:rPr lang="en-US" dirty="0"/>
              <a:t>He looked up. Is that okay? he said.</a:t>
            </a:r>
          </a:p>
          <a:p>
            <a:pPr marL="0" indent="0">
              <a:buNone/>
            </a:pPr>
            <a:r>
              <a:rPr lang="en-US" dirty="0"/>
              <a:t>Yes. I think that’s okay.”</a:t>
            </a:r>
          </a:p>
          <a:p>
            <a:pPr marL="0" indent="0">
              <a:buNone/>
            </a:pPr>
            <a:r>
              <a:rPr lang="en-US" dirty="0"/>
              <a:t>- pg. 146</a:t>
            </a:r>
          </a:p>
          <a:p>
            <a:pPr marL="0" indent="0">
              <a:buNone/>
            </a:pPr>
            <a:endParaRPr lang="en-US" dirty="0"/>
          </a:p>
        </p:txBody>
      </p:sp>
      <p:pic>
        <p:nvPicPr>
          <p:cNvPr id="7" name="Picture 6" descr="A close up of a sign&#10;&#10;Description automatically generated">
            <a:extLst>
              <a:ext uri="{FF2B5EF4-FFF2-40B4-BE49-F238E27FC236}">
                <a16:creationId xmlns:a16="http://schemas.microsoft.com/office/drawing/2014/main" id="{93930DA6-F53D-4986-A88C-B333B8347041}"/>
              </a:ext>
            </a:extLst>
          </p:cNvPr>
          <p:cNvPicPr>
            <a:picLocks noChangeAspect="1"/>
          </p:cNvPicPr>
          <p:nvPr/>
        </p:nvPicPr>
        <p:blipFill>
          <a:blip r:embed="rId2"/>
          <a:stretch>
            <a:fillRect/>
          </a:stretch>
        </p:blipFill>
        <p:spPr>
          <a:xfrm>
            <a:off x="1478906" y="3177209"/>
            <a:ext cx="3493988" cy="2421000"/>
          </a:xfrm>
          <a:prstGeom prst="rect">
            <a:avLst/>
          </a:prstGeom>
        </p:spPr>
      </p:pic>
    </p:spTree>
    <p:extLst>
      <p:ext uri="{BB962C8B-B14F-4D97-AF65-F5344CB8AC3E}">
        <p14:creationId xmlns:p14="http://schemas.microsoft.com/office/powerpoint/2010/main" val="346105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A4B8C-205A-47EF-B6DB-49664DC07814}"/>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sp>
        <p:nvSpPr>
          <p:cNvPr id="3" name="Title 2">
            <a:extLst>
              <a:ext uri="{FF2B5EF4-FFF2-40B4-BE49-F238E27FC236}">
                <a16:creationId xmlns:a16="http://schemas.microsoft.com/office/drawing/2014/main" id="{0948A915-F37A-4012-A8DD-E7341DA66599}"/>
              </a:ext>
            </a:extLst>
          </p:cNvPr>
          <p:cNvSpPr>
            <a:spLocks noGrp="1"/>
          </p:cNvSpPr>
          <p:nvPr>
            <p:ph type="title"/>
          </p:nvPr>
        </p:nvSpPr>
        <p:spPr/>
        <p:txBody>
          <a:bodyPr/>
          <a:lstStyle/>
          <a:p>
            <a:r>
              <a:rPr lang="en-US" dirty="0"/>
              <a:t>Strength &amp; Skills</a:t>
            </a:r>
          </a:p>
        </p:txBody>
      </p:sp>
      <p:sp>
        <p:nvSpPr>
          <p:cNvPr id="4" name="Content Placeholder 3">
            <a:extLst>
              <a:ext uri="{FF2B5EF4-FFF2-40B4-BE49-F238E27FC236}">
                <a16:creationId xmlns:a16="http://schemas.microsoft.com/office/drawing/2014/main" id="{2B055AA9-56CE-4761-A716-C0F704A7A14C}"/>
              </a:ext>
            </a:extLst>
          </p:cNvPr>
          <p:cNvSpPr>
            <a:spLocks noGrp="1"/>
          </p:cNvSpPr>
          <p:nvPr>
            <p:ph sz="half" idx="2"/>
          </p:nvPr>
        </p:nvSpPr>
        <p:spPr/>
        <p:txBody>
          <a:bodyPr/>
          <a:lstStyle/>
          <a:p>
            <a:r>
              <a:rPr lang="en-US" dirty="0"/>
              <a:t>In this story, we know but very little of the Man and his past other than what his dreams reveal to us. These numerous skills that the Man possesses provided readers with an idea of who he might have been. Nevertheless the Man is quite equipped to care for himself and his child. His strength and skills relay to the Old World and the ideals of what a man is. In this “Old World” sense the Man is a man because he provides, protects, and pursues. Provides the food and shelter for his son. Protects both himself and the Boy from harm, even if that harm is themselves. The Man also pursues-he strives for his merely surviving existence to spawn into a life. Some readers hold the idea that the Man is being strong to show his son, how to survive because he knows that his existence is inevitable coming to an end.</a:t>
            </a:r>
          </a:p>
        </p:txBody>
      </p:sp>
      <p:sp>
        <p:nvSpPr>
          <p:cNvPr id="5" name="Content Placeholder 4">
            <a:extLst>
              <a:ext uri="{FF2B5EF4-FFF2-40B4-BE49-F238E27FC236}">
                <a16:creationId xmlns:a16="http://schemas.microsoft.com/office/drawing/2014/main" id="{2EE4A351-993C-4579-943A-D892F25BFCDA}"/>
              </a:ext>
            </a:extLst>
          </p:cNvPr>
          <p:cNvSpPr>
            <a:spLocks noGrp="1"/>
          </p:cNvSpPr>
          <p:nvPr>
            <p:ph sz="half" idx="1"/>
          </p:nvPr>
        </p:nvSpPr>
        <p:spPr/>
        <p:txBody>
          <a:bodyPr/>
          <a:lstStyle/>
          <a:p>
            <a:pPr marL="0" indent="0">
              <a:buNone/>
            </a:pPr>
            <a:r>
              <a:rPr lang="en-US" dirty="0"/>
              <a:t>“Then he dragged the mattress and laid it over the hatch and from inside he pulled it up over the plywood and carefully lowered the door so that the mattress covered it completely. It </a:t>
            </a:r>
            <a:r>
              <a:rPr lang="en-US" dirty="0" err="1"/>
              <a:t>wasnt</a:t>
            </a:r>
            <a:r>
              <a:rPr lang="en-US" dirty="0"/>
              <a:t> much of a ruse but it was better than nothing.”</a:t>
            </a:r>
          </a:p>
          <a:p>
            <a:pPr>
              <a:buFontTx/>
              <a:buChar char="-"/>
            </a:pPr>
            <a:r>
              <a:rPr lang="en-US" dirty="0"/>
              <a:t>pgs. 148-149</a:t>
            </a:r>
          </a:p>
          <a:p>
            <a:pPr>
              <a:buFontTx/>
              <a:buChar char="-"/>
            </a:pPr>
            <a:endParaRPr lang="en-US" dirty="0"/>
          </a:p>
          <a:p>
            <a:pPr marL="0" indent="0">
              <a:buNone/>
            </a:pPr>
            <a:r>
              <a:rPr lang="en-US" dirty="0"/>
              <a:t>“He shaped the ends with the knife and sanded them smooth with salt and he stained them with soot until they were the color of lead.”</a:t>
            </a:r>
          </a:p>
          <a:p>
            <a:pPr marL="0" indent="0">
              <a:buNone/>
            </a:pPr>
            <a:r>
              <a:rPr lang="en-US" dirty="0"/>
              <a:t>- pg. 149 </a:t>
            </a:r>
          </a:p>
        </p:txBody>
      </p:sp>
    </p:spTree>
    <p:extLst>
      <p:ext uri="{BB962C8B-B14F-4D97-AF65-F5344CB8AC3E}">
        <p14:creationId xmlns:p14="http://schemas.microsoft.com/office/powerpoint/2010/main" val="309633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polygon architecture" title="Abstract polygon architecture">
            <a:extLst>
              <a:ext uri="{FF2B5EF4-FFF2-40B4-BE49-F238E27FC236}">
                <a16:creationId xmlns:a16="http://schemas.microsoft.com/office/drawing/2014/main" id="{DA7943F9-B739-42DB-8439-2892A8140FC7}"/>
              </a:ext>
            </a:extLst>
          </p:cNvPr>
          <p:cNvPicPr>
            <a:picLocks noGrp="1" noChangeAspect="1"/>
          </p:cNvPicPr>
          <p:nvPr>
            <p:ph type="pic" sz="quarter" idx="13"/>
          </p:nvPr>
        </p:nvPicPr>
        <p:blipFill>
          <a:blip r:embed="rId2"/>
          <a:stretch>
            <a:fillRect/>
          </a:stretch>
        </p:blipFill>
        <p:spPr>
          <a:xfrm>
            <a:off x="6771584" y="144000"/>
            <a:ext cx="5275131" cy="6048000"/>
          </a:xfrm>
        </p:spPr>
      </p:pic>
      <p:sp>
        <p:nvSpPr>
          <p:cNvPr id="13" name="Content Placeholder 12">
            <a:extLst>
              <a:ext uri="{FF2B5EF4-FFF2-40B4-BE49-F238E27FC236}">
                <a16:creationId xmlns:a16="http://schemas.microsoft.com/office/drawing/2014/main" id="{B3B7D2F0-D16B-4916-87C1-9B29D9E765CF}"/>
              </a:ext>
            </a:extLst>
          </p:cNvPr>
          <p:cNvSpPr>
            <a:spLocks noGrp="1"/>
          </p:cNvSpPr>
          <p:nvPr>
            <p:ph sz="half" idx="15"/>
          </p:nvPr>
        </p:nvSpPr>
        <p:spPr>
          <a:xfrm>
            <a:off x="418749" y="1645800"/>
            <a:ext cx="5472000" cy="3044400"/>
          </a:xfrm>
        </p:spPr>
        <p:txBody>
          <a:bodyPr/>
          <a:lstStyle/>
          <a:p>
            <a:r>
              <a:rPr lang="en-US" sz="3200" dirty="0"/>
              <a:t>The Boy</a:t>
            </a:r>
          </a:p>
          <a:p>
            <a:r>
              <a:rPr lang="en-US" sz="3200" dirty="0"/>
              <a:t>The Old Man</a:t>
            </a:r>
          </a:p>
        </p:txBody>
      </p:sp>
      <p:sp>
        <p:nvSpPr>
          <p:cNvPr id="2" name="Title 1">
            <a:extLst>
              <a:ext uri="{FF2B5EF4-FFF2-40B4-BE49-F238E27FC236}">
                <a16:creationId xmlns:a16="http://schemas.microsoft.com/office/drawing/2014/main" id="{3560F281-4FF6-4617-A809-AC9C15ECF18A}"/>
              </a:ext>
            </a:extLst>
          </p:cNvPr>
          <p:cNvSpPr>
            <a:spLocks noGrp="1"/>
          </p:cNvSpPr>
          <p:nvPr>
            <p:ph type="ctrTitle"/>
          </p:nvPr>
        </p:nvSpPr>
        <p:spPr/>
        <p:txBody>
          <a:bodyPr/>
          <a:lstStyle/>
          <a:p>
            <a:r>
              <a:rPr lang="en-US" dirty="0"/>
              <a:t>Symbols</a:t>
            </a:r>
          </a:p>
        </p:txBody>
      </p:sp>
      <p:sp>
        <p:nvSpPr>
          <p:cNvPr id="25" name="Subtitle 24">
            <a:extLst>
              <a:ext uri="{FF2B5EF4-FFF2-40B4-BE49-F238E27FC236}">
                <a16:creationId xmlns:a16="http://schemas.microsoft.com/office/drawing/2014/main" id="{66EEB513-467F-4991-82EC-AD68FC13249F}"/>
              </a:ext>
            </a:extLst>
          </p:cNvPr>
          <p:cNvSpPr>
            <a:spLocks noGrp="1"/>
          </p:cNvSpPr>
          <p:nvPr>
            <p:ph type="subTitle" idx="1"/>
          </p:nvPr>
        </p:nvSpPr>
        <p:spPr>
          <a:xfrm>
            <a:off x="7747000" y="4165600"/>
            <a:ext cx="3372329" cy="1074510"/>
          </a:xfrm>
        </p:spPr>
        <p:txBody>
          <a:bodyPr/>
          <a:lstStyle/>
          <a:p>
            <a:r>
              <a:rPr lang="en-US" dirty="0"/>
              <a:t>Words, people, marks, locations, or abstract ideas to represent something beyond the literal meaning.</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14"/>
          </p:nvPr>
        </p:nvSpPr>
        <p:spPr bwMode="grayWhite"/>
        <p:txBody>
          <a:bodyPr/>
          <a:lstStyle/>
          <a:p>
            <a:fld id="{19B51A1E-902D-48AF-9020-955120F399B6}" type="slidenum">
              <a:rPr lang="en-US" smtClean="0"/>
              <a:pPr/>
              <a:t>8</a:t>
            </a:fld>
            <a:endParaRPr lang="en-US" dirty="0"/>
          </a:p>
        </p:txBody>
      </p:sp>
    </p:spTree>
    <p:extLst>
      <p:ext uri="{BB962C8B-B14F-4D97-AF65-F5344CB8AC3E}">
        <p14:creationId xmlns:p14="http://schemas.microsoft.com/office/powerpoint/2010/main" val="132974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439539-FFE3-4223-A7B9-8AECD5BF164F}"/>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sp>
        <p:nvSpPr>
          <p:cNvPr id="12" name="Title 11">
            <a:extLst>
              <a:ext uri="{FF2B5EF4-FFF2-40B4-BE49-F238E27FC236}">
                <a16:creationId xmlns:a16="http://schemas.microsoft.com/office/drawing/2014/main" id="{65DE0B71-FE59-4CAB-8F26-BD08B390A34B}"/>
              </a:ext>
            </a:extLst>
          </p:cNvPr>
          <p:cNvSpPr>
            <a:spLocks noGrp="1"/>
          </p:cNvSpPr>
          <p:nvPr>
            <p:ph type="title"/>
          </p:nvPr>
        </p:nvSpPr>
        <p:spPr/>
        <p:txBody>
          <a:bodyPr/>
          <a:lstStyle/>
          <a:p>
            <a:r>
              <a:rPr lang="en-US" dirty="0"/>
              <a:t>The Boy</a:t>
            </a:r>
          </a:p>
        </p:txBody>
      </p:sp>
      <p:sp>
        <p:nvSpPr>
          <p:cNvPr id="14" name="Content Placeholder 13">
            <a:extLst>
              <a:ext uri="{FF2B5EF4-FFF2-40B4-BE49-F238E27FC236}">
                <a16:creationId xmlns:a16="http://schemas.microsoft.com/office/drawing/2014/main" id="{B5BA3742-4A1C-46B9-AB42-A49D34F8A6DA}"/>
              </a:ext>
            </a:extLst>
          </p:cNvPr>
          <p:cNvSpPr>
            <a:spLocks noGrp="1"/>
          </p:cNvSpPr>
          <p:nvPr>
            <p:ph sz="half" idx="2"/>
          </p:nvPr>
        </p:nvSpPr>
        <p:spPr/>
        <p:txBody>
          <a:bodyPr/>
          <a:lstStyle/>
          <a:p>
            <a:r>
              <a:rPr lang="en-US" dirty="0"/>
              <a:t>The Boy symbolizes hope, new beginnings and understanding for the Man. Even born in the dampest of conditions the boy, sparks creativity and mental depth that wasn’t even taught to him. In these pages, readers what the boy ask questions and create ideas that are in this new world, seem unimaginable. He takes hold of the teachings of his father and of the feelings and thoughts he holds and births an ideology of patterns and thoughts that at times give the man pause. Most of these features are contributed to the fact that, the Boy is indeed only a child, and it creates a sense of wonder in such a dreadful book.</a:t>
            </a:r>
          </a:p>
        </p:txBody>
      </p:sp>
      <p:sp>
        <p:nvSpPr>
          <p:cNvPr id="13" name="Content Placeholder 12">
            <a:extLst>
              <a:ext uri="{FF2B5EF4-FFF2-40B4-BE49-F238E27FC236}">
                <a16:creationId xmlns:a16="http://schemas.microsoft.com/office/drawing/2014/main" id="{83B2040F-C756-4B31-9D60-991F8B7A20BE}"/>
              </a:ext>
            </a:extLst>
          </p:cNvPr>
          <p:cNvSpPr>
            <a:spLocks noGrp="1"/>
          </p:cNvSpPr>
          <p:nvPr>
            <p:ph sz="half" idx="1"/>
          </p:nvPr>
        </p:nvSpPr>
        <p:spPr/>
        <p:txBody>
          <a:bodyPr/>
          <a:lstStyle/>
          <a:p>
            <a:pPr marL="0" indent="0">
              <a:buNone/>
            </a:pPr>
            <a:r>
              <a:rPr lang="en-US" dirty="0"/>
              <a:t>“Dear people, thank you for all this food and stuff. We know that you saved it for yourself and if you were here we wouldn’t eat it no matter how hungry we were and we’re sorry that you didn’t get to eat it and we hope that you’re safe in heaven with God.</a:t>
            </a:r>
          </a:p>
          <a:p>
            <a:pPr marL="0" indent="0">
              <a:buNone/>
            </a:pPr>
            <a:r>
              <a:rPr lang="en-US" dirty="0"/>
              <a:t>He looked up. Is that okay? he said.</a:t>
            </a:r>
          </a:p>
          <a:p>
            <a:pPr marL="0" indent="0">
              <a:buNone/>
            </a:pPr>
            <a:r>
              <a:rPr lang="en-US" dirty="0"/>
              <a:t>Yes. I think that’s okay.”</a:t>
            </a:r>
          </a:p>
          <a:p>
            <a:pPr>
              <a:buFontTx/>
              <a:buChar char="-"/>
            </a:pPr>
            <a:r>
              <a:rPr lang="en-US" dirty="0"/>
              <a:t>pg. 146</a:t>
            </a:r>
          </a:p>
          <a:p>
            <a:pPr>
              <a:buFontTx/>
              <a:buChar char="-"/>
            </a:pPr>
            <a:endParaRPr lang="en-US" dirty="0"/>
          </a:p>
          <a:p>
            <a:pPr marL="0" indent="0">
              <a:buNone/>
            </a:pPr>
            <a:r>
              <a:rPr lang="en-US" dirty="0"/>
              <a:t>“If you’re on the lookout all the time does that mean that you’re scared all the time?”</a:t>
            </a:r>
          </a:p>
          <a:p>
            <a:pPr marL="0" indent="0">
              <a:buNone/>
            </a:pPr>
            <a:r>
              <a:rPr lang="en-US" dirty="0"/>
              <a:t>- pg. 151</a:t>
            </a:r>
          </a:p>
        </p:txBody>
      </p:sp>
    </p:spTree>
    <p:extLst>
      <p:ext uri="{BB962C8B-B14F-4D97-AF65-F5344CB8AC3E}">
        <p14:creationId xmlns:p14="http://schemas.microsoft.com/office/powerpoint/2010/main" val="2488280206"/>
      </p:ext>
    </p:extLst>
  </p:cSld>
  <p:clrMapOvr>
    <a:masterClrMapping/>
  </p:clrMapOvr>
</p:sld>
</file>

<file path=ppt/theme/theme1.xml><?xml version="1.0" encoding="utf-8"?>
<a:theme xmlns:a="http://schemas.openxmlformats.org/drawingml/2006/main" name="Office Theme">
  <a:themeElements>
    <a:clrScheme name="Custom 131">
      <a:dk1>
        <a:sysClr val="windowText" lastClr="000000"/>
      </a:dk1>
      <a:lt1>
        <a:srgbClr val="FFFFFF"/>
      </a:lt1>
      <a:dk2>
        <a:srgbClr val="3F3F3F"/>
      </a:dk2>
      <a:lt2>
        <a:srgbClr val="F2F2F2"/>
      </a:lt2>
      <a:accent1>
        <a:srgbClr val="056AFF"/>
      </a:accent1>
      <a:accent2>
        <a:srgbClr val="FF391E"/>
      </a:accent2>
      <a:accent3>
        <a:srgbClr val="A1CC18"/>
      </a:accent3>
      <a:accent4>
        <a:srgbClr val="FFC000"/>
      </a:accent4>
      <a:accent5>
        <a:srgbClr val="1554B2"/>
      </a:accent5>
      <a:accent6>
        <a:srgbClr val="8BB20C"/>
      </a:accent6>
      <a:hlink>
        <a:srgbClr val="056AFF"/>
      </a:hlink>
      <a:folHlink>
        <a:srgbClr val="056AFF"/>
      </a:folHlink>
    </a:clrScheme>
    <a:fontScheme name="Custom 150">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3186">
              <a:schemeClr val="tx1"/>
            </a:gs>
            <a:gs pos="0">
              <a:schemeClr val="accent1">
                <a:alpha val="50000"/>
              </a:schemeClr>
            </a:gs>
            <a:gs pos="46000">
              <a:schemeClr val="accent1">
                <a:lumMod val="50000"/>
                <a:alpha val="90000"/>
              </a:schemeClr>
            </a:gs>
          </a:gsLst>
          <a:lin ang="3600000" scaled="0"/>
        </a:gradFill>
      </a:spPr>
      <a:bodyPr vert="horz" lIns="72000" tIns="180000" rIns="180000" bIns="0" rtlCol="0" anchor="t">
        <a:noAutofit/>
      </a:bodyPr>
      <a:lstStyle>
        <a:defPPr algn="r">
          <a:lnSpc>
            <a:spcPts val="4700"/>
          </a:lnSpc>
          <a:spcBef>
            <a:spcPct val="0"/>
          </a:spcBef>
          <a:defRPr sz="4500">
            <a:solidFill>
              <a:schemeClr val="bg1"/>
            </a:solidFill>
            <a:latin typeface="Rockwell" panose="02060603020205020403" pitchFamily="18" charset="0"/>
            <a:ea typeface="+mj-ea"/>
            <a:cs typeface="+mj-cs"/>
          </a:defRPr>
        </a:defPPr>
      </a:lstStyle>
    </a:spDef>
  </a:objectDefaults>
  <a:extraClrSchemeLst/>
  <a:extLst>
    <a:ext uri="{05A4C25C-085E-4340-85A3-A5531E510DB2}">
      <thm15:themeFamily xmlns:thm15="http://schemas.microsoft.com/office/thememl/2012/main" name="TF00564740_Dark wood presentation_CLR_v3" id="{49638A16-5E55-4B30-AEB1-0A03F30AF386}" vid="{D58A18CD-A37E-4397-8A63-7F191E6C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D3619-0FAE-444B-BDB2-235453156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35D37E-7F4E-4FAA-AEBF-D3016C5066C4}">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1af3243-3dd4-4a8d-8c0d-dd76da1f02a5"/>
    <ds:schemaRef ds:uri="http://purl.org/dc/elements/1.1/"/>
    <ds:schemaRef ds:uri="http://schemas.microsoft.com/office/2006/metadata/properties"/>
    <ds:schemaRef ds:uri="16c05727-aa75-4e4a-9b5f-8a80a1165891"/>
    <ds:schemaRef ds:uri="http://www.w3.org/XML/1998/namespace"/>
    <ds:schemaRef ds:uri="http://purl.org/dc/dcmitype/"/>
  </ds:schemaRefs>
</ds:datastoreItem>
</file>

<file path=customXml/itemProps3.xml><?xml version="1.0" encoding="utf-8"?>
<ds:datastoreItem xmlns:ds="http://schemas.openxmlformats.org/officeDocument/2006/customXml" ds:itemID="{294B36EA-CF11-40D0-93CA-F9002F3EA3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2131</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Bookman Old Style</vt:lpstr>
      <vt:lpstr>Calibri</vt:lpstr>
      <vt:lpstr>Calibri Light</vt:lpstr>
      <vt:lpstr>Rockwell</vt:lpstr>
      <vt:lpstr>Times New Roman</vt:lpstr>
      <vt:lpstr>Office Theme</vt:lpstr>
      <vt:lpstr>The Road  Pages 146-163</vt:lpstr>
      <vt:lpstr>Summary </vt:lpstr>
      <vt:lpstr>Thematic Concepts</vt:lpstr>
      <vt:lpstr>Love</vt:lpstr>
      <vt:lpstr>PowerPoint Presentation</vt:lpstr>
      <vt:lpstr>Spirituality </vt:lpstr>
      <vt:lpstr>Strength &amp; Skills</vt:lpstr>
      <vt:lpstr>Symbols</vt:lpstr>
      <vt:lpstr>The Boy</vt:lpstr>
      <vt:lpstr>PowerPoint Presentation</vt:lpstr>
      <vt:lpstr>PowerPoint Presentation</vt:lpstr>
      <vt:lpstr>The Old Man</vt:lpstr>
      <vt:lpstr>Motifs</vt:lpstr>
      <vt:lpstr>PowerPoint Presentation</vt:lpstr>
      <vt:lpstr>PowerPoint Presentation</vt:lpstr>
      <vt:lpstr>Dreams</vt:lpstr>
      <vt:lpstr>Literary Devices</vt:lpstr>
      <vt:lpstr>Devices</vt:lpstr>
      <vt:lpstr>Devices</vt:lpstr>
      <vt:lpstr>Discussion Questions</vt:lpstr>
      <vt:lpstr>PowerPoint Presentation</vt:lpstr>
      <vt:lpstr>PowerPoint Presentation</vt:lpstr>
      <vt:lpstr>PowerPoint Presentation</vt:lpstr>
      <vt:lpstr>Paper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2019-10-28T20:10:44Z</dcterms:created>
  <dcterms:modified xsi:type="dcterms:W3CDTF">2019-10-31T16:48:26Z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2019-10-31T16:48:16.7906240Z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