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9/10/2019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9/10/2019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9/10/2019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9/10/2019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9/10/2019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9/10/2019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9/10/2019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9/10/2019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9/10/2019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9/10/2019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theatlantic.com/politics/archive/2017/01/inauguration-crowd-size/514058/" TargetMode="External"/><Relationship Id="rId2" Type="http://schemas.openxmlformats.org/officeDocument/2006/relationships/hyperlink" Target="https://www.breitbart.com/the-media/2017/01/23/alternative-facts-left-finds-meme-resistance/" TargetMode="External"/><Relationship Id="rId1" Type="http://schemas.openxmlformats.org/officeDocument/2006/relationships/slideLayout" Target="../slideLayouts/slideLayout2.xml"/><Relationship Id="rId5" Type="http://schemas.openxmlformats.org/officeDocument/2006/relationships/hyperlink" Target="https://www.nytimes.com/2017/03/05/us/politics/trump-seeks-inquiry-into-allegations-that-obama-tapped-his-phones.html?hp&amp;action=click&amp;pgtype=Homepage&amp;clickSource=story-heading&amp;module=first-column-region&amp;region=top-news&amp;WT.nav=top-news" TargetMode="External"/><Relationship Id="rId4" Type="http://schemas.openxmlformats.org/officeDocument/2006/relationships/hyperlink" Target="https://www.breitbart.com/politics/2017/03/08/nuclear-option-obamas-chickens-come-home-trump-wiretap-scandal/"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CCE3A-3ADB-43CE-AEE7-E8C4F7B2AFF5}"/>
              </a:ext>
            </a:extLst>
          </p:cNvPr>
          <p:cNvSpPr>
            <a:spLocks noGrp="1"/>
          </p:cNvSpPr>
          <p:nvPr>
            <p:ph type="ctrTitle"/>
          </p:nvPr>
        </p:nvSpPr>
        <p:spPr>
          <a:xfrm>
            <a:off x="1600200" y="704462"/>
            <a:ext cx="8991600" cy="2724538"/>
          </a:xfrm>
        </p:spPr>
        <p:txBody>
          <a:bodyPr>
            <a:normAutofit fontScale="90000"/>
          </a:bodyPr>
          <a:lstStyle/>
          <a:p>
            <a:r>
              <a:rPr lang="en-US" sz="8800" dirty="0">
                <a:latin typeface="Bodoni MT" panose="02070603080606020203" pitchFamily="18" charset="0"/>
              </a:rPr>
              <a:t>MEDIA MANIPULATION</a:t>
            </a:r>
          </a:p>
        </p:txBody>
      </p:sp>
      <p:pic>
        <p:nvPicPr>
          <p:cNvPr id="1026" name="Picture 2" descr="https://lh3.googleusercontent.com/EfBTA4qTSbCwWF7VLG1QXcqyFioquBpK1oqYrwGyJi213q53m3ICIcOxEk5pyYldrrwdGnpI7ZvhYkkR2TqT_j11jMsEh5G3hsOWVLo693In1vHGK82D8hUx57htRWQ4Q625qAdhakQ">
            <a:extLst>
              <a:ext uri="{FF2B5EF4-FFF2-40B4-BE49-F238E27FC236}">
                <a16:creationId xmlns:a16="http://schemas.microsoft.com/office/drawing/2014/main" id="{5AF94F9A-0B5C-4728-851A-697B9B8BC3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4725" y="3741577"/>
            <a:ext cx="5162550" cy="2628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6782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paper">
            <a:extLst>
              <a:ext uri="{FF2B5EF4-FFF2-40B4-BE49-F238E27FC236}">
                <a16:creationId xmlns:a16="http://schemas.microsoft.com/office/drawing/2014/main" id="{D7D025B7-246C-4A2F-ADDE-A5D7057FF4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53"/>
            <a:ext cx="12191999" cy="685204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86AA496-5089-41C8-8860-3FA69BD89E2A}"/>
              </a:ext>
            </a:extLst>
          </p:cNvPr>
          <p:cNvSpPr>
            <a:spLocks noGrp="1"/>
          </p:cNvSpPr>
          <p:nvPr>
            <p:ph type="title"/>
          </p:nvPr>
        </p:nvSpPr>
        <p:spPr>
          <a:xfrm>
            <a:off x="2231136" y="964691"/>
            <a:ext cx="7729728" cy="1554573"/>
          </a:xfrm>
        </p:spPr>
        <p:txBody>
          <a:bodyPr>
            <a:noAutofit/>
          </a:bodyPr>
          <a:lstStyle/>
          <a:p>
            <a:r>
              <a:rPr lang="en-US" sz="6000" dirty="0"/>
              <a:t>BODY PARAGRAPH 7-8 </a:t>
            </a:r>
          </a:p>
        </p:txBody>
      </p:sp>
      <p:sp>
        <p:nvSpPr>
          <p:cNvPr id="3" name="Content Placeholder 2">
            <a:extLst>
              <a:ext uri="{FF2B5EF4-FFF2-40B4-BE49-F238E27FC236}">
                <a16:creationId xmlns:a16="http://schemas.microsoft.com/office/drawing/2014/main" id="{983B005A-EC0F-466E-AE0D-B2E886E215BC}"/>
              </a:ext>
            </a:extLst>
          </p:cNvPr>
          <p:cNvSpPr>
            <a:spLocks noGrp="1"/>
          </p:cNvSpPr>
          <p:nvPr>
            <p:ph idx="1"/>
          </p:nvPr>
        </p:nvSpPr>
        <p:spPr/>
        <p:txBody>
          <a:bodyPr/>
          <a:lstStyle/>
          <a:p>
            <a:pPr fontAlgn="base"/>
            <a:r>
              <a:rPr lang="en-US" sz="3200" dirty="0"/>
              <a:t>Differences in stylistic feature </a:t>
            </a:r>
          </a:p>
          <a:p>
            <a:pPr lvl="1" fontAlgn="base"/>
            <a:r>
              <a:rPr lang="en-US" sz="2800" dirty="0"/>
              <a:t>Title appearance, Unique features, Tone/Register</a:t>
            </a:r>
          </a:p>
          <a:p>
            <a:pPr fontAlgn="base"/>
            <a:r>
              <a:rPr lang="en-US" sz="3200" dirty="0"/>
              <a:t>Use references to outline the significance of the difference in stylistic feature.</a:t>
            </a:r>
          </a:p>
          <a:p>
            <a:endParaRPr lang="en-US" dirty="0"/>
          </a:p>
        </p:txBody>
      </p:sp>
    </p:spTree>
    <p:extLst>
      <p:ext uri="{BB962C8B-B14F-4D97-AF65-F5344CB8AC3E}">
        <p14:creationId xmlns:p14="http://schemas.microsoft.com/office/powerpoint/2010/main" val="3221040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paper">
            <a:extLst>
              <a:ext uri="{FF2B5EF4-FFF2-40B4-BE49-F238E27FC236}">
                <a16:creationId xmlns:a16="http://schemas.microsoft.com/office/drawing/2014/main" id="{34594BA7-B7B7-40B6-871F-0295C9E301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53"/>
            <a:ext cx="12191999" cy="685204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472308C-F55F-4FA1-AB81-58F45559FA20}"/>
              </a:ext>
            </a:extLst>
          </p:cNvPr>
          <p:cNvSpPr>
            <a:spLocks noGrp="1"/>
          </p:cNvSpPr>
          <p:nvPr>
            <p:ph type="title"/>
          </p:nvPr>
        </p:nvSpPr>
        <p:spPr/>
        <p:txBody>
          <a:bodyPr>
            <a:normAutofit/>
          </a:bodyPr>
          <a:lstStyle/>
          <a:p>
            <a:r>
              <a:rPr lang="en-US" sz="6000" dirty="0"/>
              <a:t>CONCLUSION</a:t>
            </a:r>
          </a:p>
        </p:txBody>
      </p:sp>
      <p:sp>
        <p:nvSpPr>
          <p:cNvPr id="3" name="Content Placeholder 2">
            <a:extLst>
              <a:ext uri="{FF2B5EF4-FFF2-40B4-BE49-F238E27FC236}">
                <a16:creationId xmlns:a16="http://schemas.microsoft.com/office/drawing/2014/main" id="{62E0732F-2173-49B1-AFFD-556E0CC3D627}"/>
              </a:ext>
            </a:extLst>
          </p:cNvPr>
          <p:cNvSpPr>
            <a:spLocks noGrp="1"/>
          </p:cNvSpPr>
          <p:nvPr>
            <p:ph idx="1"/>
          </p:nvPr>
        </p:nvSpPr>
        <p:spPr>
          <a:xfrm>
            <a:off x="2231136" y="2638044"/>
            <a:ext cx="7729728" cy="4052005"/>
          </a:xfrm>
        </p:spPr>
        <p:txBody>
          <a:bodyPr>
            <a:normAutofit/>
          </a:bodyPr>
          <a:lstStyle/>
          <a:p>
            <a:r>
              <a:rPr lang="en-US" sz="4000" dirty="0"/>
              <a:t>In conclusion, despite text A and B being based on the same theme, they differ in the nuances and subtleties of context, audience, purpose and stylistic features.</a:t>
            </a:r>
          </a:p>
        </p:txBody>
      </p:sp>
    </p:spTree>
    <p:extLst>
      <p:ext uri="{BB962C8B-B14F-4D97-AF65-F5344CB8AC3E}">
        <p14:creationId xmlns:p14="http://schemas.microsoft.com/office/powerpoint/2010/main" val="710424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77AA8-F6CA-4E8C-92D6-5FAC372453E4}"/>
              </a:ext>
            </a:extLst>
          </p:cNvPr>
          <p:cNvSpPr>
            <a:spLocks noGrp="1"/>
          </p:cNvSpPr>
          <p:nvPr>
            <p:ph type="title"/>
          </p:nvPr>
        </p:nvSpPr>
        <p:spPr/>
        <p:txBody>
          <a:bodyPr/>
          <a:lstStyle/>
          <a:p>
            <a:r>
              <a:rPr lang="en-US" dirty="0"/>
              <a:t>Define the following terms</a:t>
            </a:r>
          </a:p>
        </p:txBody>
      </p:sp>
      <p:graphicFrame>
        <p:nvGraphicFramePr>
          <p:cNvPr id="4" name="Table 3">
            <a:extLst>
              <a:ext uri="{FF2B5EF4-FFF2-40B4-BE49-F238E27FC236}">
                <a16:creationId xmlns:a16="http://schemas.microsoft.com/office/drawing/2014/main" id="{4CEBB478-D204-4C4E-8A38-297588AEDF53}"/>
              </a:ext>
            </a:extLst>
          </p:cNvPr>
          <p:cNvGraphicFramePr>
            <a:graphicFrameLocks noGrp="1"/>
          </p:cNvGraphicFramePr>
          <p:nvPr>
            <p:extLst>
              <p:ext uri="{D42A27DB-BD31-4B8C-83A1-F6EECF244321}">
                <p14:modId xmlns:p14="http://schemas.microsoft.com/office/powerpoint/2010/main" val="2271459922"/>
              </p:ext>
            </p:extLst>
          </p:nvPr>
        </p:nvGraphicFramePr>
        <p:xfrm>
          <a:off x="2231136" y="2345456"/>
          <a:ext cx="7729728" cy="4055340"/>
        </p:xfrm>
        <a:graphic>
          <a:graphicData uri="http://schemas.openxmlformats.org/drawingml/2006/table">
            <a:tbl>
              <a:tblPr/>
              <a:tblGrid>
                <a:gridCol w="3864864">
                  <a:extLst>
                    <a:ext uri="{9D8B030D-6E8A-4147-A177-3AD203B41FA5}">
                      <a16:colId xmlns:a16="http://schemas.microsoft.com/office/drawing/2014/main" val="2173658943"/>
                    </a:ext>
                  </a:extLst>
                </a:gridCol>
                <a:gridCol w="3864864">
                  <a:extLst>
                    <a:ext uri="{9D8B030D-6E8A-4147-A177-3AD203B41FA5}">
                      <a16:colId xmlns:a16="http://schemas.microsoft.com/office/drawing/2014/main" val="2729561276"/>
                    </a:ext>
                  </a:extLst>
                </a:gridCol>
              </a:tblGrid>
              <a:tr h="337945">
                <a:tc>
                  <a:txBody>
                    <a:bodyPr/>
                    <a:lstStyle/>
                    <a:p>
                      <a:pPr algn="ctr" rtl="0" fontAlgn="t">
                        <a:spcBef>
                          <a:spcPts val="0"/>
                        </a:spcBef>
                        <a:spcAft>
                          <a:spcPts val="0"/>
                        </a:spcAft>
                      </a:pPr>
                      <a:r>
                        <a:rPr lang="en-US" sz="1100" b="0" i="0" u="none" strike="noStrike">
                          <a:solidFill>
                            <a:srgbClr val="000000"/>
                          </a:solidFill>
                          <a:effectLst/>
                          <a:latin typeface="Arial" panose="020B0604020202020204" pitchFamily="34" charset="0"/>
                        </a:rPr>
                        <a:t>connotation</a:t>
                      </a:r>
                      <a:endParaRPr lang="en-US" sz="1600">
                        <a:effectLst/>
                      </a:endParaRPr>
                    </a:p>
                  </a:txBody>
                  <a:tcPr marL="47618" marR="47618" marT="47618" marB="47618">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solidFill>
                      <a:srgbClr val="C9DAF8"/>
                    </a:solidFill>
                  </a:tcPr>
                </a:tc>
                <a:tc>
                  <a:txBody>
                    <a:bodyPr/>
                    <a:lstStyle/>
                    <a:p>
                      <a:pPr algn="ctr" rtl="0" fontAlgn="t">
                        <a:spcBef>
                          <a:spcPts val="0"/>
                        </a:spcBef>
                        <a:spcAft>
                          <a:spcPts val="0"/>
                        </a:spcAft>
                      </a:pPr>
                      <a:r>
                        <a:rPr lang="en-US" sz="1100" b="0" i="0" u="none" strike="noStrike">
                          <a:solidFill>
                            <a:srgbClr val="000000"/>
                          </a:solidFill>
                          <a:effectLst/>
                          <a:latin typeface="Arial" panose="020B0604020202020204" pitchFamily="34" charset="0"/>
                        </a:rPr>
                        <a:t>implicit bias</a:t>
                      </a:r>
                      <a:endParaRPr lang="en-US" sz="1600">
                        <a:effectLst/>
                      </a:endParaRPr>
                    </a:p>
                  </a:txBody>
                  <a:tcPr marL="47618" marR="47618" marT="47618" marB="47618">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solidFill>
                      <a:srgbClr val="C9DAF8"/>
                    </a:solidFill>
                  </a:tcPr>
                </a:tc>
                <a:extLst>
                  <a:ext uri="{0D108BD9-81ED-4DB2-BD59-A6C34878D82A}">
                    <a16:rowId xmlns:a16="http://schemas.microsoft.com/office/drawing/2014/main" val="997014816"/>
                  </a:ext>
                </a:extLst>
              </a:tr>
              <a:tr h="337945">
                <a:tc>
                  <a:txBody>
                    <a:bodyPr/>
                    <a:lstStyle/>
                    <a:p>
                      <a:pPr algn="ctr" rtl="0" fontAlgn="t">
                        <a:spcBef>
                          <a:spcPts val="0"/>
                        </a:spcBef>
                        <a:spcAft>
                          <a:spcPts val="0"/>
                        </a:spcAft>
                      </a:pPr>
                      <a:r>
                        <a:rPr lang="en-US" sz="1100" b="0" i="0" u="none" strike="noStrike">
                          <a:solidFill>
                            <a:srgbClr val="000000"/>
                          </a:solidFill>
                          <a:effectLst/>
                          <a:latin typeface="Arial" panose="020B0604020202020204" pitchFamily="34" charset="0"/>
                        </a:rPr>
                        <a:t>newsworthiness</a:t>
                      </a:r>
                      <a:endParaRPr lang="en-US" sz="1600">
                        <a:effectLst/>
                      </a:endParaRPr>
                    </a:p>
                  </a:txBody>
                  <a:tcPr marL="47618" marR="47618" marT="47618" marB="47618">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solidFill>
                      <a:srgbClr val="C9DAF8"/>
                    </a:solidFill>
                  </a:tcPr>
                </a:tc>
                <a:tc>
                  <a:txBody>
                    <a:bodyPr/>
                    <a:lstStyle/>
                    <a:p>
                      <a:pPr algn="ctr" rtl="0" fontAlgn="t">
                        <a:spcBef>
                          <a:spcPts val="0"/>
                        </a:spcBef>
                        <a:spcAft>
                          <a:spcPts val="0"/>
                        </a:spcAft>
                      </a:pPr>
                      <a:r>
                        <a:rPr lang="en-US" sz="1100" b="0" i="0" u="none" strike="noStrike">
                          <a:solidFill>
                            <a:srgbClr val="000000"/>
                          </a:solidFill>
                          <a:effectLst/>
                          <a:latin typeface="Arial" panose="020B0604020202020204" pitchFamily="34" charset="0"/>
                        </a:rPr>
                        <a:t>explicit bias</a:t>
                      </a:r>
                      <a:endParaRPr lang="en-US" sz="1600">
                        <a:effectLst/>
                      </a:endParaRPr>
                    </a:p>
                  </a:txBody>
                  <a:tcPr marL="47618" marR="47618" marT="47618" marB="47618">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solidFill>
                      <a:srgbClr val="C9DAF8"/>
                    </a:solidFill>
                  </a:tcPr>
                </a:tc>
                <a:extLst>
                  <a:ext uri="{0D108BD9-81ED-4DB2-BD59-A6C34878D82A}">
                    <a16:rowId xmlns:a16="http://schemas.microsoft.com/office/drawing/2014/main" val="4288423345"/>
                  </a:ext>
                </a:extLst>
              </a:tr>
              <a:tr h="337945">
                <a:tc>
                  <a:txBody>
                    <a:bodyPr/>
                    <a:lstStyle/>
                    <a:p>
                      <a:pPr algn="ctr" rtl="0" fontAlgn="t">
                        <a:spcBef>
                          <a:spcPts val="0"/>
                        </a:spcBef>
                        <a:spcAft>
                          <a:spcPts val="0"/>
                        </a:spcAft>
                      </a:pPr>
                      <a:r>
                        <a:rPr lang="en-US" sz="1100" b="0" i="0" u="none" strike="noStrike">
                          <a:solidFill>
                            <a:srgbClr val="000000"/>
                          </a:solidFill>
                          <a:effectLst/>
                          <a:latin typeface="Arial" panose="020B0604020202020204" pitchFamily="34" charset="0"/>
                        </a:rPr>
                        <a:t>extraordinariness</a:t>
                      </a:r>
                      <a:endParaRPr lang="en-US" sz="1600">
                        <a:effectLst/>
                      </a:endParaRPr>
                    </a:p>
                  </a:txBody>
                  <a:tcPr marL="47618" marR="47618" marT="47618" marB="47618">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solidFill>
                      <a:srgbClr val="C9DAF8"/>
                    </a:solidFill>
                  </a:tcPr>
                </a:tc>
                <a:tc>
                  <a:txBody>
                    <a:bodyPr/>
                    <a:lstStyle/>
                    <a:p>
                      <a:pPr algn="ctr" rtl="0" fontAlgn="t">
                        <a:spcBef>
                          <a:spcPts val="0"/>
                        </a:spcBef>
                        <a:spcAft>
                          <a:spcPts val="0"/>
                        </a:spcAft>
                      </a:pPr>
                      <a:r>
                        <a:rPr lang="en-US" sz="1100" b="0" i="0" u="none" strike="noStrike">
                          <a:solidFill>
                            <a:srgbClr val="000000"/>
                          </a:solidFill>
                          <a:effectLst/>
                          <a:latin typeface="Arial" panose="020B0604020202020204" pitchFamily="34" charset="0"/>
                        </a:rPr>
                        <a:t>emotive language</a:t>
                      </a:r>
                      <a:endParaRPr lang="en-US" sz="1600">
                        <a:effectLst/>
                      </a:endParaRPr>
                    </a:p>
                  </a:txBody>
                  <a:tcPr marL="47618" marR="47618" marT="47618" marB="47618">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solidFill>
                      <a:srgbClr val="C9DAF8"/>
                    </a:solidFill>
                  </a:tcPr>
                </a:tc>
                <a:extLst>
                  <a:ext uri="{0D108BD9-81ED-4DB2-BD59-A6C34878D82A}">
                    <a16:rowId xmlns:a16="http://schemas.microsoft.com/office/drawing/2014/main" val="2915862718"/>
                  </a:ext>
                </a:extLst>
              </a:tr>
              <a:tr h="337945">
                <a:tc>
                  <a:txBody>
                    <a:bodyPr/>
                    <a:lstStyle/>
                    <a:p>
                      <a:pPr algn="ctr" rtl="0" fontAlgn="t">
                        <a:spcBef>
                          <a:spcPts val="0"/>
                        </a:spcBef>
                        <a:spcAft>
                          <a:spcPts val="0"/>
                        </a:spcAft>
                      </a:pPr>
                      <a:r>
                        <a:rPr lang="en-US" sz="1100" b="0" i="0" u="none" strike="noStrike">
                          <a:solidFill>
                            <a:srgbClr val="000000"/>
                          </a:solidFill>
                          <a:effectLst/>
                          <a:latin typeface="Arial" panose="020B0604020202020204" pitchFamily="34" charset="0"/>
                        </a:rPr>
                        <a:t>relevance</a:t>
                      </a:r>
                      <a:endParaRPr lang="en-US" sz="1600">
                        <a:effectLst/>
                      </a:endParaRPr>
                    </a:p>
                  </a:txBody>
                  <a:tcPr marL="47618" marR="47618" marT="47618" marB="47618">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solidFill>
                      <a:srgbClr val="C9DAF8"/>
                    </a:solidFill>
                  </a:tcPr>
                </a:tc>
                <a:tc>
                  <a:txBody>
                    <a:bodyPr/>
                    <a:lstStyle/>
                    <a:p>
                      <a:pPr algn="ctr" rtl="0" fontAlgn="t">
                        <a:spcBef>
                          <a:spcPts val="0"/>
                        </a:spcBef>
                        <a:spcAft>
                          <a:spcPts val="0"/>
                        </a:spcAft>
                      </a:pPr>
                      <a:r>
                        <a:rPr lang="en-US" sz="1100" b="0" i="0" u="none" strike="noStrike">
                          <a:solidFill>
                            <a:srgbClr val="000000"/>
                          </a:solidFill>
                          <a:effectLst/>
                          <a:latin typeface="Arial" panose="020B0604020202020204" pitchFamily="34" charset="0"/>
                        </a:rPr>
                        <a:t>vague language</a:t>
                      </a:r>
                      <a:endParaRPr lang="en-US" sz="1600">
                        <a:effectLst/>
                      </a:endParaRPr>
                    </a:p>
                  </a:txBody>
                  <a:tcPr marL="47618" marR="47618" marT="47618" marB="47618">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solidFill>
                      <a:srgbClr val="C9DAF8"/>
                    </a:solidFill>
                  </a:tcPr>
                </a:tc>
                <a:extLst>
                  <a:ext uri="{0D108BD9-81ED-4DB2-BD59-A6C34878D82A}">
                    <a16:rowId xmlns:a16="http://schemas.microsoft.com/office/drawing/2014/main" val="924062541"/>
                  </a:ext>
                </a:extLst>
              </a:tr>
              <a:tr h="337945">
                <a:tc>
                  <a:txBody>
                    <a:bodyPr/>
                    <a:lstStyle/>
                    <a:p>
                      <a:pPr algn="ctr" rtl="0" fontAlgn="t">
                        <a:spcBef>
                          <a:spcPts val="0"/>
                        </a:spcBef>
                        <a:spcAft>
                          <a:spcPts val="0"/>
                        </a:spcAft>
                      </a:pPr>
                      <a:r>
                        <a:rPr lang="en-US" sz="1100" b="0" i="0" u="none" strike="noStrike">
                          <a:solidFill>
                            <a:srgbClr val="000000"/>
                          </a:solidFill>
                          <a:effectLst/>
                          <a:latin typeface="Arial" panose="020B0604020202020204" pitchFamily="34" charset="0"/>
                        </a:rPr>
                        <a:t>dysphemism</a:t>
                      </a:r>
                      <a:endParaRPr lang="en-US" sz="1600">
                        <a:effectLst/>
                      </a:endParaRPr>
                    </a:p>
                  </a:txBody>
                  <a:tcPr marL="47618" marR="47618" marT="47618" marB="47618">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solidFill>
                      <a:srgbClr val="C9DAF8"/>
                    </a:solidFill>
                  </a:tcPr>
                </a:tc>
                <a:tc>
                  <a:txBody>
                    <a:bodyPr/>
                    <a:lstStyle/>
                    <a:p>
                      <a:pPr algn="ctr" rtl="0" fontAlgn="t">
                        <a:spcBef>
                          <a:spcPts val="0"/>
                        </a:spcBef>
                        <a:spcAft>
                          <a:spcPts val="0"/>
                        </a:spcAft>
                      </a:pPr>
                      <a:r>
                        <a:rPr lang="en-US" sz="1100" b="0" i="0" u="none" strike="noStrike">
                          <a:solidFill>
                            <a:srgbClr val="000000"/>
                          </a:solidFill>
                          <a:effectLst/>
                          <a:latin typeface="Arial" panose="020B0604020202020204" pitchFamily="34" charset="0"/>
                        </a:rPr>
                        <a:t>euphemism</a:t>
                      </a:r>
                      <a:endParaRPr lang="en-US" sz="1600">
                        <a:effectLst/>
                      </a:endParaRPr>
                    </a:p>
                  </a:txBody>
                  <a:tcPr marL="47618" marR="47618" marT="47618" marB="47618">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solidFill>
                      <a:srgbClr val="C9DAF8"/>
                    </a:solidFill>
                  </a:tcPr>
                </a:tc>
                <a:extLst>
                  <a:ext uri="{0D108BD9-81ED-4DB2-BD59-A6C34878D82A}">
                    <a16:rowId xmlns:a16="http://schemas.microsoft.com/office/drawing/2014/main" val="267435610"/>
                  </a:ext>
                </a:extLst>
              </a:tr>
              <a:tr h="337945">
                <a:tc>
                  <a:txBody>
                    <a:bodyPr/>
                    <a:lstStyle/>
                    <a:p>
                      <a:pPr algn="ctr" rtl="0" fontAlgn="t">
                        <a:spcBef>
                          <a:spcPts val="0"/>
                        </a:spcBef>
                        <a:spcAft>
                          <a:spcPts val="0"/>
                        </a:spcAft>
                      </a:pPr>
                      <a:r>
                        <a:rPr lang="en-US" sz="1100" b="0" i="0" u="none" strike="noStrike">
                          <a:solidFill>
                            <a:srgbClr val="000000"/>
                          </a:solidFill>
                          <a:effectLst/>
                          <a:latin typeface="Arial" panose="020B0604020202020204" pitchFamily="34" charset="0"/>
                        </a:rPr>
                        <a:t>context of composition</a:t>
                      </a:r>
                      <a:endParaRPr lang="en-US" sz="1600">
                        <a:effectLst/>
                      </a:endParaRPr>
                    </a:p>
                  </a:txBody>
                  <a:tcPr marL="47618" marR="47618" marT="47618" marB="47618">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solidFill>
                      <a:srgbClr val="C9DAF8"/>
                    </a:solidFill>
                  </a:tcPr>
                </a:tc>
                <a:tc>
                  <a:txBody>
                    <a:bodyPr/>
                    <a:lstStyle/>
                    <a:p>
                      <a:pPr algn="ctr" rtl="0" fontAlgn="t">
                        <a:spcBef>
                          <a:spcPts val="0"/>
                        </a:spcBef>
                        <a:spcAft>
                          <a:spcPts val="0"/>
                        </a:spcAft>
                      </a:pPr>
                      <a:r>
                        <a:rPr lang="en-US" sz="1100" b="0" i="0" u="none" strike="noStrike">
                          <a:solidFill>
                            <a:srgbClr val="000000"/>
                          </a:solidFill>
                          <a:effectLst/>
                          <a:latin typeface="Arial" panose="020B0604020202020204" pitchFamily="34" charset="0"/>
                        </a:rPr>
                        <a:t>context of interpretation</a:t>
                      </a:r>
                      <a:endParaRPr lang="en-US" sz="1600">
                        <a:effectLst/>
                      </a:endParaRPr>
                    </a:p>
                  </a:txBody>
                  <a:tcPr marL="47618" marR="47618" marT="47618" marB="47618">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solidFill>
                      <a:srgbClr val="C9DAF8"/>
                    </a:solidFill>
                  </a:tcPr>
                </a:tc>
                <a:extLst>
                  <a:ext uri="{0D108BD9-81ED-4DB2-BD59-A6C34878D82A}">
                    <a16:rowId xmlns:a16="http://schemas.microsoft.com/office/drawing/2014/main" val="2155441241"/>
                  </a:ext>
                </a:extLst>
              </a:tr>
              <a:tr h="337945">
                <a:tc>
                  <a:txBody>
                    <a:bodyPr/>
                    <a:lstStyle/>
                    <a:p>
                      <a:pPr algn="ctr" rtl="0" fontAlgn="t">
                        <a:spcBef>
                          <a:spcPts val="0"/>
                        </a:spcBef>
                        <a:spcAft>
                          <a:spcPts val="0"/>
                        </a:spcAft>
                      </a:pPr>
                      <a:r>
                        <a:rPr lang="en-US" sz="1100" b="0" i="0" u="none" strike="noStrike">
                          <a:solidFill>
                            <a:srgbClr val="000000"/>
                          </a:solidFill>
                          <a:effectLst/>
                          <a:latin typeface="Arial" panose="020B0604020202020204" pitchFamily="34" charset="0"/>
                        </a:rPr>
                        <a:t>information bias</a:t>
                      </a:r>
                      <a:endParaRPr lang="en-US" sz="1600">
                        <a:effectLst/>
                      </a:endParaRPr>
                    </a:p>
                  </a:txBody>
                  <a:tcPr marL="47618" marR="47618" marT="47618" marB="47618">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solidFill>
                      <a:srgbClr val="C9DAF8"/>
                    </a:solidFill>
                  </a:tcPr>
                </a:tc>
                <a:tc>
                  <a:txBody>
                    <a:bodyPr/>
                    <a:lstStyle/>
                    <a:p>
                      <a:pPr algn="ctr" rtl="0" fontAlgn="t">
                        <a:spcBef>
                          <a:spcPts val="0"/>
                        </a:spcBef>
                        <a:spcAft>
                          <a:spcPts val="0"/>
                        </a:spcAft>
                      </a:pPr>
                      <a:r>
                        <a:rPr lang="en-US" sz="1100" b="0" i="0" u="none" strike="noStrike">
                          <a:solidFill>
                            <a:srgbClr val="000000"/>
                          </a:solidFill>
                          <a:effectLst/>
                          <a:latin typeface="Arial" panose="020B0604020202020204" pitchFamily="34" charset="0"/>
                        </a:rPr>
                        <a:t>fragmentation</a:t>
                      </a:r>
                      <a:endParaRPr lang="en-US" sz="1600">
                        <a:effectLst/>
                      </a:endParaRPr>
                    </a:p>
                  </a:txBody>
                  <a:tcPr marL="47618" marR="47618" marT="47618" marB="47618">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solidFill>
                      <a:srgbClr val="C9DAF8"/>
                    </a:solidFill>
                  </a:tcPr>
                </a:tc>
                <a:extLst>
                  <a:ext uri="{0D108BD9-81ED-4DB2-BD59-A6C34878D82A}">
                    <a16:rowId xmlns:a16="http://schemas.microsoft.com/office/drawing/2014/main" val="1711134429"/>
                  </a:ext>
                </a:extLst>
              </a:tr>
              <a:tr h="337945">
                <a:tc>
                  <a:txBody>
                    <a:bodyPr/>
                    <a:lstStyle/>
                    <a:p>
                      <a:pPr algn="ctr" rtl="0" fontAlgn="t">
                        <a:spcBef>
                          <a:spcPts val="0"/>
                        </a:spcBef>
                        <a:spcAft>
                          <a:spcPts val="0"/>
                        </a:spcAft>
                      </a:pPr>
                      <a:r>
                        <a:rPr lang="en-US" sz="1100" b="0" i="0" u="none" strike="noStrike">
                          <a:solidFill>
                            <a:srgbClr val="000000"/>
                          </a:solidFill>
                          <a:effectLst/>
                          <a:latin typeface="Arial" panose="020B0604020202020204" pitchFamily="34" charset="0"/>
                        </a:rPr>
                        <a:t>authority disorder</a:t>
                      </a:r>
                      <a:endParaRPr lang="en-US" sz="1600">
                        <a:effectLst/>
                      </a:endParaRPr>
                    </a:p>
                  </a:txBody>
                  <a:tcPr marL="47618" marR="47618" marT="47618" marB="47618">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solidFill>
                      <a:srgbClr val="C9DAF8"/>
                    </a:solidFill>
                  </a:tcPr>
                </a:tc>
                <a:tc>
                  <a:txBody>
                    <a:bodyPr/>
                    <a:lstStyle/>
                    <a:p>
                      <a:pPr algn="ctr" rtl="0" fontAlgn="t">
                        <a:spcBef>
                          <a:spcPts val="0"/>
                        </a:spcBef>
                        <a:spcAft>
                          <a:spcPts val="0"/>
                        </a:spcAft>
                      </a:pPr>
                      <a:r>
                        <a:rPr lang="en-US" sz="1100" b="0" i="0" u="none" strike="noStrike">
                          <a:solidFill>
                            <a:srgbClr val="000000"/>
                          </a:solidFill>
                          <a:effectLst/>
                          <a:latin typeface="Arial" panose="020B0604020202020204" pitchFamily="34" charset="0"/>
                        </a:rPr>
                        <a:t>personalisation</a:t>
                      </a:r>
                      <a:endParaRPr lang="en-US" sz="1600">
                        <a:effectLst/>
                      </a:endParaRPr>
                    </a:p>
                  </a:txBody>
                  <a:tcPr marL="47618" marR="47618" marT="47618" marB="47618">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solidFill>
                      <a:srgbClr val="C9DAF8"/>
                    </a:solidFill>
                  </a:tcPr>
                </a:tc>
                <a:extLst>
                  <a:ext uri="{0D108BD9-81ED-4DB2-BD59-A6C34878D82A}">
                    <a16:rowId xmlns:a16="http://schemas.microsoft.com/office/drawing/2014/main" val="2233195544"/>
                  </a:ext>
                </a:extLst>
              </a:tr>
              <a:tr h="337945">
                <a:tc>
                  <a:txBody>
                    <a:bodyPr/>
                    <a:lstStyle/>
                    <a:p>
                      <a:pPr algn="ctr" rtl="0" fontAlgn="t">
                        <a:spcBef>
                          <a:spcPts val="0"/>
                        </a:spcBef>
                        <a:spcAft>
                          <a:spcPts val="0"/>
                        </a:spcAft>
                      </a:pPr>
                      <a:r>
                        <a:rPr lang="en-US" sz="1100" b="0" i="0" u="none" strike="noStrike">
                          <a:solidFill>
                            <a:srgbClr val="000000"/>
                          </a:solidFill>
                          <a:effectLst/>
                          <a:latin typeface="Arial" panose="020B0604020202020204" pitchFamily="34" charset="0"/>
                        </a:rPr>
                        <a:t>dramatisation</a:t>
                      </a:r>
                      <a:endParaRPr lang="en-US" sz="1600">
                        <a:effectLst/>
                      </a:endParaRPr>
                    </a:p>
                  </a:txBody>
                  <a:tcPr marL="47618" marR="47618" marT="47618" marB="47618">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solidFill>
                      <a:srgbClr val="C9DAF8"/>
                    </a:solidFill>
                  </a:tcPr>
                </a:tc>
                <a:tc>
                  <a:txBody>
                    <a:bodyPr/>
                    <a:lstStyle/>
                    <a:p>
                      <a:pPr algn="ctr" rtl="0" fontAlgn="t">
                        <a:spcBef>
                          <a:spcPts val="0"/>
                        </a:spcBef>
                        <a:spcAft>
                          <a:spcPts val="0"/>
                        </a:spcAft>
                      </a:pPr>
                      <a:r>
                        <a:rPr lang="en-US" sz="1100" b="0" i="0" u="none" strike="noStrike">
                          <a:solidFill>
                            <a:srgbClr val="000000"/>
                          </a:solidFill>
                          <a:effectLst/>
                          <a:latin typeface="Arial" panose="020B0604020202020204" pitchFamily="34" charset="0"/>
                        </a:rPr>
                        <a:t>sensationalism</a:t>
                      </a:r>
                      <a:endParaRPr lang="en-US" sz="1600">
                        <a:effectLst/>
                      </a:endParaRPr>
                    </a:p>
                  </a:txBody>
                  <a:tcPr marL="47618" marR="47618" marT="47618" marB="47618">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solidFill>
                      <a:srgbClr val="C9DAF8"/>
                    </a:solidFill>
                  </a:tcPr>
                </a:tc>
                <a:extLst>
                  <a:ext uri="{0D108BD9-81ED-4DB2-BD59-A6C34878D82A}">
                    <a16:rowId xmlns:a16="http://schemas.microsoft.com/office/drawing/2014/main" val="203684322"/>
                  </a:ext>
                </a:extLst>
              </a:tr>
              <a:tr h="337945">
                <a:tc>
                  <a:txBody>
                    <a:bodyPr/>
                    <a:lstStyle/>
                    <a:p>
                      <a:pPr algn="ctr" rtl="0" fontAlgn="t">
                        <a:spcBef>
                          <a:spcPts val="0"/>
                        </a:spcBef>
                        <a:spcAft>
                          <a:spcPts val="0"/>
                        </a:spcAft>
                      </a:pPr>
                      <a:r>
                        <a:rPr lang="en-US" sz="1100" b="0" i="0" u="none" strike="noStrike">
                          <a:solidFill>
                            <a:srgbClr val="000000"/>
                          </a:solidFill>
                          <a:effectLst/>
                          <a:latin typeface="Arial" panose="020B0604020202020204" pitchFamily="34" charset="0"/>
                        </a:rPr>
                        <a:t>epithet</a:t>
                      </a:r>
                      <a:endParaRPr lang="en-US" sz="1600">
                        <a:effectLst/>
                      </a:endParaRPr>
                    </a:p>
                  </a:txBody>
                  <a:tcPr marL="47618" marR="47618" marT="47618" marB="47618">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solidFill>
                      <a:srgbClr val="C9DAF8"/>
                    </a:solidFill>
                  </a:tcPr>
                </a:tc>
                <a:tc>
                  <a:txBody>
                    <a:bodyPr/>
                    <a:lstStyle/>
                    <a:p>
                      <a:pPr algn="ctr" rtl="0" fontAlgn="t">
                        <a:spcBef>
                          <a:spcPts val="0"/>
                        </a:spcBef>
                        <a:spcAft>
                          <a:spcPts val="0"/>
                        </a:spcAft>
                      </a:pPr>
                      <a:r>
                        <a:rPr lang="en-US" sz="1100" b="0" i="0" u="none" strike="noStrike">
                          <a:solidFill>
                            <a:srgbClr val="000000"/>
                          </a:solidFill>
                          <a:effectLst/>
                          <a:latin typeface="Arial" panose="020B0604020202020204" pitchFamily="34" charset="0"/>
                        </a:rPr>
                        <a:t>hyperbole</a:t>
                      </a:r>
                      <a:endParaRPr lang="en-US" sz="1600">
                        <a:effectLst/>
                      </a:endParaRPr>
                    </a:p>
                  </a:txBody>
                  <a:tcPr marL="47618" marR="47618" marT="47618" marB="47618">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solidFill>
                      <a:srgbClr val="C9DAF8"/>
                    </a:solidFill>
                  </a:tcPr>
                </a:tc>
                <a:extLst>
                  <a:ext uri="{0D108BD9-81ED-4DB2-BD59-A6C34878D82A}">
                    <a16:rowId xmlns:a16="http://schemas.microsoft.com/office/drawing/2014/main" val="918144706"/>
                  </a:ext>
                </a:extLst>
              </a:tr>
              <a:tr h="337945">
                <a:tc>
                  <a:txBody>
                    <a:bodyPr/>
                    <a:lstStyle/>
                    <a:p>
                      <a:pPr algn="ctr" rtl="0" fontAlgn="t">
                        <a:spcBef>
                          <a:spcPts val="0"/>
                        </a:spcBef>
                        <a:spcAft>
                          <a:spcPts val="0"/>
                        </a:spcAft>
                      </a:pPr>
                      <a:r>
                        <a:rPr lang="en-US" sz="1100" b="0" i="0" u="none" strike="noStrike">
                          <a:solidFill>
                            <a:srgbClr val="000000"/>
                          </a:solidFill>
                          <a:effectLst/>
                          <a:latin typeface="Arial" panose="020B0604020202020204" pitchFamily="34" charset="0"/>
                        </a:rPr>
                        <a:t>glittering generality</a:t>
                      </a:r>
                      <a:endParaRPr lang="en-US" sz="1600">
                        <a:effectLst/>
                      </a:endParaRPr>
                    </a:p>
                  </a:txBody>
                  <a:tcPr marL="47618" marR="47618" marT="47618" marB="47618">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solidFill>
                      <a:srgbClr val="C9DAF8"/>
                    </a:solidFill>
                  </a:tcPr>
                </a:tc>
                <a:tc>
                  <a:txBody>
                    <a:bodyPr/>
                    <a:lstStyle/>
                    <a:p>
                      <a:pPr algn="ctr" rtl="0" fontAlgn="t">
                        <a:spcBef>
                          <a:spcPts val="0"/>
                        </a:spcBef>
                        <a:spcAft>
                          <a:spcPts val="0"/>
                        </a:spcAft>
                      </a:pPr>
                      <a:r>
                        <a:rPr lang="en-US" sz="1100" b="0" i="0" u="none" strike="noStrike">
                          <a:solidFill>
                            <a:srgbClr val="000000"/>
                          </a:solidFill>
                          <a:effectLst/>
                          <a:latin typeface="Arial" panose="020B0604020202020204" pitchFamily="34" charset="0"/>
                        </a:rPr>
                        <a:t>idiom</a:t>
                      </a:r>
                      <a:endParaRPr lang="en-US" sz="1600">
                        <a:effectLst/>
                      </a:endParaRPr>
                    </a:p>
                  </a:txBody>
                  <a:tcPr marL="47618" marR="47618" marT="47618" marB="47618">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solidFill>
                      <a:srgbClr val="C9DAF8"/>
                    </a:solidFill>
                  </a:tcPr>
                </a:tc>
                <a:extLst>
                  <a:ext uri="{0D108BD9-81ED-4DB2-BD59-A6C34878D82A}">
                    <a16:rowId xmlns:a16="http://schemas.microsoft.com/office/drawing/2014/main" val="1997827027"/>
                  </a:ext>
                </a:extLst>
              </a:tr>
              <a:tr h="337945">
                <a:tc>
                  <a:txBody>
                    <a:bodyPr/>
                    <a:lstStyle/>
                    <a:p>
                      <a:pPr algn="ctr" rtl="0" fontAlgn="t">
                        <a:spcBef>
                          <a:spcPts val="0"/>
                        </a:spcBef>
                        <a:spcAft>
                          <a:spcPts val="0"/>
                        </a:spcAft>
                      </a:pPr>
                      <a:r>
                        <a:rPr lang="en-US" sz="1100" b="0" i="0" u="none" strike="noStrike">
                          <a:solidFill>
                            <a:srgbClr val="000000"/>
                          </a:solidFill>
                          <a:effectLst/>
                          <a:latin typeface="Arial" panose="020B0604020202020204" pitchFamily="34" charset="0"/>
                        </a:rPr>
                        <a:t>ad hominem</a:t>
                      </a:r>
                      <a:endParaRPr lang="en-US" sz="1600">
                        <a:effectLst/>
                      </a:endParaRPr>
                    </a:p>
                  </a:txBody>
                  <a:tcPr marL="47618" marR="47618" marT="47618" marB="47618">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solidFill>
                      <a:srgbClr val="C9DAF8"/>
                    </a:solidFill>
                  </a:tcPr>
                </a:tc>
                <a:tc>
                  <a:txBody>
                    <a:bodyPr/>
                    <a:lstStyle/>
                    <a:p>
                      <a:pPr algn="ctr" rtl="0" fontAlgn="t">
                        <a:spcBef>
                          <a:spcPts val="0"/>
                        </a:spcBef>
                        <a:spcAft>
                          <a:spcPts val="0"/>
                        </a:spcAft>
                      </a:pPr>
                      <a:r>
                        <a:rPr lang="en-US" sz="1100" b="0" i="0" u="none" strike="noStrike" dirty="0">
                          <a:solidFill>
                            <a:srgbClr val="000000"/>
                          </a:solidFill>
                          <a:effectLst/>
                          <a:latin typeface="Arial" panose="020B0604020202020204" pitchFamily="34" charset="0"/>
                        </a:rPr>
                        <a:t>hiding agency</a:t>
                      </a:r>
                      <a:endParaRPr lang="en-US" sz="1600" dirty="0">
                        <a:effectLst/>
                      </a:endParaRPr>
                    </a:p>
                  </a:txBody>
                  <a:tcPr marL="47618" marR="47618" marT="47618" marB="47618">
                    <a:lnL w="15240" cap="flat" cmpd="sng" algn="ctr">
                      <a:solidFill>
                        <a:srgbClr val="000000"/>
                      </a:solidFill>
                      <a:prstDash val="solid"/>
                      <a:round/>
                      <a:headEnd type="none" w="med" len="med"/>
                      <a:tailEnd type="none" w="med" len="med"/>
                    </a:lnL>
                    <a:lnR w="15240" cap="flat" cmpd="sng" algn="ctr">
                      <a:solidFill>
                        <a:srgbClr val="000000"/>
                      </a:solidFill>
                      <a:prstDash val="solid"/>
                      <a:round/>
                      <a:headEnd type="none" w="med" len="med"/>
                      <a:tailEnd type="none" w="med" len="med"/>
                    </a:lnR>
                    <a:lnT w="15240" cap="flat" cmpd="sng" algn="ctr">
                      <a:solidFill>
                        <a:srgbClr val="000000"/>
                      </a:solidFill>
                      <a:prstDash val="solid"/>
                      <a:round/>
                      <a:headEnd type="none" w="med" len="med"/>
                      <a:tailEnd type="none" w="med" len="med"/>
                    </a:lnT>
                    <a:lnB w="15240" cap="flat" cmpd="sng" algn="ctr">
                      <a:solidFill>
                        <a:srgbClr val="000000"/>
                      </a:solidFill>
                      <a:prstDash val="solid"/>
                      <a:round/>
                      <a:headEnd type="none" w="med" len="med"/>
                      <a:tailEnd type="none" w="med" len="med"/>
                    </a:lnB>
                    <a:solidFill>
                      <a:srgbClr val="C9DAF8"/>
                    </a:solidFill>
                  </a:tcPr>
                </a:tc>
                <a:extLst>
                  <a:ext uri="{0D108BD9-81ED-4DB2-BD59-A6C34878D82A}">
                    <a16:rowId xmlns:a16="http://schemas.microsoft.com/office/drawing/2014/main" val="1966119894"/>
                  </a:ext>
                </a:extLst>
              </a:tr>
            </a:tbl>
          </a:graphicData>
        </a:graphic>
      </p:graphicFrame>
      <p:sp>
        <p:nvSpPr>
          <p:cNvPr id="5" name="Rectangle 1">
            <a:extLst>
              <a:ext uri="{FF2B5EF4-FFF2-40B4-BE49-F238E27FC236}">
                <a16:creationId xmlns:a16="http://schemas.microsoft.com/office/drawing/2014/main" id="{93E125E6-A824-4618-A2F7-9267830B29AB}"/>
              </a:ext>
            </a:extLst>
          </p:cNvPr>
          <p:cNvSpPr>
            <a:spLocks noChangeArrowheads="1"/>
          </p:cNvSpPr>
          <p:nvPr/>
        </p:nvSpPr>
        <p:spPr bwMode="auto">
          <a:xfrm>
            <a:off x="82403" y="2344738"/>
            <a:ext cx="1934874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11915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2AE00-A72E-4A0C-8278-F0D76113A8DD}"/>
              </a:ext>
            </a:extLst>
          </p:cNvPr>
          <p:cNvSpPr>
            <a:spLocks noGrp="1"/>
          </p:cNvSpPr>
          <p:nvPr>
            <p:ph type="title"/>
          </p:nvPr>
        </p:nvSpPr>
        <p:spPr>
          <a:xfrm>
            <a:off x="2231136" y="236904"/>
            <a:ext cx="7729728" cy="1188720"/>
          </a:xfrm>
        </p:spPr>
        <p:txBody>
          <a:bodyPr/>
          <a:lstStyle/>
          <a:p>
            <a:r>
              <a:rPr lang="en-US" dirty="0"/>
              <a:t>IN GROUPS OF FOUR: </a:t>
            </a:r>
          </a:p>
        </p:txBody>
      </p:sp>
      <p:sp>
        <p:nvSpPr>
          <p:cNvPr id="3" name="Content Placeholder 2">
            <a:extLst>
              <a:ext uri="{FF2B5EF4-FFF2-40B4-BE49-F238E27FC236}">
                <a16:creationId xmlns:a16="http://schemas.microsoft.com/office/drawing/2014/main" id="{53BF679B-71E7-4504-9110-EE374DB1CD8C}"/>
              </a:ext>
            </a:extLst>
          </p:cNvPr>
          <p:cNvSpPr>
            <a:spLocks noGrp="1"/>
          </p:cNvSpPr>
          <p:nvPr>
            <p:ph idx="1"/>
          </p:nvPr>
        </p:nvSpPr>
        <p:spPr>
          <a:xfrm>
            <a:off x="522513" y="1548882"/>
            <a:ext cx="11112759" cy="5309118"/>
          </a:xfrm>
        </p:spPr>
        <p:txBody>
          <a:bodyPr>
            <a:normAutofit lnSpcReduction="10000"/>
          </a:bodyPr>
          <a:lstStyle/>
          <a:p>
            <a:pPr fontAlgn="base"/>
            <a:r>
              <a:rPr lang="en-US" sz="2400" dirty="0"/>
              <a:t>Two people will take</a:t>
            </a:r>
            <a:r>
              <a:rPr lang="en-US" sz="2400" b="1" dirty="0"/>
              <a:t> </a:t>
            </a:r>
            <a:r>
              <a:rPr lang="en-US" sz="2400" b="1" dirty="0">
                <a:solidFill>
                  <a:srgbClr val="00B0F0"/>
                </a:solidFill>
              </a:rPr>
              <a:t>Topic A</a:t>
            </a:r>
            <a:r>
              <a:rPr lang="en-US" sz="2400" dirty="0"/>
              <a:t>; two people will take </a:t>
            </a:r>
            <a:r>
              <a:rPr lang="en-US" sz="2400" b="1" dirty="0">
                <a:solidFill>
                  <a:srgbClr val="00B0F0"/>
                </a:solidFill>
              </a:rPr>
              <a:t>Topic B</a:t>
            </a:r>
            <a:r>
              <a:rPr lang="en-US" sz="2400" dirty="0"/>
              <a:t>.</a:t>
            </a:r>
          </a:p>
          <a:p>
            <a:pPr lvl="1" fontAlgn="base"/>
            <a:r>
              <a:rPr lang="en-US" sz="2000" dirty="0"/>
              <a:t>Discuss what you know about the texts [you may need to do some Googling]. </a:t>
            </a:r>
          </a:p>
          <a:p>
            <a:pPr fontAlgn="base"/>
            <a:r>
              <a:rPr lang="en-US" sz="2400" b="1" dirty="0">
                <a:solidFill>
                  <a:srgbClr val="FFC000"/>
                </a:solidFill>
              </a:rPr>
              <a:t>Read and analyze</a:t>
            </a:r>
            <a:r>
              <a:rPr lang="en-US" sz="2400" dirty="0"/>
              <a:t> your article using the </a:t>
            </a:r>
            <a:r>
              <a:rPr lang="en-US" sz="2400" b="1" dirty="0">
                <a:solidFill>
                  <a:srgbClr val="FFC000"/>
                </a:solidFill>
              </a:rPr>
              <a:t>big 5 document</a:t>
            </a:r>
            <a:r>
              <a:rPr lang="en-US" sz="2400" dirty="0">
                <a:solidFill>
                  <a:srgbClr val="FFC000"/>
                </a:solidFill>
              </a:rPr>
              <a:t> </a:t>
            </a:r>
            <a:r>
              <a:rPr lang="en-US" sz="2400" dirty="0"/>
              <a:t>[write on a </a:t>
            </a:r>
            <a:r>
              <a:rPr lang="en-US" sz="2400" dirty="0" err="1"/>
              <a:t>sep</a:t>
            </a:r>
            <a:r>
              <a:rPr lang="en-US" sz="2400" dirty="0"/>
              <a:t> sheet of paper]. </a:t>
            </a:r>
          </a:p>
          <a:p>
            <a:pPr lvl="1" fontAlgn="base"/>
            <a:r>
              <a:rPr lang="en-US" sz="2000" b="1" dirty="0">
                <a:solidFill>
                  <a:srgbClr val="FFC000"/>
                </a:solidFill>
              </a:rPr>
              <a:t>When you identify one of the techniques of bias, note it in the ‘style’ section</a:t>
            </a:r>
            <a:r>
              <a:rPr lang="en-US" sz="2000" dirty="0">
                <a:solidFill>
                  <a:srgbClr val="FFC000"/>
                </a:solidFill>
              </a:rPr>
              <a:t>. </a:t>
            </a:r>
          </a:p>
          <a:p>
            <a:pPr fontAlgn="base"/>
            <a:r>
              <a:rPr lang="en-US" sz="2400" b="1" dirty="0">
                <a:solidFill>
                  <a:srgbClr val="92D050"/>
                </a:solidFill>
              </a:rPr>
              <a:t>Compare and contrast</a:t>
            </a:r>
            <a:r>
              <a:rPr lang="en-US" sz="2400" dirty="0">
                <a:solidFill>
                  <a:srgbClr val="92D050"/>
                </a:solidFill>
              </a:rPr>
              <a:t> </a:t>
            </a:r>
            <a:r>
              <a:rPr lang="en-US" sz="2400" dirty="0"/>
              <a:t>the two texts with your partner on a big post-it.  </a:t>
            </a:r>
          </a:p>
          <a:p>
            <a:pPr lvl="1" fontAlgn="base"/>
            <a:r>
              <a:rPr lang="en-US" sz="2000" b="1" dirty="0">
                <a:solidFill>
                  <a:srgbClr val="92D050"/>
                </a:solidFill>
              </a:rPr>
              <a:t>How do they differ in terms of content, theme, context [including audience and purpose], structure/layout, tone/mood, and style? </a:t>
            </a:r>
          </a:p>
          <a:p>
            <a:pPr fontAlgn="base"/>
            <a:r>
              <a:rPr lang="en-US" sz="2400" b="1" dirty="0">
                <a:solidFill>
                  <a:srgbClr val="7030A0"/>
                </a:solidFill>
              </a:rPr>
              <a:t>WRITE [INDIVIDUAL]</a:t>
            </a:r>
            <a:r>
              <a:rPr lang="en-US" sz="2400" dirty="0">
                <a:solidFill>
                  <a:srgbClr val="7030A0"/>
                </a:solidFill>
              </a:rPr>
              <a:t>:</a:t>
            </a:r>
            <a:r>
              <a:rPr lang="en-US" sz="2400" dirty="0"/>
              <a:t> Write a practice paper 1 exam. Complete this for homework. </a:t>
            </a:r>
          </a:p>
          <a:p>
            <a:pPr lvl="1" fontAlgn="base"/>
            <a:r>
              <a:rPr lang="en-US" sz="2000" dirty="0"/>
              <a:t>Use the graphic organizer to help you plan out your essay, </a:t>
            </a:r>
          </a:p>
          <a:p>
            <a:pPr lvl="1" fontAlgn="base"/>
            <a:r>
              <a:rPr lang="en-US" sz="2000" b="1" dirty="0">
                <a:solidFill>
                  <a:srgbClr val="7030A0"/>
                </a:solidFill>
              </a:rPr>
              <a:t>DUE AT THE BEGINNING OF CLASS ON MONDAY 09/16. </a:t>
            </a:r>
          </a:p>
          <a:p>
            <a:r>
              <a:rPr lang="en-US" sz="2400" b="1" dirty="0">
                <a:solidFill>
                  <a:srgbClr val="7030A0"/>
                </a:solidFill>
              </a:rPr>
              <a:t>LATE WORK WILL NOT BE ACCEPTED. </a:t>
            </a:r>
            <a:endParaRPr lang="en-US" sz="2400" dirty="0">
              <a:solidFill>
                <a:srgbClr val="7030A0"/>
              </a:solidFill>
            </a:endParaRPr>
          </a:p>
        </p:txBody>
      </p:sp>
    </p:spTree>
    <p:extLst>
      <p:ext uri="{BB962C8B-B14F-4D97-AF65-F5344CB8AC3E}">
        <p14:creationId xmlns:p14="http://schemas.microsoft.com/office/powerpoint/2010/main" val="2215342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6F942-AE05-43EF-A2FC-EFC8A949232D}"/>
              </a:ext>
            </a:extLst>
          </p:cNvPr>
          <p:cNvSpPr>
            <a:spLocks noGrp="1"/>
          </p:cNvSpPr>
          <p:nvPr>
            <p:ph type="title"/>
          </p:nvPr>
        </p:nvSpPr>
        <p:spPr/>
        <p:txBody>
          <a:bodyPr/>
          <a:lstStyle/>
          <a:p>
            <a:r>
              <a:rPr lang="en-US" dirty="0"/>
              <a:t>Articles:</a:t>
            </a:r>
          </a:p>
        </p:txBody>
      </p:sp>
      <p:sp>
        <p:nvSpPr>
          <p:cNvPr id="3" name="Content Placeholder 2">
            <a:extLst>
              <a:ext uri="{FF2B5EF4-FFF2-40B4-BE49-F238E27FC236}">
                <a16:creationId xmlns:a16="http://schemas.microsoft.com/office/drawing/2014/main" id="{9E900ED5-95D7-464B-B3AC-FA0A5DD9176B}"/>
              </a:ext>
            </a:extLst>
          </p:cNvPr>
          <p:cNvSpPr>
            <a:spLocks noGrp="1"/>
          </p:cNvSpPr>
          <p:nvPr>
            <p:ph idx="1"/>
          </p:nvPr>
        </p:nvSpPr>
        <p:spPr>
          <a:xfrm>
            <a:off x="2231136" y="2220686"/>
            <a:ext cx="7729728" cy="4572000"/>
          </a:xfrm>
        </p:spPr>
        <p:txBody>
          <a:bodyPr>
            <a:normAutofit/>
          </a:bodyPr>
          <a:lstStyle/>
          <a:p>
            <a:pPr fontAlgn="base"/>
            <a:r>
              <a:rPr lang="fr-FR" sz="2000" b="1" dirty="0">
                <a:solidFill>
                  <a:srgbClr val="00B050"/>
                </a:solidFill>
              </a:rPr>
              <a:t>TOPIC A: </a:t>
            </a:r>
          </a:p>
          <a:p>
            <a:pPr lvl="1" fontAlgn="base"/>
            <a:r>
              <a:rPr lang="fr-FR" sz="1800" dirty="0"/>
              <a:t>Article #1: </a:t>
            </a:r>
            <a:r>
              <a:rPr lang="fr-FR" sz="1800" u="sng" dirty="0">
                <a:hlinkClick r:id="rId2"/>
              </a:rPr>
              <a:t>https://www.breitbart.com/the-media/2017/01/23/alternative-facts-left-finds-meme-resistance/</a:t>
            </a:r>
            <a:endParaRPr lang="fr-FR" sz="1800" dirty="0"/>
          </a:p>
          <a:p>
            <a:pPr lvl="1" fontAlgn="base"/>
            <a:r>
              <a:rPr lang="fr-FR" sz="1800" dirty="0"/>
              <a:t>Article #2: </a:t>
            </a:r>
            <a:r>
              <a:rPr lang="fr-FR" sz="1800" u="sng" dirty="0">
                <a:hlinkClick r:id="rId3"/>
              </a:rPr>
              <a:t>https://www.theatlantic.com/politics/archive/2017/01/inauguration-crowd-size/514058/</a:t>
            </a:r>
            <a:endParaRPr lang="fr-FR" sz="1800" dirty="0"/>
          </a:p>
          <a:p>
            <a:pPr fontAlgn="base"/>
            <a:r>
              <a:rPr lang="fr-FR" sz="2000" b="1" dirty="0">
                <a:solidFill>
                  <a:srgbClr val="00B050"/>
                </a:solidFill>
              </a:rPr>
              <a:t>TOPIC B: </a:t>
            </a:r>
          </a:p>
          <a:p>
            <a:pPr lvl="1" fontAlgn="base"/>
            <a:r>
              <a:rPr lang="fr-FR" sz="1800" dirty="0"/>
              <a:t>Article #1: </a:t>
            </a:r>
            <a:r>
              <a:rPr lang="fr-FR" sz="1800" u="sng" dirty="0">
                <a:hlinkClick r:id="rId4"/>
              </a:rPr>
              <a:t>https://www.breitbart.com/politics/2017/03/08/nuclear-option-obamas-chickens-come-home-trump-wiretap-scandal/</a:t>
            </a:r>
            <a:endParaRPr lang="fr-FR" sz="1800" dirty="0"/>
          </a:p>
          <a:p>
            <a:pPr lvl="1"/>
            <a:r>
              <a:rPr lang="fr-FR" sz="1800" dirty="0"/>
              <a:t>Article #2: </a:t>
            </a:r>
            <a:r>
              <a:rPr lang="fr-FR" sz="1800" u="sng" dirty="0">
                <a:hlinkClick r:id="rId5"/>
              </a:rPr>
              <a:t>https://www.nytimes.com/2017/03/05/us/politics/trump-seeks-inquiry-into-allegations-that-obama-tapped-his-phones.html?hp&amp;action=click&amp;pgtype=Homepage&amp;clickSource=story-heading&amp;module=first-column-region&amp;region=top-news&amp;WT.nav=top-news</a:t>
            </a:r>
            <a:endParaRPr lang="en-US" sz="1800" dirty="0"/>
          </a:p>
        </p:txBody>
      </p:sp>
    </p:spTree>
    <p:extLst>
      <p:ext uri="{BB962C8B-B14F-4D97-AF65-F5344CB8AC3E}">
        <p14:creationId xmlns:p14="http://schemas.microsoft.com/office/powerpoint/2010/main" val="2544974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mage result for paper">
            <a:extLst>
              <a:ext uri="{FF2B5EF4-FFF2-40B4-BE49-F238E27FC236}">
                <a16:creationId xmlns:a16="http://schemas.microsoft.com/office/drawing/2014/main" id="{A368CDF4-ED16-4645-8D25-E8343F5C5F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3322" y="1674018"/>
            <a:ext cx="6245355" cy="350996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5FCCE3A-3ADB-43CE-AEE7-E8C4F7B2AFF5}"/>
              </a:ext>
            </a:extLst>
          </p:cNvPr>
          <p:cNvSpPr>
            <a:spLocks noGrp="1"/>
          </p:cNvSpPr>
          <p:nvPr>
            <p:ph type="ctrTitle"/>
          </p:nvPr>
        </p:nvSpPr>
        <p:spPr>
          <a:xfrm>
            <a:off x="1600199" y="2606040"/>
            <a:ext cx="8991600" cy="1645920"/>
          </a:xfrm>
        </p:spPr>
        <p:txBody>
          <a:bodyPr/>
          <a:lstStyle/>
          <a:p>
            <a:r>
              <a:rPr lang="en-US" dirty="0"/>
              <a:t>HOW TO WRITE A 7 ON PAPER 1</a:t>
            </a:r>
          </a:p>
        </p:txBody>
      </p:sp>
    </p:spTree>
    <p:extLst>
      <p:ext uri="{BB962C8B-B14F-4D97-AF65-F5344CB8AC3E}">
        <p14:creationId xmlns:p14="http://schemas.microsoft.com/office/powerpoint/2010/main" val="1924940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paper">
            <a:extLst>
              <a:ext uri="{FF2B5EF4-FFF2-40B4-BE49-F238E27FC236}">
                <a16:creationId xmlns:a16="http://schemas.microsoft.com/office/drawing/2014/main" id="{154053F5-ADAB-4391-AB41-BF81D17736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53"/>
            <a:ext cx="12191999" cy="685204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5F933CD-0CCD-47F4-A394-C86525B7B9C3}"/>
              </a:ext>
            </a:extLst>
          </p:cNvPr>
          <p:cNvSpPr>
            <a:spLocks noGrp="1"/>
          </p:cNvSpPr>
          <p:nvPr>
            <p:ph type="title"/>
          </p:nvPr>
        </p:nvSpPr>
        <p:spPr/>
        <p:txBody>
          <a:bodyPr>
            <a:normAutofit/>
          </a:bodyPr>
          <a:lstStyle/>
          <a:p>
            <a:r>
              <a:rPr lang="en-US" sz="6000" dirty="0"/>
              <a:t>INTRODUCTION</a:t>
            </a:r>
          </a:p>
        </p:txBody>
      </p:sp>
      <p:sp>
        <p:nvSpPr>
          <p:cNvPr id="3" name="Content Placeholder 2">
            <a:extLst>
              <a:ext uri="{FF2B5EF4-FFF2-40B4-BE49-F238E27FC236}">
                <a16:creationId xmlns:a16="http://schemas.microsoft.com/office/drawing/2014/main" id="{6927BCDC-85D7-4C5E-8F9B-B4A8A99E37E3}"/>
              </a:ext>
            </a:extLst>
          </p:cNvPr>
          <p:cNvSpPr>
            <a:spLocks noGrp="1"/>
          </p:cNvSpPr>
          <p:nvPr>
            <p:ph idx="1"/>
          </p:nvPr>
        </p:nvSpPr>
        <p:spPr>
          <a:xfrm>
            <a:off x="2231136" y="2638044"/>
            <a:ext cx="7729728" cy="4098658"/>
          </a:xfrm>
        </p:spPr>
        <p:txBody>
          <a:bodyPr>
            <a:normAutofit/>
          </a:bodyPr>
          <a:lstStyle/>
          <a:p>
            <a:pPr fontAlgn="base"/>
            <a:r>
              <a:rPr lang="en-US" sz="2800" dirty="0"/>
              <a:t>Discuss the common theme</a:t>
            </a:r>
          </a:p>
          <a:p>
            <a:pPr fontAlgn="base"/>
            <a:r>
              <a:rPr lang="en-US" sz="2800" dirty="0"/>
              <a:t>Briefly describe text type of both text</a:t>
            </a:r>
          </a:p>
          <a:p>
            <a:pPr fontAlgn="base"/>
            <a:r>
              <a:rPr lang="en-US" sz="2800" dirty="0"/>
              <a:t>Thesis should resemble:</a:t>
            </a:r>
          </a:p>
          <a:p>
            <a:pPr lvl="1" fontAlgn="base"/>
            <a:r>
              <a:rPr lang="en-US" sz="2400" dirty="0"/>
              <a:t>Despite these two text sharing the same  theme and overall purpose, they differ greatly in context, audience, tone and register, and most importantly the stylistic features manipulated by the authors to convey their ideas.</a:t>
            </a:r>
          </a:p>
          <a:p>
            <a:endParaRPr lang="en-US" dirty="0"/>
          </a:p>
        </p:txBody>
      </p:sp>
    </p:spTree>
    <p:extLst>
      <p:ext uri="{BB962C8B-B14F-4D97-AF65-F5344CB8AC3E}">
        <p14:creationId xmlns:p14="http://schemas.microsoft.com/office/powerpoint/2010/main" val="1083103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paper">
            <a:extLst>
              <a:ext uri="{FF2B5EF4-FFF2-40B4-BE49-F238E27FC236}">
                <a16:creationId xmlns:a16="http://schemas.microsoft.com/office/drawing/2014/main" id="{B063F408-5A05-4068-9361-E11AD7D58C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53"/>
            <a:ext cx="12191999" cy="685204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AD1D758-DE14-47F0-9CA8-3A1AC5BCE4E9}"/>
              </a:ext>
            </a:extLst>
          </p:cNvPr>
          <p:cNvSpPr>
            <a:spLocks noGrp="1"/>
          </p:cNvSpPr>
          <p:nvPr>
            <p:ph type="title"/>
          </p:nvPr>
        </p:nvSpPr>
        <p:spPr>
          <a:xfrm>
            <a:off x="2231136" y="964691"/>
            <a:ext cx="7729728" cy="1582565"/>
          </a:xfrm>
        </p:spPr>
        <p:txBody>
          <a:bodyPr>
            <a:noAutofit/>
          </a:bodyPr>
          <a:lstStyle/>
          <a:p>
            <a:r>
              <a:rPr lang="en-US" sz="6000" dirty="0"/>
              <a:t>BODY PARAGRAPH 1-2</a:t>
            </a:r>
          </a:p>
        </p:txBody>
      </p:sp>
      <p:sp>
        <p:nvSpPr>
          <p:cNvPr id="3" name="Content Placeholder 2">
            <a:extLst>
              <a:ext uri="{FF2B5EF4-FFF2-40B4-BE49-F238E27FC236}">
                <a16:creationId xmlns:a16="http://schemas.microsoft.com/office/drawing/2014/main" id="{55466712-AB1D-47FE-A14B-10DF8D3BA3AD}"/>
              </a:ext>
            </a:extLst>
          </p:cNvPr>
          <p:cNvSpPr>
            <a:spLocks noGrp="1"/>
          </p:cNvSpPr>
          <p:nvPr>
            <p:ph idx="1"/>
          </p:nvPr>
        </p:nvSpPr>
        <p:spPr>
          <a:xfrm>
            <a:off x="2231136" y="2638044"/>
            <a:ext cx="7729728" cy="3781417"/>
          </a:xfrm>
        </p:spPr>
        <p:txBody>
          <a:bodyPr/>
          <a:lstStyle/>
          <a:p>
            <a:pPr fontAlgn="base"/>
            <a:r>
              <a:rPr lang="en-US" sz="3200" dirty="0"/>
              <a:t>Explain difference in context </a:t>
            </a:r>
          </a:p>
          <a:p>
            <a:pPr lvl="1" fontAlgn="base"/>
            <a:r>
              <a:rPr lang="en-US" sz="2800" dirty="0"/>
              <a:t>time, social context, cultural context, geographical context, political context</a:t>
            </a:r>
          </a:p>
          <a:p>
            <a:pPr fontAlgn="base"/>
            <a:r>
              <a:rPr lang="en-US" sz="3200" dirty="0"/>
              <a:t>Use references to backup your point on the differences in context. </a:t>
            </a:r>
          </a:p>
          <a:p>
            <a:endParaRPr lang="en-US" dirty="0"/>
          </a:p>
        </p:txBody>
      </p:sp>
    </p:spTree>
    <p:extLst>
      <p:ext uri="{BB962C8B-B14F-4D97-AF65-F5344CB8AC3E}">
        <p14:creationId xmlns:p14="http://schemas.microsoft.com/office/powerpoint/2010/main" val="3365136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paper">
            <a:extLst>
              <a:ext uri="{FF2B5EF4-FFF2-40B4-BE49-F238E27FC236}">
                <a16:creationId xmlns:a16="http://schemas.microsoft.com/office/drawing/2014/main" id="{082DFFEB-90A0-45DB-A82B-9224284A31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53"/>
            <a:ext cx="12191999" cy="685204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943DE41-885B-4DDB-A63A-BE659DBBA263}"/>
              </a:ext>
            </a:extLst>
          </p:cNvPr>
          <p:cNvSpPr>
            <a:spLocks noGrp="1"/>
          </p:cNvSpPr>
          <p:nvPr>
            <p:ph type="title"/>
          </p:nvPr>
        </p:nvSpPr>
        <p:spPr>
          <a:xfrm>
            <a:off x="2231136" y="964692"/>
            <a:ext cx="7729728" cy="1470598"/>
          </a:xfrm>
        </p:spPr>
        <p:txBody>
          <a:bodyPr>
            <a:noAutofit/>
          </a:bodyPr>
          <a:lstStyle/>
          <a:p>
            <a:r>
              <a:rPr lang="en-US" sz="6000" dirty="0"/>
              <a:t>BODY PARAGRAPH 3-4</a:t>
            </a:r>
          </a:p>
        </p:txBody>
      </p:sp>
      <p:sp>
        <p:nvSpPr>
          <p:cNvPr id="3" name="Content Placeholder 2">
            <a:extLst>
              <a:ext uri="{FF2B5EF4-FFF2-40B4-BE49-F238E27FC236}">
                <a16:creationId xmlns:a16="http://schemas.microsoft.com/office/drawing/2014/main" id="{D9D2E6B3-5474-4033-B969-DB61D00085BA}"/>
              </a:ext>
            </a:extLst>
          </p:cNvPr>
          <p:cNvSpPr>
            <a:spLocks noGrp="1"/>
          </p:cNvSpPr>
          <p:nvPr>
            <p:ph idx="1"/>
          </p:nvPr>
        </p:nvSpPr>
        <p:spPr>
          <a:xfrm>
            <a:off x="2231136" y="2638044"/>
            <a:ext cx="7729728" cy="3697442"/>
          </a:xfrm>
        </p:spPr>
        <p:txBody>
          <a:bodyPr>
            <a:normAutofit/>
          </a:bodyPr>
          <a:lstStyle/>
          <a:p>
            <a:pPr fontAlgn="base"/>
            <a:r>
              <a:rPr lang="en-US" sz="3200" dirty="0"/>
              <a:t>Explain the difference in the audience for the piece </a:t>
            </a:r>
          </a:p>
          <a:p>
            <a:pPr lvl="1" fontAlgn="base"/>
            <a:r>
              <a:rPr lang="en-US" sz="2800" dirty="0"/>
              <a:t>Mass audience? Small target audience, Who is the audience?</a:t>
            </a:r>
          </a:p>
          <a:p>
            <a:pPr fontAlgn="base"/>
            <a:r>
              <a:rPr lang="en-US" sz="3200" dirty="0"/>
              <a:t>Use reference to back up your point of view on the difference in audience.</a:t>
            </a:r>
          </a:p>
          <a:p>
            <a:endParaRPr lang="en-US" dirty="0"/>
          </a:p>
        </p:txBody>
      </p:sp>
    </p:spTree>
    <p:extLst>
      <p:ext uri="{BB962C8B-B14F-4D97-AF65-F5344CB8AC3E}">
        <p14:creationId xmlns:p14="http://schemas.microsoft.com/office/powerpoint/2010/main" val="1698490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paper">
            <a:extLst>
              <a:ext uri="{FF2B5EF4-FFF2-40B4-BE49-F238E27FC236}">
                <a16:creationId xmlns:a16="http://schemas.microsoft.com/office/drawing/2014/main" id="{9F79A5B9-F8CC-45F3-B61E-DE5BF690E2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53"/>
            <a:ext cx="12191999" cy="685204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82A9F54-0BFF-40C7-97A5-BF5585E96AB1}"/>
              </a:ext>
            </a:extLst>
          </p:cNvPr>
          <p:cNvSpPr>
            <a:spLocks noGrp="1"/>
          </p:cNvSpPr>
          <p:nvPr>
            <p:ph type="title"/>
          </p:nvPr>
        </p:nvSpPr>
        <p:spPr>
          <a:xfrm>
            <a:off x="2231136" y="964691"/>
            <a:ext cx="7729728" cy="1489260"/>
          </a:xfrm>
        </p:spPr>
        <p:txBody>
          <a:bodyPr>
            <a:noAutofit/>
          </a:bodyPr>
          <a:lstStyle/>
          <a:p>
            <a:r>
              <a:rPr lang="en-US" sz="6000" dirty="0"/>
              <a:t>BODY PARAGRAPH 5-6</a:t>
            </a:r>
          </a:p>
        </p:txBody>
      </p:sp>
      <p:sp>
        <p:nvSpPr>
          <p:cNvPr id="3" name="Content Placeholder 2">
            <a:extLst>
              <a:ext uri="{FF2B5EF4-FFF2-40B4-BE49-F238E27FC236}">
                <a16:creationId xmlns:a16="http://schemas.microsoft.com/office/drawing/2014/main" id="{CDCB9A2C-67A5-485A-8154-632A9954BCF2}"/>
              </a:ext>
            </a:extLst>
          </p:cNvPr>
          <p:cNvSpPr>
            <a:spLocks noGrp="1"/>
          </p:cNvSpPr>
          <p:nvPr>
            <p:ph idx="1"/>
          </p:nvPr>
        </p:nvSpPr>
        <p:spPr/>
        <p:txBody>
          <a:bodyPr/>
          <a:lstStyle/>
          <a:p>
            <a:pPr fontAlgn="base"/>
            <a:r>
              <a:rPr lang="en-US" sz="3200" dirty="0"/>
              <a:t>Explain the difference in purpose </a:t>
            </a:r>
          </a:p>
          <a:p>
            <a:pPr lvl="1" fontAlgn="base"/>
            <a:r>
              <a:rPr lang="en-US" sz="2800" dirty="0"/>
              <a:t>Persuade? Inform? Entertain?</a:t>
            </a:r>
          </a:p>
          <a:p>
            <a:pPr fontAlgn="base"/>
            <a:r>
              <a:rPr lang="en-US" sz="3200" dirty="0"/>
              <a:t>Use reference to backup your point of view in the difference in purpose.</a:t>
            </a:r>
          </a:p>
          <a:p>
            <a:endParaRPr lang="en-US" dirty="0"/>
          </a:p>
        </p:txBody>
      </p:sp>
    </p:spTree>
    <p:extLst>
      <p:ext uri="{BB962C8B-B14F-4D97-AF65-F5344CB8AC3E}">
        <p14:creationId xmlns:p14="http://schemas.microsoft.com/office/powerpoint/2010/main" val="367091927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13</TotalTime>
  <Words>181</Words>
  <Application>Microsoft Office PowerPoint</Application>
  <PresentationFormat>Widescreen</PresentationFormat>
  <Paragraphs>68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Bodoni MT</vt:lpstr>
      <vt:lpstr>Gill Sans MT</vt:lpstr>
      <vt:lpstr>Parcel</vt:lpstr>
      <vt:lpstr>MEDIA MANIPULATION</vt:lpstr>
      <vt:lpstr>Define the following terms</vt:lpstr>
      <vt:lpstr>IN GROUPS OF FOUR: </vt:lpstr>
      <vt:lpstr>Articles:</vt:lpstr>
      <vt:lpstr>HOW TO WRITE A 7 ON PAPER 1</vt:lpstr>
      <vt:lpstr>INTRODUCTION</vt:lpstr>
      <vt:lpstr>BODY PARAGRAPH 1-2</vt:lpstr>
      <vt:lpstr>BODY PARAGRAPH 3-4</vt:lpstr>
      <vt:lpstr>BODY PARAGRAPH 5-6</vt:lpstr>
      <vt:lpstr>BODY PARAGRAPH 7-8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MANIPULATION</dc:title>
  <dc:creator>Thorne, Elizabeth C</dc:creator>
  <cp:lastModifiedBy>Thorne, Elizabeth C</cp:lastModifiedBy>
  <cp:revision>2</cp:revision>
  <dcterms:created xsi:type="dcterms:W3CDTF">2019-09-10T14:31:59Z</dcterms:created>
  <dcterms:modified xsi:type="dcterms:W3CDTF">2019-09-10T14:45:58Z</dcterms:modified>
</cp:coreProperties>
</file>