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1" r:id="rId3"/>
    <p:sldId id="257"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8/19/2019</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8/19/2019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8/19/2019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8/19/2019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8/19/2019</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8/19/2019</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8/19/2019</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8/19/2019</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8/19/2019</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8/19/2019</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8/19/2019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8/19/2019</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Device Project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98584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400547"/>
            <a:ext cx="10730752" cy="1371600"/>
          </a:xfrm>
        </p:spPr>
        <p:txBody>
          <a:bodyPr>
            <a:normAutofit/>
          </a:bodyPr>
          <a:lstStyle/>
          <a:p>
            <a:r>
              <a:rPr lang="en-US" sz="8000" dirty="0" smtClean="0"/>
              <a:t>Standards: </a:t>
            </a:r>
            <a:endParaRPr lang="en-US" sz="8000" dirty="0"/>
          </a:p>
        </p:txBody>
      </p:sp>
      <p:sp>
        <p:nvSpPr>
          <p:cNvPr id="3" name="Content Placeholder 2"/>
          <p:cNvSpPr>
            <a:spLocks noGrp="1"/>
          </p:cNvSpPr>
          <p:nvPr>
            <p:ph idx="1"/>
          </p:nvPr>
        </p:nvSpPr>
        <p:spPr>
          <a:xfrm>
            <a:off x="394447" y="1640541"/>
            <a:ext cx="11403105" cy="4805083"/>
          </a:xfrm>
        </p:spPr>
        <p:txBody>
          <a:bodyPr>
            <a:normAutofit fontScale="70000" lnSpcReduction="20000"/>
          </a:bodyPr>
          <a:lstStyle/>
          <a:p>
            <a:r>
              <a:rPr lang="en-US" b="1" dirty="0"/>
              <a:t>ELAGSE9-10W2</a:t>
            </a:r>
            <a:r>
              <a:rPr lang="en-US" dirty="0"/>
              <a:t>: Write informative/explanatory texts to examine and convey complex ideas, concepts, and information clearly and accurately through the effective selection, organization, and analysis of content. a. Introduce a topic; organize complex ideas, concepts, and information to make important connections and distinctions; include formatting (e.g., headings), graphics (e.g., figures, tables), and multimedia when useful to aiding comprehension. b. Develop the topic with well-chosen, relevant, and sufficient facts, extended definitions, concrete details, quotations, or other information and examples appropriate to the audience’s knowledge of the topic. c. Use appropriate and varied transitions to link the major sections of the text, create cohesion, and clarify the relationships among complex ideas and concepts. d. Use precise language and domain-specific vocabulary to manage the complexity of the topic. e. Establish and maintain an appropriate style and objective tone. f. Provide a concluding statement or section that follows from and supports the information or explanation presented (e.g., articulating implications or the significance of the topic). </a:t>
            </a:r>
            <a:endParaRPr lang="en-US" dirty="0" smtClean="0"/>
          </a:p>
          <a:p>
            <a:r>
              <a:rPr lang="en-US" b="1" dirty="0" smtClean="0"/>
              <a:t>ELAGSE9-10W3</a:t>
            </a:r>
            <a:r>
              <a:rPr lang="en-US" b="1" dirty="0"/>
              <a:t>: </a:t>
            </a:r>
            <a:r>
              <a:rPr lang="en-US" dirty="0"/>
              <a:t>Write narratives to develop real or imagined experiences or events using effective technique, well-chosen details, and well-structured event sequences. a. Engage and orient the reader by setting out a problem, situation, or observation, establishing one or multiple point(s) of view, and introducing a narrator and/or characters; create a smooth progression of experiences or events. b. Use narrative techniques, such as dialogue, pacing, description, reflection, and multiple plot lines, to develop experiences, events, and/or characters. c. Use a variety of techniques to sequence events so that they build on one another to create a coherent whole. d. Use precise words and phrases, telling details, and sensory language to convey a vivid picture of the experiences, events, setting, and/or characters. e. Provide a conclusion that follows from and reflects on what is experienced, observed, or resolved over the course of the </a:t>
            </a:r>
            <a:r>
              <a:rPr lang="en-US" dirty="0" smtClean="0"/>
              <a:t>narrative.</a:t>
            </a:r>
          </a:p>
          <a:p>
            <a:r>
              <a:rPr lang="en-US" b="1" dirty="0"/>
              <a:t>ELAGSE9-10W4: </a:t>
            </a:r>
            <a:r>
              <a:rPr lang="en-US" dirty="0"/>
              <a:t>Produce clear and coherent writing in which the development, organization, and style are appropriate to task, purpose, and audience. (Grade-specific expectations for writing types are defined in standards 1–3 above.) </a:t>
            </a:r>
            <a:endParaRPr lang="en-US" dirty="0" smtClean="0"/>
          </a:p>
          <a:p>
            <a:r>
              <a:rPr lang="en-US" b="1" dirty="0" smtClean="0"/>
              <a:t>ELAGSE9-10W5</a:t>
            </a:r>
            <a:r>
              <a:rPr lang="en-US" b="1" dirty="0"/>
              <a:t>: </a:t>
            </a:r>
            <a:r>
              <a:rPr lang="en-US" dirty="0"/>
              <a:t>Develop and strengthen writing as needed by planning, revising, editing, rewriting, or trying a new approach, focusing on addressing what is most significant for a specific purpose and audience. (Editing for conventions should demonstrate command of Language standards 1–3 up to and including grades 9–10.) </a:t>
            </a:r>
            <a:endParaRPr lang="en-US" dirty="0" smtClean="0"/>
          </a:p>
          <a:p>
            <a:r>
              <a:rPr lang="en-US" b="1" dirty="0" smtClean="0"/>
              <a:t>ELAGSE9-10W6</a:t>
            </a:r>
            <a:r>
              <a:rPr lang="en-US" b="1" dirty="0"/>
              <a:t>: </a:t>
            </a:r>
            <a:r>
              <a:rPr lang="en-US" dirty="0"/>
              <a:t>Use technology, including the Internet, to produce, publish, and update individual or shared writing products, taking advantage of technology’s capacity to link to other information and to display information flexibly and </a:t>
            </a:r>
            <a:r>
              <a:rPr lang="en-US" dirty="0" smtClean="0"/>
              <a:t>dynamically.</a:t>
            </a:r>
          </a:p>
          <a:p>
            <a:r>
              <a:rPr lang="en-US" b="1" dirty="0"/>
              <a:t>ELAGSE9-10SL2: </a:t>
            </a:r>
            <a:r>
              <a:rPr lang="en-US" dirty="0"/>
              <a:t>Integrate multiple sources of information presented in diverse media or formats (e.g., visually, quantitatively, orally) evaluating the credibility and accuracy of each source.</a:t>
            </a:r>
          </a:p>
        </p:txBody>
      </p:sp>
    </p:spTree>
    <p:extLst>
      <p:ext uri="{BB962C8B-B14F-4D97-AF65-F5344CB8AC3E}">
        <p14:creationId xmlns:p14="http://schemas.microsoft.com/office/powerpoint/2010/main" val="2705832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76" y="150224"/>
            <a:ext cx="10058400" cy="1371600"/>
          </a:xfrm>
        </p:spPr>
        <p:txBody>
          <a:bodyPr/>
          <a:lstStyle/>
          <a:p>
            <a:r>
              <a:rPr lang="en-US" dirty="0" smtClean="0"/>
              <a:t>Directions: </a:t>
            </a:r>
            <a:endParaRPr lang="en-US" dirty="0"/>
          </a:p>
        </p:txBody>
      </p:sp>
      <p:sp>
        <p:nvSpPr>
          <p:cNvPr id="3" name="Content Placeholder 2"/>
          <p:cNvSpPr>
            <a:spLocks noGrp="1"/>
          </p:cNvSpPr>
          <p:nvPr>
            <p:ph idx="1"/>
          </p:nvPr>
        </p:nvSpPr>
        <p:spPr>
          <a:xfrm>
            <a:off x="363415" y="1266092"/>
            <a:ext cx="11441723" cy="5240216"/>
          </a:xfrm>
        </p:spPr>
        <p:txBody>
          <a:bodyPr>
            <a:normAutofit/>
          </a:bodyPr>
          <a:lstStyle/>
          <a:p>
            <a:r>
              <a:rPr lang="en-US" sz="3200" dirty="0" smtClean="0"/>
              <a:t>In groups of 4, create a song/rap/poem/short story about a literary device </a:t>
            </a:r>
            <a:r>
              <a:rPr lang="en-US" sz="3200" b="1" dirty="0" smtClean="0"/>
              <a:t>of my choice. </a:t>
            </a:r>
          </a:p>
          <a:p>
            <a:pPr lvl="1"/>
            <a:r>
              <a:rPr lang="en-US" sz="2800" dirty="0" smtClean="0"/>
              <a:t>I will come around in a minute to assign you and your partner a term. </a:t>
            </a:r>
          </a:p>
          <a:p>
            <a:r>
              <a:rPr lang="en-US" sz="3200" dirty="0" smtClean="0"/>
              <a:t>Your video/presentation must </a:t>
            </a:r>
            <a:r>
              <a:rPr lang="en-US" sz="3200" b="1" dirty="0" smtClean="0"/>
              <a:t>TEACH</a:t>
            </a:r>
            <a:r>
              <a:rPr lang="en-US" sz="3200" dirty="0" smtClean="0"/>
              <a:t> the class all about the literary device. </a:t>
            </a:r>
          </a:p>
          <a:p>
            <a:pPr lvl="1"/>
            <a:r>
              <a:rPr lang="en-US" sz="2800" dirty="0" smtClean="0"/>
              <a:t>You may either present in front of the class OR show a video. </a:t>
            </a:r>
          </a:p>
          <a:p>
            <a:pPr lvl="1"/>
            <a:r>
              <a:rPr lang="en-US" sz="2800" dirty="0" smtClean="0"/>
              <a:t>You will have TWO class periods to complete this project. </a:t>
            </a:r>
          </a:p>
          <a:p>
            <a:pPr lvl="1"/>
            <a:r>
              <a:rPr lang="en-US" sz="2800" dirty="0" smtClean="0"/>
              <a:t>PRESENTAITONS WILL START FRIDAY 08/19. </a:t>
            </a:r>
          </a:p>
          <a:p>
            <a:endParaRPr lang="en-US" dirty="0"/>
          </a:p>
        </p:txBody>
      </p:sp>
    </p:spTree>
    <p:extLst>
      <p:ext uri="{BB962C8B-B14F-4D97-AF65-F5344CB8AC3E}">
        <p14:creationId xmlns:p14="http://schemas.microsoft.com/office/powerpoint/2010/main" val="3711258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dirty="0" smtClean="0">
                <a:solidFill>
                  <a:schemeClr val="accent2">
                    <a:lumMod val="60000"/>
                    <a:lumOff val="40000"/>
                  </a:schemeClr>
                </a:solidFill>
              </a:rPr>
              <a:t>RUBRIC</a:t>
            </a:r>
            <a:endParaRPr lang="en-US" sz="8000" dirty="0">
              <a:solidFill>
                <a:schemeClr val="accent2">
                  <a:lumMod val="60000"/>
                  <a:lumOff val="40000"/>
                </a:schemeClr>
              </a:solidFill>
            </a:endParaRPr>
          </a:p>
        </p:txBody>
      </p:sp>
      <p:sp>
        <p:nvSpPr>
          <p:cNvPr id="3" name="Content Placeholder 2"/>
          <p:cNvSpPr>
            <a:spLocks noGrp="1"/>
          </p:cNvSpPr>
          <p:nvPr>
            <p:ph idx="1"/>
          </p:nvPr>
        </p:nvSpPr>
        <p:spPr>
          <a:xfrm>
            <a:off x="375138" y="2014193"/>
            <a:ext cx="11441723" cy="4480391"/>
          </a:xfrm>
        </p:spPr>
        <p:txBody>
          <a:bodyPr>
            <a:normAutofit fontScale="92500"/>
          </a:bodyPr>
          <a:lstStyle/>
          <a:p>
            <a:pPr lvl="1"/>
            <a:r>
              <a:rPr lang="en-US" sz="3600" b="1" dirty="0" smtClean="0">
                <a:solidFill>
                  <a:schemeClr val="accent4">
                    <a:lumMod val="60000"/>
                    <a:lumOff val="40000"/>
                  </a:schemeClr>
                </a:solidFill>
              </a:rPr>
              <a:t>Be </a:t>
            </a:r>
            <a:r>
              <a:rPr lang="en-US" sz="3600" b="1" dirty="0">
                <a:solidFill>
                  <a:schemeClr val="accent4">
                    <a:lumMod val="60000"/>
                    <a:lumOff val="40000"/>
                  </a:schemeClr>
                </a:solidFill>
              </a:rPr>
              <a:t>AT LEAST </a:t>
            </a:r>
            <a:r>
              <a:rPr lang="en-US" sz="3600" b="1" dirty="0" smtClean="0">
                <a:solidFill>
                  <a:schemeClr val="accent4">
                    <a:lumMod val="60000"/>
                    <a:lumOff val="40000"/>
                  </a:schemeClr>
                </a:solidFill>
              </a:rPr>
              <a:t>5 </a:t>
            </a:r>
            <a:r>
              <a:rPr lang="en-US" sz="3600" b="1" dirty="0">
                <a:solidFill>
                  <a:schemeClr val="accent4">
                    <a:lumMod val="60000"/>
                    <a:lumOff val="40000"/>
                  </a:schemeClr>
                </a:solidFill>
              </a:rPr>
              <a:t>minutes long (</a:t>
            </a:r>
            <a:r>
              <a:rPr lang="en-US" sz="3600" b="1" dirty="0">
                <a:solidFill>
                  <a:schemeClr val="accent2">
                    <a:lumMod val="60000"/>
                    <a:lumOff val="40000"/>
                  </a:schemeClr>
                </a:solidFill>
              </a:rPr>
              <a:t>30 points</a:t>
            </a:r>
            <a:r>
              <a:rPr lang="en-US" sz="3600" b="1" dirty="0">
                <a:solidFill>
                  <a:schemeClr val="accent4">
                    <a:lumMod val="60000"/>
                    <a:lumOff val="40000"/>
                  </a:schemeClr>
                </a:solidFill>
              </a:rPr>
              <a:t>)</a:t>
            </a:r>
          </a:p>
          <a:p>
            <a:pPr lvl="1"/>
            <a:r>
              <a:rPr lang="en-US" sz="3600" b="1" dirty="0">
                <a:solidFill>
                  <a:schemeClr val="accent4">
                    <a:lumMod val="60000"/>
                    <a:lumOff val="40000"/>
                  </a:schemeClr>
                </a:solidFill>
              </a:rPr>
              <a:t>Teach the class about the literary device- </a:t>
            </a:r>
            <a:r>
              <a:rPr lang="en-US" sz="3600" b="1" dirty="0" smtClean="0">
                <a:solidFill>
                  <a:schemeClr val="accent4">
                    <a:lumMod val="60000"/>
                    <a:lumOff val="40000"/>
                  </a:schemeClr>
                </a:solidFill>
              </a:rPr>
              <a:t>(</a:t>
            </a:r>
            <a:r>
              <a:rPr lang="en-US" sz="3600" b="1" dirty="0">
                <a:solidFill>
                  <a:schemeClr val="accent2">
                    <a:lumMod val="60000"/>
                    <a:lumOff val="40000"/>
                  </a:schemeClr>
                </a:solidFill>
              </a:rPr>
              <a:t>40 points</a:t>
            </a:r>
            <a:r>
              <a:rPr lang="en-US" sz="3600" b="1" dirty="0" smtClean="0">
                <a:solidFill>
                  <a:schemeClr val="accent4">
                    <a:lumMod val="60000"/>
                    <a:lumOff val="40000"/>
                  </a:schemeClr>
                </a:solidFill>
              </a:rPr>
              <a:t>)</a:t>
            </a:r>
          </a:p>
          <a:p>
            <a:pPr lvl="2"/>
            <a:r>
              <a:rPr lang="en-US" sz="3400" b="1" dirty="0" smtClean="0">
                <a:solidFill>
                  <a:schemeClr val="accent2">
                    <a:lumMod val="60000"/>
                    <a:lumOff val="40000"/>
                  </a:schemeClr>
                </a:solidFill>
              </a:rPr>
              <a:t>DETAILED DEFINITION (10 pts.)</a:t>
            </a:r>
          </a:p>
          <a:p>
            <a:pPr lvl="2"/>
            <a:r>
              <a:rPr lang="en-US" sz="3400" b="1" dirty="0" smtClean="0">
                <a:solidFill>
                  <a:schemeClr val="accent2">
                    <a:lumMod val="60000"/>
                    <a:lumOff val="40000"/>
                  </a:schemeClr>
                </a:solidFill>
              </a:rPr>
              <a:t>EXAMPLES FROM AT LEAST </a:t>
            </a:r>
            <a:r>
              <a:rPr lang="en-US" sz="3400" b="1" dirty="0">
                <a:solidFill>
                  <a:schemeClr val="accent2">
                    <a:lumMod val="60000"/>
                    <a:lumOff val="40000"/>
                  </a:schemeClr>
                </a:solidFill>
              </a:rPr>
              <a:t>3</a:t>
            </a:r>
            <a:r>
              <a:rPr lang="en-US" sz="3400" b="1" dirty="0" smtClean="0">
                <a:solidFill>
                  <a:schemeClr val="accent2">
                    <a:lumMod val="60000"/>
                    <a:lumOff val="40000"/>
                  </a:schemeClr>
                </a:solidFill>
              </a:rPr>
              <a:t> DIFFERENT TEXT (must provide the text) (30 pts.) </a:t>
            </a:r>
            <a:endParaRPr lang="en-US" sz="3400" b="1" dirty="0">
              <a:solidFill>
                <a:schemeClr val="accent2">
                  <a:lumMod val="60000"/>
                  <a:lumOff val="40000"/>
                </a:schemeClr>
              </a:solidFill>
            </a:endParaRPr>
          </a:p>
          <a:p>
            <a:pPr lvl="1"/>
            <a:r>
              <a:rPr lang="en-US" sz="3600" b="1" dirty="0">
                <a:solidFill>
                  <a:schemeClr val="accent4">
                    <a:lumMod val="60000"/>
                    <a:lumOff val="40000"/>
                  </a:schemeClr>
                </a:solidFill>
              </a:rPr>
              <a:t>Be creative &amp; entertaining </a:t>
            </a:r>
            <a:r>
              <a:rPr lang="en-US" sz="3600" b="1" dirty="0" smtClean="0">
                <a:solidFill>
                  <a:schemeClr val="accent4">
                    <a:lumMod val="60000"/>
                    <a:lumOff val="40000"/>
                  </a:schemeClr>
                </a:solidFill>
              </a:rPr>
              <a:t>(</a:t>
            </a:r>
            <a:r>
              <a:rPr lang="en-US" sz="3600" b="1" dirty="0" smtClean="0">
                <a:solidFill>
                  <a:schemeClr val="accent2">
                    <a:lumMod val="60000"/>
                    <a:lumOff val="40000"/>
                  </a:schemeClr>
                </a:solidFill>
              </a:rPr>
              <a:t>10 </a:t>
            </a:r>
            <a:r>
              <a:rPr lang="en-US" sz="3600" b="1" dirty="0">
                <a:solidFill>
                  <a:schemeClr val="accent2">
                    <a:lumMod val="60000"/>
                    <a:lumOff val="40000"/>
                  </a:schemeClr>
                </a:solidFill>
              </a:rPr>
              <a:t>points</a:t>
            </a:r>
            <a:r>
              <a:rPr lang="en-US" sz="3600" b="1" dirty="0">
                <a:solidFill>
                  <a:schemeClr val="accent4">
                    <a:lumMod val="60000"/>
                    <a:lumOff val="40000"/>
                  </a:schemeClr>
                </a:solidFill>
              </a:rPr>
              <a:t>)</a:t>
            </a:r>
          </a:p>
          <a:p>
            <a:pPr lvl="1"/>
            <a:r>
              <a:rPr lang="en-US" sz="3600" b="1" dirty="0">
                <a:solidFill>
                  <a:schemeClr val="accent4">
                    <a:lumMod val="60000"/>
                    <a:lumOff val="40000"/>
                  </a:schemeClr>
                </a:solidFill>
              </a:rPr>
              <a:t>Display an obvious amount of effort (</a:t>
            </a:r>
            <a:r>
              <a:rPr lang="en-US" sz="3600" b="1" dirty="0" smtClean="0">
                <a:solidFill>
                  <a:schemeClr val="accent2">
                    <a:lumMod val="60000"/>
                    <a:lumOff val="40000"/>
                  </a:schemeClr>
                </a:solidFill>
              </a:rPr>
              <a:t>10 points</a:t>
            </a:r>
            <a:r>
              <a:rPr lang="en-US" sz="3600" b="1" dirty="0" smtClean="0">
                <a:solidFill>
                  <a:schemeClr val="accent4">
                    <a:lumMod val="60000"/>
                    <a:lumOff val="40000"/>
                  </a:schemeClr>
                </a:solidFill>
              </a:rPr>
              <a:t>)</a:t>
            </a:r>
            <a:endParaRPr lang="en-US" sz="3600" b="1" dirty="0">
              <a:solidFill>
                <a:schemeClr val="accent4">
                  <a:lumMod val="60000"/>
                  <a:lumOff val="40000"/>
                </a:schemeClr>
              </a:solidFill>
            </a:endParaRPr>
          </a:p>
          <a:p>
            <a:pPr lvl="1"/>
            <a:r>
              <a:rPr lang="en-US" sz="3600" b="1" dirty="0">
                <a:solidFill>
                  <a:schemeClr val="accent4">
                    <a:lumMod val="60000"/>
                    <a:lumOff val="40000"/>
                  </a:schemeClr>
                </a:solidFill>
              </a:rPr>
              <a:t>Include all members of the group (</a:t>
            </a:r>
            <a:r>
              <a:rPr lang="en-US" sz="3600" b="1" dirty="0">
                <a:solidFill>
                  <a:schemeClr val="accent2">
                    <a:lumMod val="60000"/>
                    <a:lumOff val="40000"/>
                  </a:schemeClr>
                </a:solidFill>
              </a:rPr>
              <a:t>10 points</a:t>
            </a:r>
            <a:r>
              <a:rPr lang="en-US" sz="3600" b="1" dirty="0">
                <a:solidFill>
                  <a:schemeClr val="accent4">
                    <a:lumMod val="60000"/>
                    <a:lumOff val="40000"/>
                  </a:schemeClr>
                </a:solidFill>
              </a:rPr>
              <a:t>)</a:t>
            </a:r>
          </a:p>
          <a:p>
            <a:endParaRPr lang="en-US" dirty="0"/>
          </a:p>
        </p:txBody>
      </p:sp>
    </p:spTree>
    <p:extLst>
      <p:ext uri="{BB962C8B-B14F-4D97-AF65-F5344CB8AC3E}">
        <p14:creationId xmlns:p14="http://schemas.microsoft.com/office/powerpoint/2010/main" val="14476550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1514</TotalTime>
  <Words>695</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Century Gothic</vt:lpstr>
      <vt:lpstr>Savon</vt:lpstr>
      <vt:lpstr>Literary Device Project</vt:lpstr>
      <vt:lpstr>Standards: </vt:lpstr>
      <vt:lpstr>Directions: </vt:lpstr>
      <vt:lpstr>RUBRIC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Device PRoject</dc:title>
  <dc:creator>Thorne, Elizabeth C</dc:creator>
  <cp:lastModifiedBy>Liz Thorne</cp:lastModifiedBy>
  <cp:revision>30</cp:revision>
  <dcterms:created xsi:type="dcterms:W3CDTF">2018-10-01T11:45:51Z</dcterms:created>
  <dcterms:modified xsi:type="dcterms:W3CDTF">2019-08-19T14:43:57Z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iteId">
    <vt:lpwstr>0cdcb198-8169-4b70-ba9f-da7e3ba700c2</vt:lpwstr>
  </property>
  <property fmtid="{D5CDD505-2E9C-101B-9397-08002B2CF9AE}" pid="4" name="MSIP_Label_0ee3c538-ec52-435f-ae58-017644bd9513_Owner">
    <vt:lpwstr>thornee@fultonschools.org</vt:lpwstr>
  </property>
  <property fmtid="{D5CDD505-2E9C-101B-9397-08002B2CF9AE}" pid="5" name="MSIP_Label_0ee3c538-ec52-435f-ae58-017644bd9513_SetDate">
    <vt:lpwstr>2019-08-12T11:29:05.4666985Z</vt:lpwstr>
  </property>
  <property fmtid="{D5CDD505-2E9C-101B-9397-08002B2CF9AE}" pid="6" name="MSIP_Label_0ee3c538-ec52-435f-ae58-017644bd9513_Name">
    <vt:lpwstr>General</vt:lpwstr>
  </property>
  <property fmtid="{D5CDD505-2E9C-101B-9397-08002B2CF9AE}" pid="7" name="MSIP_Label_0ee3c538-ec52-435f-ae58-017644bd9513_Application">
    <vt:lpwstr>Microsoft Azure Information Protection</vt:lpwstr>
  </property>
  <property fmtid="{D5CDD505-2E9C-101B-9397-08002B2CF9AE}" pid="8" name="MSIP_Label_0ee3c538-ec52-435f-ae58-017644bd9513_Extended_MSFT_Method">
    <vt:lpwstr>Automatic</vt:lpwstr>
  </property>
  <property fmtid="{D5CDD505-2E9C-101B-9397-08002B2CF9AE}" pid="9" name="Sensitivity">
    <vt:lpwstr>General</vt:lpwstr>
  </property>
</Properties>
</file>