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9" r:id="rId3"/>
    <p:sldId id="280" r:id="rId4"/>
    <p:sldId id="278" r:id="rId5"/>
    <p:sldId id="282" r:id="rId6"/>
    <p:sldId id="273" r:id="rId7"/>
    <p:sldId id="272" r:id="rId8"/>
    <p:sldId id="276" r:id="rId9"/>
    <p:sldId id="274" r:id="rId10"/>
    <p:sldId id="275" r:id="rId11"/>
    <p:sldId id="277" r:id="rId12"/>
    <p:sldId id="283" r:id="rId13"/>
    <p:sldId id="284"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4" d="100"/>
          <a:sy n="64" d="100"/>
        </p:scale>
        <p:origin x="120" y="58"/>
      </p:cViewPr>
      <p:guideLst>
        <p:guide pos="3839"/>
        <p:guide orient="horz" pos="2160"/>
      </p:guideLst>
    </p:cSldViewPr>
  </p:slideViewPr>
  <p:notesTextViewPr>
    <p:cViewPr>
      <p:scale>
        <a:sx n="3" d="2"/>
        <a:sy n="3" d="2"/>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1/8/2019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1/8/2019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descr="Map of Asia"/>
          <p:cNvSpPr>
            <a:spLocks noEditPoints="1"/>
          </p:cNvSpPr>
          <p:nvPr/>
        </p:nvSpPr>
        <p:spPr bwMode="auto">
          <a:xfrm>
            <a:off x="-3175" y="12700"/>
            <a:ext cx="12192000"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1/8/2019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1/8/2019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1/8/2019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1/8/2019</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1/8/2019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1/8/2019</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1/8/2019</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1/8/2019</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1/8/2019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1/8/2019</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1/8/2019</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f4NiU90TO8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mZEZ35Fhvuc"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ZFCqLUGKi5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life of 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69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17611" y="914400"/>
            <a:ext cx="9753600" cy="914401"/>
          </a:xfrm>
        </p:spPr>
        <p:txBody>
          <a:bodyPr>
            <a:noAutofit/>
          </a:bodyPr>
          <a:lstStyle/>
          <a:p>
            <a:pPr algn="ctr"/>
            <a:r>
              <a:rPr lang="en-US" sz="6600" dirty="0" smtClean="0">
                <a:solidFill>
                  <a:schemeClr val="bg1"/>
                </a:solidFill>
              </a:rPr>
              <a:t>Life of pi</a:t>
            </a:r>
            <a:endParaRPr lang="en-US" sz="6600" dirty="0">
              <a:solidFill>
                <a:schemeClr val="bg1"/>
              </a:solidFill>
            </a:endParaRPr>
          </a:p>
        </p:txBody>
      </p:sp>
      <p:sp>
        <p:nvSpPr>
          <p:cNvPr id="3" name="Subtitle 2"/>
          <p:cNvSpPr>
            <a:spLocks noGrp="1"/>
          </p:cNvSpPr>
          <p:nvPr>
            <p:ph type="subTitle" idx="1"/>
          </p:nvPr>
        </p:nvSpPr>
        <p:spPr>
          <a:xfrm>
            <a:off x="1217611" y="1676400"/>
            <a:ext cx="9753600" cy="1143000"/>
          </a:xfrm>
        </p:spPr>
        <p:txBody>
          <a:bodyPr>
            <a:normAutofit/>
          </a:bodyPr>
          <a:lstStyle/>
          <a:p>
            <a:pPr algn="ctr"/>
            <a:r>
              <a:rPr lang="en-US" sz="1600" i="1" dirty="0" smtClean="0">
                <a:solidFill>
                  <a:schemeClr val="bg1"/>
                </a:solidFill>
              </a:rPr>
              <a:t>Written by: Yann Martel</a:t>
            </a:r>
            <a:endParaRPr lang="en-US" sz="1600" i="1" dirty="0">
              <a:solidFill>
                <a:schemeClr val="bg1"/>
              </a:solidFill>
            </a:endParaRP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t>The Indian emergency video</a:t>
            </a:r>
            <a:endParaRPr lang="en-US" sz="5400" dirty="0"/>
          </a:p>
        </p:txBody>
      </p:sp>
      <p:pic>
        <p:nvPicPr>
          <p:cNvPr id="2050" name="Picture 2" descr="Image result for indian emergen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14" y="1828800"/>
            <a:ext cx="7391400" cy="458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7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12188824" cy="1325562"/>
          </a:xfrm>
        </p:spPr>
        <p:txBody>
          <a:bodyPr>
            <a:noAutofit/>
          </a:bodyPr>
          <a:lstStyle/>
          <a:p>
            <a:pPr algn="ctr"/>
            <a:r>
              <a:rPr lang="en-US" sz="5400" dirty="0" smtClean="0"/>
              <a:t>Define the following terms: </a:t>
            </a:r>
            <a:endParaRPr lang="en-US" sz="5400" dirty="0"/>
          </a:p>
        </p:txBody>
      </p:sp>
      <p:sp>
        <p:nvSpPr>
          <p:cNvPr id="3" name="Content Placeholder 2"/>
          <p:cNvSpPr>
            <a:spLocks noGrp="1"/>
          </p:cNvSpPr>
          <p:nvPr>
            <p:ph sz="half" idx="1"/>
          </p:nvPr>
        </p:nvSpPr>
        <p:spPr>
          <a:xfrm>
            <a:off x="227012" y="1295400"/>
            <a:ext cx="4708734" cy="5827486"/>
          </a:xfrm>
        </p:spPr>
        <p:txBody>
          <a:bodyPr>
            <a:normAutofit fontScale="77500" lnSpcReduction="20000"/>
          </a:bodyPr>
          <a:lstStyle/>
          <a:p>
            <a:pPr marL="45720" indent="0">
              <a:buNone/>
            </a:pPr>
            <a:r>
              <a:rPr lang="en-US" sz="2900" dirty="0"/>
              <a:t> </a:t>
            </a:r>
            <a:r>
              <a:rPr lang="en-US" sz="2900" dirty="0" smtClean="0"/>
              <a:t>allusion</a:t>
            </a:r>
            <a:endParaRPr lang="en-US" sz="2900" dirty="0"/>
          </a:p>
          <a:p>
            <a:pPr marL="45720" indent="0">
              <a:buNone/>
            </a:pPr>
            <a:r>
              <a:rPr lang="en-US" sz="2900" dirty="0"/>
              <a:t> bildungsroman</a:t>
            </a:r>
          </a:p>
          <a:p>
            <a:pPr marL="45720" indent="0">
              <a:buNone/>
            </a:pPr>
            <a:r>
              <a:rPr lang="en-US" sz="2900" dirty="0"/>
              <a:t> characterization</a:t>
            </a:r>
          </a:p>
          <a:p>
            <a:pPr marL="45720" indent="0">
              <a:buNone/>
            </a:pPr>
            <a:r>
              <a:rPr lang="en-US" sz="2900" dirty="0"/>
              <a:t> chiaroscuro</a:t>
            </a:r>
          </a:p>
          <a:p>
            <a:pPr marL="45720" indent="0">
              <a:buNone/>
            </a:pPr>
            <a:r>
              <a:rPr lang="en-US" sz="2900" dirty="0"/>
              <a:t> chiasmus</a:t>
            </a:r>
          </a:p>
          <a:p>
            <a:pPr marL="45720" indent="0">
              <a:buNone/>
            </a:pPr>
            <a:r>
              <a:rPr lang="en-US" sz="2900" dirty="0"/>
              <a:t> cliché</a:t>
            </a:r>
          </a:p>
          <a:p>
            <a:pPr marL="45720" indent="0">
              <a:buNone/>
            </a:pPr>
            <a:r>
              <a:rPr lang="en-US" sz="2900" dirty="0"/>
              <a:t> comic relief</a:t>
            </a:r>
          </a:p>
          <a:p>
            <a:pPr marL="45720" indent="0">
              <a:buNone/>
            </a:pPr>
            <a:r>
              <a:rPr lang="en-US" sz="2900" dirty="0"/>
              <a:t> diction</a:t>
            </a:r>
          </a:p>
          <a:p>
            <a:pPr marL="45720" indent="0">
              <a:buNone/>
            </a:pPr>
            <a:r>
              <a:rPr lang="en-US" sz="2900" dirty="0"/>
              <a:t> </a:t>
            </a:r>
            <a:r>
              <a:rPr lang="en-US" sz="2900" dirty="0" smtClean="0"/>
              <a:t>foil</a:t>
            </a:r>
          </a:p>
          <a:p>
            <a:pPr marL="45720" indent="0">
              <a:buNone/>
            </a:pPr>
            <a:r>
              <a:rPr lang="en-US" sz="2900" dirty="0"/>
              <a:t> symbolism</a:t>
            </a:r>
          </a:p>
          <a:p>
            <a:pPr marL="45720" indent="0">
              <a:buNone/>
            </a:pPr>
            <a:r>
              <a:rPr lang="en-US" sz="2900" dirty="0"/>
              <a:t> syntax</a:t>
            </a:r>
          </a:p>
          <a:p>
            <a:pPr marL="45720" indent="0">
              <a:buNone/>
            </a:pPr>
            <a:endParaRPr lang="en-US" dirty="0"/>
          </a:p>
        </p:txBody>
      </p:sp>
      <p:sp>
        <p:nvSpPr>
          <p:cNvPr id="4" name="Content Placeholder 3"/>
          <p:cNvSpPr>
            <a:spLocks noGrp="1"/>
          </p:cNvSpPr>
          <p:nvPr>
            <p:ph sz="half" idx="2"/>
          </p:nvPr>
        </p:nvSpPr>
        <p:spPr>
          <a:xfrm>
            <a:off x="3198812" y="1096332"/>
            <a:ext cx="4708734" cy="5827486"/>
          </a:xfrm>
        </p:spPr>
        <p:txBody>
          <a:bodyPr>
            <a:normAutofit fontScale="77500" lnSpcReduction="20000"/>
          </a:bodyPr>
          <a:lstStyle/>
          <a:p>
            <a:pPr marL="45720" indent="0">
              <a:buNone/>
            </a:pPr>
            <a:r>
              <a:rPr lang="en-US" sz="2900" dirty="0" smtClean="0"/>
              <a:t> hero journey</a:t>
            </a:r>
            <a:endParaRPr lang="en-US" sz="2900" dirty="0"/>
          </a:p>
          <a:p>
            <a:pPr marL="45720" indent="0">
              <a:buNone/>
            </a:pPr>
            <a:r>
              <a:rPr lang="en-US" sz="2900" dirty="0"/>
              <a:t> irony</a:t>
            </a:r>
          </a:p>
          <a:p>
            <a:pPr marL="45720" indent="0">
              <a:buNone/>
            </a:pPr>
            <a:r>
              <a:rPr lang="en-US" sz="2900" dirty="0"/>
              <a:t> juxtaposition</a:t>
            </a:r>
          </a:p>
          <a:p>
            <a:pPr marL="45720" indent="0">
              <a:buNone/>
            </a:pPr>
            <a:r>
              <a:rPr lang="en-US" sz="2900"/>
              <a:t> </a:t>
            </a:r>
            <a:r>
              <a:rPr lang="en-US" sz="2900" smtClean="0"/>
              <a:t>memento </a:t>
            </a:r>
            <a:r>
              <a:rPr lang="en-US" sz="2900" dirty="0" err="1"/>
              <a:t>mori</a:t>
            </a:r>
            <a:endParaRPr lang="en-US" sz="2900" dirty="0"/>
          </a:p>
          <a:p>
            <a:pPr marL="45720" indent="0">
              <a:buNone/>
            </a:pPr>
            <a:r>
              <a:rPr lang="en-US" sz="2900" dirty="0"/>
              <a:t> motif</a:t>
            </a:r>
          </a:p>
          <a:p>
            <a:pPr marL="45720" indent="0">
              <a:buNone/>
            </a:pPr>
            <a:r>
              <a:rPr lang="en-US" sz="2900" dirty="0"/>
              <a:t> narrator</a:t>
            </a:r>
          </a:p>
          <a:p>
            <a:pPr marL="45720" indent="0">
              <a:buNone/>
            </a:pPr>
            <a:r>
              <a:rPr lang="en-US" sz="2900" dirty="0"/>
              <a:t> paradox</a:t>
            </a:r>
          </a:p>
          <a:p>
            <a:pPr marL="45720" indent="0">
              <a:buNone/>
            </a:pPr>
            <a:r>
              <a:rPr lang="en-US" sz="2900" dirty="0"/>
              <a:t> personification</a:t>
            </a:r>
          </a:p>
          <a:p>
            <a:pPr marL="45720" indent="0">
              <a:buNone/>
            </a:pPr>
            <a:r>
              <a:rPr lang="en-US" sz="2900" dirty="0"/>
              <a:t> simile</a:t>
            </a:r>
          </a:p>
          <a:p>
            <a:pPr marL="45720" indent="0">
              <a:buNone/>
            </a:pPr>
            <a:r>
              <a:rPr lang="en-US" sz="2900" dirty="0"/>
              <a:t> </a:t>
            </a:r>
            <a:r>
              <a:rPr lang="en-US" sz="2900" dirty="0" smtClean="0"/>
              <a:t>surrealism</a:t>
            </a:r>
          </a:p>
          <a:p>
            <a:pPr marL="45720" indent="0">
              <a:buNone/>
            </a:pPr>
            <a:r>
              <a:rPr lang="en-US" sz="2900" dirty="0"/>
              <a:t> </a:t>
            </a:r>
            <a:r>
              <a:rPr lang="en-US" sz="2900" dirty="0" smtClean="0"/>
              <a:t>theme</a:t>
            </a:r>
          </a:p>
          <a:p>
            <a:pPr marL="45720" indent="0">
              <a:buNone/>
            </a:pPr>
            <a:r>
              <a:rPr lang="en-US" sz="2900" dirty="0"/>
              <a:t> </a:t>
            </a:r>
            <a:r>
              <a:rPr lang="en-US" sz="2900" dirty="0" smtClean="0"/>
              <a:t>the Indian Emergency of 1975</a:t>
            </a:r>
            <a:endParaRPr lang="en-US" sz="2900" dirty="0"/>
          </a:p>
          <a:p>
            <a:pPr marL="45720" indent="0">
              <a:buNone/>
            </a:pPr>
            <a:endParaRPr lang="en-US" sz="2900" dirty="0"/>
          </a:p>
          <a:p>
            <a:pPr marL="45720" indent="0">
              <a:buNone/>
            </a:pPr>
            <a:endParaRPr lang="en-US" dirty="0"/>
          </a:p>
          <a:p>
            <a:pPr marL="45720" indent="0">
              <a:buNone/>
            </a:pPr>
            <a:endParaRPr lang="en-US" dirty="0"/>
          </a:p>
        </p:txBody>
      </p:sp>
      <p:pic>
        <p:nvPicPr>
          <p:cNvPr id="8196" name="Picture 4" descr="Image result for analysis"/>
          <p:cNvPicPr>
            <a:picLocks noChangeAspect="1" noChangeArrowheads="1"/>
          </p:cNvPicPr>
          <p:nvPr/>
        </p:nvPicPr>
        <p:blipFill rotWithShape="1">
          <a:blip r:embed="rId2">
            <a:extLst>
              <a:ext uri="{28A0092B-C50C-407E-A947-70E740481C1C}">
                <a14:useLocalDpi xmlns:a14="http://schemas.microsoft.com/office/drawing/2010/main" val="0"/>
              </a:ext>
            </a:extLst>
          </a:blip>
          <a:srcRect l="11667" r="8333"/>
          <a:stretch/>
        </p:blipFill>
        <p:spPr bwMode="auto">
          <a:xfrm rot="776990">
            <a:off x="7657582" y="2676879"/>
            <a:ext cx="3791080" cy="266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Reading comprehension questions &amp; quiz breakdown </a:t>
            </a:r>
            <a:endParaRPr lang="en-US" dirty="0"/>
          </a:p>
        </p:txBody>
      </p:sp>
      <p:sp>
        <p:nvSpPr>
          <p:cNvPr id="3" name="Content Placeholder 2"/>
          <p:cNvSpPr>
            <a:spLocks noGrp="1"/>
          </p:cNvSpPr>
          <p:nvPr>
            <p:ph sz="half" idx="1"/>
          </p:nvPr>
        </p:nvSpPr>
        <p:spPr/>
        <p:txBody>
          <a:bodyPr/>
          <a:lstStyle/>
          <a:p>
            <a:r>
              <a:rPr lang="en-US" dirty="0" smtClean="0"/>
              <a:t>Ch. 1-5</a:t>
            </a:r>
          </a:p>
          <a:p>
            <a:r>
              <a:rPr lang="en-US" dirty="0" smtClean="0"/>
              <a:t>Ch. 6-10</a:t>
            </a:r>
          </a:p>
          <a:p>
            <a:r>
              <a:rPr lang="en-US" dirty="0" smtClean="0"/>
              <a:t>Ch. 11-16</a:t>
            </a:r>
          </a:p>
          <a:p>
            <a:r>
              <a:rPr lang="en-US" dirty="0" smtClean="0"/>
              <a:t>Ch. 17-23</a:t>
            </a:r>
          </a:p>
          <a:p>
            <a:r>
              <a:rPr lang="en-US" dirty="0" smtClean="0"/>
              <a:t>Ch. 24-29</a:t>
            </a:r>
          </a:p>
          <a:p>
            <a:r>
              <a:rPr lang="en-US" dirty="0" smtClean="0"/>
              <a:t>Ch. 30-36</a:t>
            </a:r>
          </a:p>
          <a:p>
            <a:r>
              <a:rPr lang="en-US" dirty="0" smtClean="0"/>
              <a:t>Ch. 37-42</a:t>
            </a:r>
          </a:p>
          <a:p>
            <a:r>
              <a:rPr lang="en-US" dirty="0" smtClean="0"/>
              <a:t>Ch. 43-47</a:t>
            </a:r>
            <a:endParaRPr lang="en-US" dirty="0"/>
          </a:p>
        </p:txBody>
      </p:sp>
      <p:sp>
        <p:nvSpPr>
          <p:cNvPr id="4" name="Content Placeholder 3"/>
          <p:cNvSpPr>
            <a:spLocks noGrp="1"/>
          </p:cNvSpPr>
          <p:nvPr>
            <p:ph sz="half" idx="2"/>
          </p:nvPr>
        </p:nvSpPr>
        <p:spPr/>
        <p:txBody>
          <a:bodyPr/>
          <a:lstStyle/>
          <a:p>
            <a:r>
              <a:rPr lang="en-US" dirty="0" smtClean="0"/>
              <a:t>Ch. 48-53</a:t>
            </a:r>
          </a:p>
          <a:p>
            <a:r>
              <a:rPr lang="en-US" dirty="0" smtClean="0"/>
              <a:t>Ch. 54-58</a:t>
            </a:r>
          </a:p>
          <a:p>
            <a:r>
              <a:rPr lang="en-US" dirty="0" smtClean="0"/>
              <a:t>Ch. 59-65</a:t>
            </a:r>
          </a:p>
          <a:p>
            <a:r>
              <a:rPr lang="en-US" dirty="0" smtClean="0"/>
              <a:t>Ch. 66-72</a:t>
            </a:r>
          </a:p>
          <a:p>
            <a:r>
              <a:rPr lang="en-US" dirty="0" smtClean="0"/>
              <a:t>Ch. 72-81</a:t>
            </a:r>
          </a:p>
          <a:p>
            <a:r>
              <a:rPr lang="en-US" dirty="0" smtClean="0"/>
              <a:t>Ch. 82-91</a:t>
            </a:r>
          </a:p>
          <a:p>
            <a:r>
              <a:rPr lang="en-US" dirty="0" smtClean="0"/>
              <a:t>Ch. 92-94</a:t>
            </a:r>
          </a:p>
          <a:p>
            <a:r>
              <a:rPr lang="en-US" dirty="0" smtClean="0"/>
              <a:t>Ch. 95-100</a:t>
            </a:r>
            <a:endParaRPr lang="en-US" dirty="0"/>
          </a:p>
        </p:txBody>
      </p:sp>
    </p:spTree>
    <p:extLst>
      <p:ext uri="{BB962C8B-B14F-4D97-AF65-F5344CB8AC3E}">
        <p14:creationId xmlns:p14="http://schemas.microsoft.com/office/powerpoint/2010/main" val="278474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Life of pi trailer </a:t>
            </a:r>
            <a:endParaRPr lang="en-US" sz="8000" dirty="0"/>
          </a:p>
        </p:txBody>
      </p:sp>
      <p:pic>
        <p:nvPicPr>
          <p:cNvPr id="9218" name="Picture 2" descr="Image result for life of p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236" y="1600200"/>
            <a:ext cx="9532356"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Reading objectives</a:t>
            </a:r>
            <a:endParaRPr lang="en-US" sz="6600" dirty="0"/>
          </a:p>
        </p:txBody>
      </p:sp>
      <p:sp>
        <p:nvSpPr>
          <p:cNvPr id="3" name="Content Placeholder 2"/>
          <p:cNvSpPr>
            <a:spLocks noGrp="1"/>
          </p:cNvSpPr>
          <p:nvPr>
            <p:ph sz="half" idx="1"/>
          </p:nvPr>
        </p:nvSpPr>
        <p:spPr>
          <a:xfrm>
            <a:off x="0" y="1828800"/>
            <a:ext cx="5942013" cy="5029200"/>
          </a:xfrm>
        </p:spPr>
        <p:txBody>
          <a:bodyPr>
            <a:normAutofit fontScale="70000" lnSpcReduction="20000"/>
          </a:bodyPr>
          <a:lstStyle/>
          <a:p>
            <a:pPr marL="45720" indent="0">
              <a:buNone/>
            </a:pPr>
            <a:r>
              <a:rPr lang="en-US" dirty="0" smtClean="0"/>
              <a:t> </a:t>
            </a:r>
            <a:r>
              <a:rPr lang="en-US" dirty="0"/>
              <a:t>broaden understanding of the role of minor characters</a:t>
            </a:r>
          </a:p>
          <a:p>
            <a:pPr marL="45720" indent="0">
              <a:buNone/>
            </a:pPr>
            <a:r>
              <a:rPr lang="en-US" dirty="0"/>
              <a:t> achieve better understanding of foil characters</a:t>
            </a:r>
          </a:p>
          <a:p>
            <a:pPr marL="45720" indent="0">
              <a:buNone/>
            </a:pPr>
            <a:r>
              <a:rPr lang="en-US" dirty="0"/>
              <a:t> explore how literary allusions enhance characterization and </a:t>
            </a:r>
            <a:r>
              <a:rPr lang="en-US" dirty="0" smtClean="0"/>
              <a:t>theme</a:t>
            </a:r>
          </a:p>
          <a:p>
            <a:pPr marL="45720" indent="0">
              <a:buNone/>
            </a:pPr>
            <a:r>
              <a:rPr lang="en-US" dirty="0" smtClean="0"/>
              <a:t> </a:t>
            </a:r>
            <a:r>
              <a:rPr lang="en-US" dirty="0"/>
              <a:t>identify direct and indirect characterization</a:t>
            </a:r>
          </a:p>
          <a:p>
            <a:pPr marL="45720" indent="0">
              <a:buNone/>
            </a:pPr>
            <a:r>
              <a:rPr lang="en-US" dirty="0"/>
              <a:t> build an interpretation of a whole text, recognizing links between themes and characters</a:t>
            </a:r>
          </a:p>
          <a:p>
            <a:pPr marL="45720" indent="0">
              <a:buNone/>
            </a:pPr>
            <a:r>
              <a:rPr lang="en-US" dirty="0"/>
              <a:t> read critically to develop original interpretations of a work</a:t>
            </a:r>
          </a:p>
          <a:p>
            <a:pPr marL="45720" indent="0">
              <a:buNone/>
            </a:pPr>
            <a:r>
              <a:rPr lang="en-US" dirty="0"/>
              <a:t> read a literary work analytically, seeing the relationship between form and content</a:t>
            </a:r>
          </a:p>
          <a:p>
            <a:pPr marL="45720" indent="0">
              <a:buNone/>
            </a:pPr>
            <a:r>
              <a:rPr lang="en-US" dirty="0"/>
              <a:t> respond to literature by describing and analyzing its stylistic features such as parallel </a:t>
            </a:r>
            <a:r>
              <a:rPr lang="en-US" dirty="0" smtClean="0"/>
              <a:t>structure</a:t>
            </a:r>
            <a:endParaRPr lang="en-US" dirty="0"/>
          </a:p>
        </p:txBody>
      </p:sp>
      <p:sp>
        <p:nvSpPr>
          <p:cNvPr id="4" name="Content Placeholder 3"/>
          <p:cNvSpPr>
            <a:spLocks noGrp="1"/>
          </p:cNvSpPr>
          <p:nvPr>
            <p:ph sz="half" idx="2"/>
          </p:nvPr>
        </p:nvSpPr>
        <p:spPr>
          <a:xfrm>
            <a:off x="6262479" y="1828800"/>
            <a:ext cx="5926346" cy="5029200"/>
          </a:xfrm>
        </p:spPr>
        <p:txBody>
          <a:bodyPr>
            <a:normAutofit fontScale="70000" lnSpcReduction="20000"/>
          </a:bodyPr>
          <a:lstStyle/>
          <a:p>
            <a:pPr marL="45720" indent="0">
              <a:buNone/>
            </a:pPr>
            <a:r>
              <a:rPr lang="en-US" dirty="0"/>
              <a:t> analyze, compare and contrast ideas, viewpoints, and themes, within a work</a:t>
            </a:r>
          </a:p>
          <a:p>
            <a:pPr marL="45720" indent="0">
              <a:buNone/>
            </a:pPr>
            <a:r>
              <a:rPr lang="en-US" dirty="0"/>
              <a:t> use supporting points with precise evidence and commentary</a:t>
            </a:r>
          </a:p>
          <a:p>
            <a:pPr marL="45720" indent="0">
              <a:buNone/>
            </a:pPr>
            <a:r>
              <a:rPr lang="en-US" dirty="0"/>
              <a:t> identify and explain the significance of the essential literary elements of novels: character, setting, plot, theme, tone, point of view</a:t>
            </a:r>
          </a:p>
          <a:p>
            <a:pPr marL="45720" indent="0">
              <a:buNone/>
            </a:pPr>
            <a:r>
              <a:rPr lang="en-US" dirty="0"/>
              <a:t> identify figurative language devices used by the author in a work</a:t>
            </a:r>
          </a:p>
          <a:p>
            <a:pPr marL="45720" indent="0">
              <a:buNone/>
            </a:pPr>
            <a:r>
              <a:rPr lang="en-US" dirty="0"/>
              <a:t> examine how writers use figurative language, symbolism, and diction to shape meaning</a:t>
            </a:r>
          </a:p>
          <a:p>
            <a:pPr marL="45720" indent="0">
              <a:buNone/>
            </a:pPr>
            <a:r>
              <a:rPr lang="en-US" dirty="0"/>
              <a:t> analyze how writers shape meaning through a range of organization and syntax</a:t>
            </a:r>
          </a:p>
          <a:p>
            <a:pPr marL="45720" indent="0">
              <a:buNone/>
            </a:pPr>
            <a:r>
              <a:rPr lang="en-US" dirty="0"/>
              <a:t> explore language variation and development according to time, place, culture, and society</a:t>
            </a:r>
          </a:p>
          <a:p>
            <a:pPr marL="45720" indent="0">
              <a:buNone/>
            </a:pPr>
            <a:r>
              <a:rPr lang="en-US" dirty="0"/>
              <a:t> evaluate the ways in which ideas, viewpoints, and themes in a work may be interpreted differently according to the perspective of the reader</a:t>
            </a:r>
          </a:p>
          <a:p>
            <a:endParaRPr lang="en-US" dirty="0"/>
          </a:p>
        </p:txBody>
      </p:sp>
      <p:pic>
        <p:nvPicPr>
          <p:cNvPr id="11266" name="Picture 2" descr="Image result for re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2" y="676532"/>
            <a:ext cx="951451" cy="8363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e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7390" y="643042"/>
            <a:ext cx="1027647" cy="90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Writing objectives</a:t>
            </a:r>
            <a:endParaRPr lang="en-US" sz="7200" dirty="0"/>
          </a:p>
        </p:txBody>
      </p:sp>
      <p:sp>
        <p:nvSpPr>
          <p:cNvPr id="3" name="Content Placeholder 2"/>
          <p:cNvSpPr>
            <a:spLocks noGrp="1"/>
          </p:cNvSpPr>
          <p:nvPr>
            <p:ph sz="half" idx="1"/>
          </p:nvPr>
        </p:nvSpPr>
        <p:spPr>
          <a:xfrm>
            <a:off x="0" y="1828800"/>
            <a:ext cx="5942013" cy="5029200"/>
          </a:xfrm>
        </p:spPr>
        <p:txBody>
          <a:bodyPr>
            <a:normAutofit fontScale="70000" lnSpcReduction="20000"/>
          </a:bodyPr>
          <a:lstStyle/>
          <a:p>
            <a:r>
              <a:rPr lang="en-US" dirty="0"/>
              <a:t> engage in formal writing assignments that require utilization of all stages of the writing process</a:t>
            </a:r>
          </a:p>
          <a:p>
            <a:r>
              <a:rPr lang="en-US" dirty="0"/>
              <a:t> revise writing for clarity and depth of content</a:t>
            </a:r>
          </a:p>
          <a:p>
            <a:r>
              <a:rPr lang="en-US" dirty="0"/>
              <a:t> respond in discussions and in writing, using personal, literal, and interpretative stances, to works </a:t>
            </a:r>
            <a:r>
              <a:rPr lang="en-US" dirty="0" smtClean="0"/>
              <a:t>of fiction </a:t>
            </a:r>
            <a:r>
              <a:rPr lang="en-US" dirty="0"/>
              <a:t>and/or non-fiction</a:t>
            </a:r>
          </a:p>
          <a:p>
            <a:r>
              <a:rPr lang="en-US" dirty="0"/>
              <a:t> communicate through writing using precise language</a:t>
            </a:r>
          </a:p>
          <a:p>
            <a:r>
              <a:rPr lang="en-US" dirty="0"/>
              <a:t> write as a method of discovering and clarifying ideas</a:t>
            </a:r>
          </a:p>
          <a:p>
            <a:r>
              <a:rPr lang="en-US" dirty="0"/>
              <a:t> use a wide-ranging vocabulary used appropriately and </a:t>
            </a:r>
            <a:r>
              <a:rPr lang="en-US" dirty="0" smtClean="0"/>
              <a:t>effectively</a:t>
            </a:r>
            <a:endParaRPr lang="en-US" dirty="0"/>
          </a:p>
        </p:txBody>
      </p:sp>
      <p:sp>
        <p:nvSpPr>
          <p:cNvPr id="4" name="Content Placeholder 3"/>
          <p:cNvSpPr>
            <a:spLocks noGrp="1"/>
          </p:cNvSpPr>
          <p:nvPr>
            <p:ph sz="half" idx="2"/>
          </p:nvPr>
        </p:nvSpPr>
        <p:spPr>
          <a:xfrm>
            <a:off x="6262479" y="1828800"/>
            <a:ext cx="5926346" cy="5029200"/>
          </a:xfrm>
        </p:spPr>
        <p:txBody>
          <a:bodyPr>
            <a:normAutofit fontScale="70000" lnSpcReduction="20000"/>
          </a:bodyPr>
          <a:lstStyle/>
          <a:p>
            <a:pPr marL="45720" indent="0">
              <a:buNone/>
            </a:pPr>
            <a:r>
              <a:rPr lang="en-US" dirty="0"/>
              <a:t> establish a convincing viewpoint by drawing on a repertoire of techniques to shape the </a:t>
            </a:r>
            <a:r>
              <a:rPr lang="en-US" dirty="0" smtClean="0"/>
              <a:t>reader's response</a:t>
            </a:r>
            <a:endParaRPr lang="en-US" dirty="0"/>
          </a:p>
          <a:p>
            <a:pPr marL="45720" indent="0">
              <a:buNone/>
            </a:pPr>
            <a:r>
              <a:rPr lang="en-US" dirty="0"/>
              <a:t> participate in discussions and writing which demonstrates an understanding of diverse </a:t>
            </a:r>
            <a:r>
              <a:rPr lang="en-US" dirty="0" smtClean="0"/>
              <a:t>cultural perspectives</a:t>
            </a:r>
            <a:endParaRPr lang="en-US" dirty="0"/>
          </a:p>
          <a:p>
            <a:pPr marL="45720" indent="0">
              <a:buNone/>
            </a:pPr>
            <a:r>
              <a:rPr lang="en-US" dirty="0"/>
              <a:t> create a range of paragraph structures to convey ideas and achieve particular literary effects</a:t>
            </a:r>
          </a:p>
          <a:p>
            <a:pPr marL="45720" indent="0">
              <a:buNone/>
            </a:pPr>
            <a:r>
              <a:rPr lang="en-US" dirty="0"/>
              <a:t> write complex analytical essays, maintaining accuracy and deploying a range of </a:t>
            </a:r>
            <a:r>
              <a:rPr lang="en-US" dirty="0" smtClean="0"/>
              <a:t>grammatical conventions </a:t>
            </a:r>
            <a:r>
              <a:rPr lang="en-US" dirty="0"/>
              <a:t>appropriately</a:t>
            </a:r>
          </a:p>
          <a:p>
            <a:pPr marL="45720" indent="0">
              <a:buNone/>
            </a:pPr>
            <a:r>
              <a:rPr lang="en-US" dirty="0"/>
              <a:t> make conscious and purposeful adaptations </a:t>
            </a:r>
            <a:r>
              <a:rPr lang="en-US" dirty="0" smtClean="0"/>
              <a:t>to grammar </a:t>
            </a:r>
            <a:r>
              <a:rPr lang="en-US" dirty="0"/>
              <a:t>for specific effect</a:t>
            </a:r>
          </a:p>
          <a:p>
            <a:pPr marL="45720" indent="0">
              <a:buNone/>
            </a:pPr>
            <a:r>
              <a:rPr lang="en-US" dirty="0"/>
              <a:t> engage in informal writing assignments: reader response, focused freewriting, response journals</a:t>
            </a:r>
          </a:p>
          <a:p>
            <a:pPr marL="45720" indent="0">
              <a:buNone/>
            </a:pPr>
            <a:r>
              <a:rPr lang="en-US" dirty="0" smtClean="0"/>
              <a:t> </a:t>
            </a:r>
            <a:r>
              <a:rPr lang="en-US" dirty="0"/>
              <a:t>use technology to access information, organize ideas, and develop writing</a:t>
            </a:r>
          </a:p>
          <a:p>
            <a:endParaRPr lang="en-US" dirty="0"/>
          </a:p>
        </p:txBody>
      </p:sp>
      <p:pic>
        <p:nvPicPr>
          <p:cNvPr id="12290" name="Picture 2" descr="Image result for writ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542"/>
          <a:stretch/>
        </p:blipFill>
        <p:spPr bwMode="auto">
          <a:xfrm>
            <a:off x="1370807" y="5334000"/>
            <a:ext cx="3200398" cy="131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58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About the author</a:t>
            </a:r>
            <a:endParaRPr lang="en-US" sz="7200" dirty="0"/>
          </a:p>
        </p:txBody>
      </p:sp>
      <p:sp>
        <p:nvSpPr>
          <p:cNvPr id="3" name="Content Placeholder 2"/>
          <p:cNvSpPr>
            <a:spLocks noGrp="1"/>
          </p:cNvSpPr>
          <p:nvPr>
            <p:ph idx="1"/>
          </p:nvPr>
        </p:nvSpPr>
        <p:spPr>
          <a:xfrm>
            <a:off x="0" y="1600200"/>
            <a:ext cx="8228012" cy="5257800"/>
          </a:xfrm>
        </p:spPr>
        <p:txBody>
          <a:bodyPr>
            <a:normAutofit fontScale="62500" lnSpcReduction="20000"/>
          </a:bodyPr>
          <a:lstStyle/>
          <a:p>
            <a:pPr marL="45720" indent="0">
              <a:buNone/>
            </a:pPr>
            <a:r>
              <a:rPr lang="en-US" sz="3400" dirty="0" smtClean="0">
                <a:latin typeface="Adobe Devanagari" panose="02040503050201020203" pitchFamily="18" charset="0"/>
                <a:cs typeface="Adobe Devanagari" panose="02040503050201020203" pitchFamily="18" charset="0"/>
              </a:rPr>
              <a:t>Yann </a:t>
            </a:r>
            <a:r>
              <a:rPr lang="en-US" sz="3400" dirty="0">
                <a:latin typeface="Adobe Devanagari" panose="02040503050201020203" pitchFamily="18" charset="0"/>
                <a:cs typeface="Adobe Devanagari" panose="02040503050201020203" pitchFamily="18" charset="0"/>
              </a:rPr>
              <a:t>Martel was born in Salamanca, Spain. Because his father was a professor and a diplomat, Martel’s family moved frequently.  During his childhood he lived in Portugal, Alaska, Costa Rica, France, Mexico, and the Canadian provinces of Ontario and British Columbia. Martel continues to travel extensively and stayed in India, Iran, and Turkey over a long period of time. He received a degree in philosophy from Trent University in Ontario </a:t>
            </a:r>
          </a:p>
          <a:p>
            <a:pPr marL="45720" indent="0">
              <a:buNone/>
            </a:pPr>
            <a:r>
              <a:rPr lang="en-US" sz="3400" dirty="0" smtClean="0">
                <a:latin typeface="Adobe Devanagari" panose="02040503050201020203" pitchFamily="18" charset="0"/>
                <a:cs typeface="Adobe Devanagari" panose="02040503050201020203" pitchFamily="18" charset="0"/>
              </a:rPr>
              <a:t>Martel </a:t>
            </a:r>
            <a:r>
              <a:rPr lang="en-US" sz="3400" dirty="0">
                <a:latin typeface="Adobe Devanagari" panose="02040503050201020203" pitchFamily="18" charset="0"/>
                <a:cs typeface="Adobe Devanagari" panose="02040503050201020203" pitchFamily="18" charset="0"/>
              </a:rPr>
              <a:t>performed much of the research that would lead to the writing of </a:t>
            </a:r>
            <a:r>
              <a:rPr lang="en-US" sz="3400" i="1" dirty="0">
                <a:latin typeface="Adobe Devanagari" panose="02040503050201020203" pitchFamily="18" charset="0"/>
                <a:cs typeface="Adobe Devanagari" panose="02040503050201020203" pitchFamily="18" charset="0"/>
              </a:rPr>
              <a:t>Life of Pi </a:t>
            </a:r>
            <a:r>
              <a:rPr lang="en-US" sz="3400" dirty="0">
                <a:latin typeface="Adobe Devanagari" panose="02040503050201020203" pitchFamily="18" charset="0"/>
                <a:cs typeface="Adobe Devanagari" panose="02040503050201020203" pitchFamily="18" charset="0"/>
              </a:rPr>
              <a:t>in India, where he spent thirteen months visiting mosques, temples, churches, and zoos. Following that, he spent one year reading various background texts for his novel before taking two years to write his award winning novel.  </a:t>
            </a:r>
            <a:r>
              <a:rPr lang="en-US" sz="3400" i="1" dirty="0">
                <a:latin typeface="Adobe Devanagari" panose="02040503050201020203" pitchFamily="18" charset="0"/>
                <a:cs typeface="Adobe Devanagari" panose="02040503050201020203" pitchFamily="18" charset="0"/>
              </a:rPr>
              <a:t>Life of Pi</a:t>
            </a:r>
            <a:r>
              <a:rPr lang="en-US" sz="3400" dirty="0">
                <a:latin typeface="Adobe Devanagari" panose="02040503050201020203" pitchFamily="18" charset="0"/>
                <a:cs typeface="Adobe Devanagari" panose="02040503050201020203" pitchFamily="18" charset="0"/>
              </a:rPr>
              <a:t> is an international bestseller and has received numerous awards: Canada’s Hugh MacLennan Prize for Fiction in 2001 and the 2002 Man Booker Prize. </a:t>
            </a:r>
          </a:p>
          <a:p>
            <a:pPr marL="45720" indent="0">
              <a:buNone/>
            </a:pPr>
            <a:r>
              <a:rPr lang="en-US" sz="3400" dirty="0" smtClean="0">
                <a:latin typeface="Adobe Devanagari" panose="02040503050201020203" pitchFamily="18" charset="0"/>
                <a:cs typeface="Adobe Devanagari" panose="02040503050201020203" pitchFamily="18" charset="0"/>
              </a:rPr>
              <a:t>A </a:t>
            </a:r>
            <a:r>
              <a:rPr lang="en-US" sz="3400" dirty="0">
                <a:latin typeface="Adobe Devanagari" panose="02040503050201020203" pitchFamily="18" charset="0"/>
                <a:cs typeface="Adobe Devanagari" panose="02040503050201020203" pitchFamily="18" charset="0"/>
              </a:rPr>
              <a:t>fictitious author in</a:t>
            </a:r>
            <a:r>
              <a:rPr lang="en-US" sz="3400" i="1" dirty="0">
                <a:latin typeface="Adobe Devanagari" panose="02040503050201020203" pitchFamily="18" charset="0"/>
                <a:cs typeface="Adobe Devanagari" panose="02040503050201020203" pitchFamily="18" charset="0"/>
              </a:rPr>
              <a:t> Life of Pi</a:t>
            </a:r>
            <a:r>
              <a:rPr lang="en-US" sz="3400" dirty="0">
                <a:latin typeface="Adobe Devanagari" panose="02040503050201020203" pitchFamily="18" charset="0"/>
                <a:cs typeface="Adobe Devanagari" panose="02040503050201020203" pitchFamily="18" charset="0"/>
              </a:rPr>
              <a:t> writes a tale about a 16 year-old-boy named Piscine Patel who survives on a lifeboat for 227 days with a zebra, a hyena, an orangutan, and a 450-pound tiger. When Pi’s father decides to relocate the family and the family zoo to Canada, the cargo ship </a:t>
            </a:r>
            <a:r>
              <a:rPr lang="en-US" sz="3400" i="1" dirty="0" err="1">
                <a:latin typeface="Adobe Devanagari" panose="02040503050201020203" pitchFamily="18" charset="0"/>
                <a:cs typeface="Adobe Devanagari" panose="02040503050201020203" pitchFamily="18" charset="0"/>
              </a:rPr>
              <a:t>Tsimtsum</a:t>
            </a:r>
            <a:r>
              <a:rPr lang="en-US" sz="3400" dirty="0">
                <a:latin typeface="Adobe Devanagari" panose="02040503050201020203" pitchFamily="18" charset="0"/>
                <a:cs typeface="Adobe Devanagari" panose="02040503050201020203" pitchFamily="18" charset="0"/>
              </a:rPr>
              <a:t> sinks. The character gives himself the name “Pi.”  He is a curious young man who studies science and three religions simultaneously-Christianity, Hinduism, and Islam-extensively. Pi is rescued, landing on a beach in Mexico, and later recounts his story for survival to investigators of the cause of the ship’s sinking. </a:t>
            </a:r>
          </a:p>
          <a:p>
            <a:endParaRPr lang="en-US" dirty="0"/>
          </a:p>
        </p:txBody>
      </p:sp>
      <p:pic>
        <p:nvPicPr>
          <p:cNvPr id="6146" name="Picture 2" descr="Image result for yann mar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2819400"/>
            <a:ext cx="3777590" cy="244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21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88825" cy="1325562"/>
          </a:xfrm>
        </p:spPr>
        <p:txBody>
          <a:bodyPr>
            <a:noAutofit/>
          </a:bodyPr>
          <a:lstStyle/>
          <a:p>
            <a:pPr algn="ctr"/>
            <a:r>
              <a:rPr lang="en-US" sz="6000" dirty="0" smtClean="0"/>
              <a:t>Interview with the author </a:t>
            </a:r>
            <a:endParaRPr lang="en-US" sz="6000" dirty="0"/>
          </a:p>
        </p:txBody>
      </p:sp>
      <p:pic>
        <p:nvPicPr>
          <p:cNvPr id="7170" name="Picture 2" descr="Image result for life of p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043" y="1828800"/>
            <a:ext cx="8602736" cy="483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2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dirty="0" smtClean="0"/>
              <a:t>Life of pi</a:t>
            </a:r>
            <a:endParaRPr lang="en-US" sz="8800" dirty="0"/>
          </a:p>
        </p:txBody>
      </p:sp>
      <p:sp>
        <p:nvSpPr>
          <p:cNvPr id="3" name="Content Placeholder 2"/>
          <p:cNvSpPr>
            <a:spLocks noGrp="1"/>
          </p:cNvSpPr>
          <p:nvPr>
            <p:ph idx="1"/>
          </p:nvPr>
        </p:nvSpPr>
        <p:spPr>
          <a:xfrm>
            <a:off x="379412" y="1828800"/>
            <a:ext cx="5638798" cy="4343400"/>
          </a:xfrm>
        </p:spPr>
        <p:txBody>
          <a:bodyPr>
            <a:normAutofit lnSpcReduction="10000"/>
          </a:bodyPr>
          <a:lstStyle/>
          <a:p>
            <a:r>
              <a:rPr lang="en-US" sz="3200" dirty="0">
                <a:latin typeface="Adobe Devanagari" panose="02040503050201020203" pitchFamily="18" charset="0"/>
                <a:cs typeface="Adobe Devanagari" panose="02040503050201020203" pitchFamily="18" charset="0"/>
              </a:rPr>
              <a:t>Why did Pi and his </a:t>
            </a:r>
            <a:r>
              <a:rPr lang="en-US" sz="3200" dirty="0" smtClean="0">
                <a:latin typeface="Adobe Devanagari" panose="02040503050201020203" pitchFamily="18" charset="0"/>
                <a:cs typeface="Adobe Devanagari" panose="02040503050201020203" pitchFamily="18" charset="0"/>
              </a:rPr>
              <a:t>family </a:t>
            </a:r>
            <a:r>
              <a:rPr lang="en-US" sz="3200" dirty="0">
                <a:latin typeface="Adobe Devanagari" panose="02040503050201020203" pitchFamily="18" charset="0"/>
                <a:cs typeface="Adobe Devanagari" panose="02040503050201020203" pitchFamily="18" charset="0"/>
              </a:rPr>
              <a:t>leave India for Canada?  </a:t>
            </a:r>
            <a:endParaRPr lang="en-US" sz="3200" dirty="0" smtClean="0">
              <a:latin typeface="Adobe Devanagari" panose="02040503050201020203" pitchFamily="18" charset="0"/>
              <a:cs typeface="Adobe Devanagari" panose="02040503050201020203" pitchFamily="18" charset="0"/>
            </a:endParaRPr>
          </a:p>
          <a:p>
            <a:r>
              <a:rPr lang="en-US" sz="3200" dirty="0" smtClean="0">
                <a:latin typeface="Adobe Devanagari" panose="02040503050201020203" pitchFamily="18" charset="0"/>
                <a:cs typeface="Adobe Devanagari" panose="02040503050201020203" pitchFamily="18" charset="0"/>
              </a:rPr>
              <a:t>Yann </a:t>
            </a:r>
            <a:r>
              <a:rPr lang="en-US" sz="3200" dirty="0">
                <a:latin typeface="Adobe Devanagari" panose="02040503050201020203" pitchFamily="18" charset="0"/>
                <a:cs typeface="Adobe Devanagari" panose="02040503050201020203" pitchFamily="18" charset="0"/>
              </a:rPr>
              <a:t>Martel does not go into depth on this subject – This introductory lesson to Life of Pi will cover the Indian Emergency  - the circumstances that forced Pi's family to leave India which occurred from June 1975 to March 1977.</a:t>
            </a:r>
          </a:p>
          <a:p>
            <a:endParaRPr lang="en-US" dirty="0"/>
          </a:p>
        </p:txBody>
      </p:sp>
      <p:pic>
        <p:nvPicPr>
          <p:cNvPr id="4098" name="Picture 2" descr="Image result for pi from life of 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886" y="1774600"/>
            <a:ext cx="5500926" cy="337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1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4313"/>
            <a:ext cx="9753600" cy="1325562"/>
          </a:xfrm>
        </p:spPr>
        <p:txBody>
          <a:bodyPr>
            <a:normAutofit fontScale="90000"/>
          </a:bodyPr>
          <a:lstStyle/>
          <a:p>
            <a:pPr algn="ctr"/>
            <a:r>
              <a:rPr lang="en-US" sz="5300" dirty="0" smtClean="0"/>
              <a:t>Background information- </a:t>
            </a:r>
            <a:r>
              <a:rPr lang="en-US" dirty="0" smtClean="0"/>
              <a:t/>
            </a:r>
            <a:br>
              <a:rPr lang="en-US" dirty="0" smtClean="0"/>
            </a:br>
            <a:r>
              <a:rPr lang="en-US" sz="2400" i="1" dirty="0" smtClean="0"/>
              <a:t>Context of composition</a:t>
            </a:r>
            <a:endParaRPr lang="en-US" sz="2400" i="1" dirty="0"/>
          </a:p>
        </p:txBody>
      </p:sp>
      <p:sp>
        <p:nvSpPr>
          <p:cNvPr id="3" name="Content Placeholder 2"/>
          <p:cNvSpPr>
            <a:spLocks noGrp="1"/>
          </p:cNvSpPr>
          <p:nvPr>
            <p:ph idx="1"/>
          </p:nvPr>
        </p:nvSpPr>
        <p:spPr>
          <a:xfrm>
            <a:off x="150812" y="1626078"/>
            <a:ext cx="7848600" cy="5231921"/>
          </a:xfrm>
        </p:spPr>
        <p:txBody>
          <a:bodyPr>
            <a:normAutofit lnSpcReduction="10000"/>
          </a:bodyPr>
          <a:lstStyle/>
          <a:p>
            <a:r>
              <a:rPr lang="en-US" sz="2800" dirty="0">
                <a:latin typeface="Adobe Devanagari" panose="02040503050201020203" pitchFamily="18" charset="0"/>
                <a:cs typeface="Adobe Devanagari" panose="02040503050201020203" pitchFamily="18" charset="0"/>
              </a:rPr>
              <a:t>Pi remembers his childhood in Pondicherry </a:t>
            </a:r>
            <a:r>
              <a:rPr lang="en-US" sz="2800" dirty="0" smtClean="0">
                <a:latin typeface="Adobe Devanagari" panose="02040503050201020203" pitchFamily="18" charset="0"/>
                <a:cs typeface="Adobe Devanagari" panose="02040503050201020203" pitchFamily="18" charset="0"/>
              </a:rPr>
              <a:t>(</a:t>
            </a:r>
            <a:r>
              <a:rPr lang="en-US" sz="2800" i="1" dirty="0" smtClean="0">
                <a:latin typeface="Adobe Devanagari" panose="02040503050201020203" pitchFamily="18" charset="0"/>
                <a:cs typeface="Adobe Devanagari" panose="02040503050201020203" pitchFamily="18" charset="0"/>
              </a:rPr>
              <a:t>a French colonial settlement in India until 1954</a:t>
            </a:r>
            <a:r>
              <a:rPr lang="en-US" sz="2800" dirty="0" smtClean="0">
                <a:latin typeface="Adobe Devanagari" panose="02040503050201020203" pitchFamily="18" charset="0"/>
                <a:cs typeface="Adobe Devanagari" panose="02040503050201020203" pitchFamily="18" charset="0"/>
              </a:rPr>
              <a:t>) with </a:t>
            </a:r>
            <a:r>
              <a:rPr lang="en-US" sz="2800" dirty="0">
                <a:latin typeface="Adobe Devanagari" panose="02040503050201020203" pitchFamily="18" charset="0"/>
                <a:cs typeface="Adobe Devanagari" panose="02040503050201020203" pitchFamily="18" charset="0"/>
              </a:rPr>
              <a:t>fondness and a sense of peace and fascination at living in a zoo. However, the reality for Indians at this time was a far different one from the imagined world of Pi. </a:t>
            </a:r>
            <a:endParaRPr lang="en-US" sz="2800" dirty="0" smtClean="0">
              <a:latin typeface="Adobe Devanagari" panose="02040503050201020203" pitchFamily="18" charset="0"/>
              <a:cs typeface="Adobe Devanagari" panose="02040503050201020203" pitchFamily="18" charset="0"/>
            </a:endParaRPr>
          </a:p>
          <a:p>
            <a:r>
              <a:rPr lang="en-US" sz="2800" dirty="0" smtClean="0">
                <a:latin typeface="Adobe Devanagari" panose="02040503050201020203" pitchFamily="18" charset="0"/>
                <a:cs typeface="Adobe Devanagari" panose="02040503050201020203" pitchFamily="18" charset="0"/>
              </a:rPr>
              <a:t>Indira </a:t>
            </a:r>
            <a:r>
              <a:rPr lang="en-US" sz="2800" dirty="0">
                <a:latin typeface="Adobe Devanagari" panose="02040503050201020203" pitchFamily="18" charset="0"/>
                <a:cs typeface="Adobe Devanagari" panose="02040503050201020203" pitchFamily="18" charset="0"/>
              </a:rPr>
              <a:t>Gandhi was the Prime Minister of India at this time and she enacted several controversial decisions. This period of time came to be called the Indian Emergency because it was a period of time in which the Constitution of the country was suspended and police were given extraordinary powers such as the arrest and detention of political activists and curfews upon the population.  </a:t>
            </a:r>
            <a:r>
              <a:rPr lang="en-US" dirty="0"/>
              <a:t/>
            </a:r>
            <a:br>
              <a:rPr lang="en-US" dirty="0"/>
            </a:br>
            <a:endParaRPr lang="en-US" dirty="0"/>
          </a:p>
        </p:txBody>
      </p:sp>
      <p:pic>
        <p:nvPicPr>
          <p:cNvPr id="5122" name="Picture 2" descr="Image result for pi from life of 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2" y="2819400"/>
            <a:ext cx="4145695"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indian emer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2812" cy="686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17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52400"/>
            <a:ext cx="9753600" cy="1325562"/>
          </a:xfrm>
        </p:spPr>
        <p:txBody>
          <a:bodyPr>
            <a:noAutofit/>
          </a:bodyPr>
          <a:lstStyle/>
          <a:p>
            <a:pPr algn="ctr"/>
            <a:r>
              <a:rPr lang="en-US" sz="6000" dirty="0" smtClean="0"/>
              <a:t>The Indian emergency </a:t>
            </a:r>
            <a:endParaRPr lang="en-US" sz="6000" dirty="0"/>
          </a:p>
        </p:txBody>
      </p:sp>
      <p:sp>
        <p:nvSpPr>
          <p:cNvPr id="3" name="Content Placeholder 2"/>
          <p:cNvSpPr>
            <a:spLocks noGrp="1"/>
          </p:cNvSpPr>
          <p:nvPr>
            <p:ph idx="1"/>
          </p:nvPr>
        </p:nvSpPr>
        <p:spPr>
          <a:xfrm>
            <a:off x="0" y="1371600"/>
            <a:ext cx="7542212" cy="4343400"/>
          </a:xfrm>
        </p:spPr>
        <p:txBody>
          <a:bodyPr>
            <a:noAutofit/>
          </a:bodyPr>
          <a:lstStyle/>
          <a:p>
            <a:r>
              <a:rPr lang="en-US" dirty="0" smtClean="0">
                <a:latin typeface="Adobe Devanagari" panose="02040503050201020203" pitchFamily="18" charset="0"/>
                <a:cs typeface="Adobe Devanagari" panose="02040503050201020203" pitchFamily="18" charset="0"/>
              </a:rPr>
              <a:t>The </a:t>
            </a:r>
            <a:r>
              <a:rPr lang="en-US" dirty="0">
                <a:latin typeface="Adobe Devanagari" panose="02040503050201020203" pitchFamily="18" charset="0"/>
                <a:cs typeface="Adobe Devanagari" panose="02040503050201020203" pitchFamily="18" charset="0"/>
              </a:rPr>
              <a:t>Indian Emergency of 25th June 1975-21st March 1977 was a 21 month period, when President </a:t>
            </a:r>
            <a:r>
              <a:rPr lang="en-US" dirty="0" err="1">
                <a:latin typeface="Adobe Devanagari" panose="02040503050201020203" pitchFamily="18" charset="0"/>
                <a:cs typeface="Adobe Devanagari" panose="02040503050201020203" pitchFamily="18" charset="0"/>
              </a:rPr>
              <a:t>Fakhruddin</a:t>
            </a:r>
            <a:r>
              <a:rPr lang="en-US" dirty="0">
                <a:latin typeface="Adobe Devanagari" panose="02040503050201020203" pitchFamily="18" charset="0"/>
                <a:cs typeface="Adobe Devanagari" panose="02040503050201020203" pitchFamily="18" charset="0"/>
              </a:rPr>
              <a:t> Ali Ahmed, upon advice by Prime Minister Indira Gandhi, declared a state of emergency under Article 352 of the Constitution of India, effectively bestowing on her the power to rule by decree, suspending elections and civil liberties.  </a:t>
            </a:r>
            <a:endParaRPr lang="en-US" dirty="0" smtClean="0">
              <a:latin typeface="Adobe Devanagari" panose="02040503050201020203" pitchFamily="18" charset="0"/>
              <a:cs typeface="Adobe Devanagari" panose="02040503050201020203" pitchFamily="18" charset="0"/>
            </a:endParaRPr>
          </a:p>
          <a:p>
            <a:r>
              <a:rPr lang="en-US" dirty="0" smtClean="0">
                <a:latin typeface="Adobe Devanagari" panose="02040503050201020203" pitchFamily="18" charset="0"/>
                <a:cs typeface="Adobe Devanagari" panose="02040503050201020203" pitchFamily="18" charset="0"/>
              </a:rPr>
              <a:t>This </a:t>
            </a:r>
            <a:r>
              <a:rPr lang="en-US" dirty="0">
                <a:latin typeface="Adobe Devanagari" panose="02040503050201020203" pitchFamily="18" charset="0"/>
                <a:cs typeface="Adobe Devanagari" panose="02040503050201020203" pitchFamily="18" charset="0"/>
              </a:rPr>
              <a:t>was a dramatic turn in the Indian political affairs.  The democracy was brought to a grinding halt and all the fundamental rights and legal remedies protected by the Constitution of The Republic of India were suspended.  </a:t>
            </a:r>
            <a:endParaRPr lang="en-US" dirty="0" smtClean="0">
              <a:latin typeface="Adobe Devanagari" panose="02040503050201020203" pitchFamily="18" charset="0"/>
              <a:cs typeface="Adobe Devanagari" panose="02040503050201020203" pitchFamily="18" charset="0"/>
            </a:endParaRPr>
          </a:p>
          <a:p>
            <a:r>
              <a:rPr lang="en-US" dirty="0" smtClean="0">
                <a:latin typeface="Adobe Devanagari" panose="02040503050201020203" pitchFamily="18" charset="0"/>
                <a:cs typeface="Adobe Devanagari" panose="02040503050201020203" pitchFamily="18" charset="0"/>
              </a:rPr>
              <a:t>Indira </a:t>
            </a:r>
            <a:r>
              <a:rPr lang="en-US" dirty="0">
                <a:latin typeface="Adobe Devanagari" panose="02040503050201020203" pitchFamily="18" charset="0"/>
                <a:cs typeface="Adobe Devanagari" panose="02040503050201020203" pitchFamily="18" charset="0"/>
              </a:rPr>
              <a:t>Gandhi tried to defend the emergency on the grounds that she was trying to protect the State and the Indian people.  Nevertheless, her emergency rule faced immense criticism and is undoubtedly one of the most controversial periods of the political history of Independent India.</a:t>
            </a:r>
          </a:p>
        </p:txBody>
      </p:sp>
      <p:pic>
        <p:nvPicPr>
          <p:cNvPr id="1028" name="Picture 4" descr="Image result for the indian emer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2190750"/>
            <a:ext cx="432816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 Asi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Asian continent presentation (widescreen).potx" id="{31FB3925-764B-43EF-9872-B9679BB7E4DF}" vid="{673206A3-E9F7-473E-92E4-819DC3D81381}"/>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Asian continent presentation (widescreen)</Template>
  <TotalTime>581</TotalTime>
  <Words>1104</Words>
  <Application>Microsoft Office PowerPoint</Application>
  <PresentationFormat>Custom</PresentationFormat>
  <Paragraphs>92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Adobe Devanagari</vt:lpstr>
      <vt:lpstr>Arial</vt:lpstr>
      <vt:lpstr>Century Gothic</vt:lpstr>
      <vt:lpstr>Continental Asia 16x9</vt:lpstr>
      <vt:lpstr>Life of pi</vt:lpstr>
      <vt:lpstr>Reading objectives</vt:lpstr>
      <vt:lpstr>Writing objectives</vt:lpstr>
      <vt:lpstr>About the author</vt:lpstr>
      <vt:lpstr>Interview with the author </vt:lpstr>
      <vt:lpstr>Life of pi</vt:lpstr>
      <vt:lpstr>Background information-  Context of composition</vt:lpstr>
      <vt:lpstr>PowerPoint Presentation</vt:lpstr>
      <vt:lpstr>The Indian emergency </vt:lpstr>
      <vt:lpstr>The Indian emergency video</vt:lpstr>
      <vt:lpstr>Define the following terms: </vt:lpstr>
      <vt:lpstr>Reading comprehension questions &amp; quiz breakdown </vt:lpstr>
      <vt:lpstr>Life of pi trailer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of pi</dc:title>
  <dc:creator>Thorne, Elizabeth C</dc:creator>
  <cp:lastModifiedBy>Thorne, Elizabeth C</cp:lastModifiedBy>
  <cp:revision>24</cp:revision>
  <dcterms:created xsi:type="dcterms:W3CDTF">2019-01-03T17:07:05Z</dcterms:created>
  <dcterms:modified xsi:type="dcterms:W3CDTF">2019-01-08T18:53:41Z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