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sldIdLst>
    <p:sldId id="277" r:id="rId2"/>
    <p:sldId id="270" r:id="rId3"/>
    <p:sldId id="266" r:id="rId4"/>
    <p:sldId id="267" r:id="rId5"/>
    <p:sldId id="268" r:id="rId6"/>
    <p:sldId id="269" r:id="rId7"/>
    <p:sldId id="275" r:id="rId8"/>
    <p:sldId id="271" r:id="rId9"/>
    <p:sldId id="276" r:id="rId10"/>
    <p:sldId id="272" r:id="rId11"/>
    <p:sldId id="274" r:id="rId12"/>
    <p:sldId id="257" r:id="rId13"/>
    <p:sldId id="258" r:id="rId14"/>
    <p:sldId id="263" r:id="rId15"/>
    <p:sldId id="259" r:id="rId16"/>
    <p:sldId id="260" r:id="rId17"/>
    <p:sldId id="261" r:id="rId18"/>
    <p:sldId id="262" r:id="rId19"/>
    <p:sldId id="264" r:id="rId20"/>
    <p:sldId id="278"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9" d="100"/>
          <a:sy n="89" d="100"/>
        </p:scale>
        <p:origin x="37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96DFF08F-DC6B-4601-B491-B0F83F6DD2DA}" type="datetimeFigureOut">
              <a:rPr lang="en-US" dirty="0"/>
              <a:pPr/>
              <a:t>3/6/2019</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dirty="0"/>
              <a:pPr/>
              <a:t>‹#›</a:t>
            </a:fld>
            <a:endParaRPr lang="en-US" dirty="0"/>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3/6/2019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3/6/2019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3/6/2019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fld id="{96DFF08F-DC6B-4601-B491-B0F83F6DD2DA}" type="datetimeFigureOut">
              <a:rPr lang="en-US" dirty="0"/>
              <a:pPr/>
              <a:t>3/6/2019</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KHInl4RQiSw"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youtube.com/watch?v=k7J2iQnnlZ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z834OxnOdIU"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mage result for plane flying"/>
          <p:cNvPicPr>
            <a:picLocks noChangeAspect="1" noChangeArrowheads="1"/>
          </p:cNvPicPr>
          <p:nvPr/>
        </p:nvPicPr>
        <p:blipFill rotWithShape="1">
          <a:blip r:embed="rId2">
            <a:extLst>
              <a:ext uri="{28A0092B-C50C-407E-A947-70E740481C1C}">
                <a14:useLocalDpi xmlns:a14="http://schemas.microsoft.com/office/drawing/2010/main" val="0"/>
              </a:ext>
            </a:extLst>
          </a:blip>
          <a:srcRect b="9472"/>
          <a:stretch/>
        </p:blipFill>
        <p:spPr bwMode="auto">
          <a:xfrm>
            <a:off x="211896" y="250005"/>
            <a:ext cx="11752942" cy="63750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27403" y="-970739"/>
            <a:ext cx="11752942" cy="2999511"/>
          </a:xfrm>
        </p:spPr>
        <p:txBody>
          <a:bodyPr>
            <a:normAutofit/>
          </a:bodyPr>
          <a:lstStyle/>
          <a:p>
            <a:r>
              <a:rPr lang="en-US" sz="6000" dirty="0" smtClean="0">
                <a:solidFill>
                  <a:schemeClr val="bg1">
                    <a:lumMod val="95000"/>
                  </a:schemeClr>
                </a:solidFill>
              </a:rPr>
              <a:t>Today we will be traveling to…</a:t>
            </a:r>
            <a:endParaRPr lang="en-US" sz="6000" dirty="0">
              <a:solidFill>
                <a:schemeClr val="bg1">
                  <a:lumMod val="95000"/>
                </a:schemeClr>
              </a:solidFill>
            </a:endParaRPr>
          </a:p>
        </p:txBody>
      </p:sp>
      <p:sp>
        <p:nvSpPr>
          <p:cNvPr id="3" name="Subtitle 2"/>
          <p:cNvSpPr>
            <a:spLocks noGrp="1"/>
          </p:cNvSpPr>
          <p:nvPr>
            <p:ph type="subTitle" idx="1"/>
          </p:nvPr>
        </p:nvSpPr>
        <p:spPr>
          <a:xfrm>
            <a:off x="353683" y="6214201"/>
            <a:ext cx="11007306" cy="1388165"/>
          </a:xfrm>
        </p:spPr>
        <p:txBody>
          <a:bodyPr/>
          <a:lstStyle/>
          <a:p>
            <a:r>
              <a:rPr lang="en-US" b="1" dirty="0" smtClean="0">
                <a:solidFill>
                  <a:schemeClr val="bg1">
                    <a:lumMod val="95000"/>
                  </a:schemeClr>
                </a:solidFill>
              </a:rPr>
              <a:t>China</a:t>
            </a:r>
            <a:r>
              <a:rPr lang="en-US" dirty="0" smtClean="0">
                <a:solidFill>
                  <a:schemeClr val="bg1">
                    <a:lumMod val="95000"/>
                  </a:schemeClr>
                </a:solidFill>
              </a:rPr>
              <a:t> (E. Asia) </a:t>
            </a:r>
            <a:r>
              <a:rPr lang="en-US" b="1" dirty="0" smtClean="0">
                <a:solidFill>
                  <a:schemeClr val="bg1">
                    <a:lumMod val="95000"/>
                  </a:schemeClr>
                </a:solidFill>
              </a:rPr>
              <a:t>India</a:t>
            </a:r>
            <a:r>
              <a:rPr lang="en-US" dirty="0" smtClean="0">
                <a:solidFill>
                  <a:schemeClr val="bg1">
                    <a:lumMod val="95000"/>
                  </a:schemeClr>
                </a:solidFill>
              </a:rPr>
              <a:t> (S. Asia) &amp; </a:t>
            </a:r>
            <a:r>
              <a:rPr lang="en-US" b="1" dirty="0" smtClean="0">
                <a:solidFill>
                  <a:schemeClr val="bg1">
                    <a:lumMod val="95000"/>
                  </a:schemeClr>
                </a:solidFill>
              </a:rPr>
              <a:t>Yemen</a:t>
            </a:r>
            <a:r>
              <a:rPr lang="en-US" dirty="0" smtClean="0">
                <a:solidFill>
                  <a:schemeClr val="bg1">
                    <a:lumMod val="95000"/>
                  </a:schemeClr>
                </a:solidFill>
              </a:rPr>
              <a:t> (W. Asia) </a:t>
            </a:r>
            <a:endParaRPr lang="en-US" dirty="0">
              <a:solidFill>
                <a:schemeClr val="bg1">
                  <a:lumMod val="95000"/>
                </a:schemeClr>
              </a:solidFill>
            </a:endParaRPr>
          </a:p>
        </p:txBody>
      </p:sp>
      <p:pic>
        <p:nvPicPr>
          <p:cNvPr id="1026" name="Picture 2" descr="Image result for ch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054" y="5122796"/>
            <a:ext cx="1639049" cy="1092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n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9753" y="5115761"/>
            <a:ext cx="1635166" cy="10901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yemen fl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6517" y="5134309"/>
            <a:ext cx="1635574" cy="109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595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351" y="256780"/>
            <a:ext cx="9875520" cy="1356360"/>
          </a:xfrm>
        </p:spPr>
        <p:txBody>
          <a:bodyPr/>
          <a:lstStyle/>
          <a:p>
            <a:pPr algn="ctr"/>
            <a:r>
              <a:rPr lang="en-US" i="1" dirty="0" smtClean="0"/>
              <a:t>Question with a Question </a:t>
            </a:r>
            <a:br>
              <a:rPr lang="en-US" i="1" dirty="0" smtClean="0"/>
            </a:br>
            <a:r>
              <a:rPr lang="en-US" dirty="0" smtClean="0"/>
              <a:t>Activity </a:t>
            </a:r>
            <a:endParaRPr lang="en-US" dirty="0"/>
          </a:p>
        </p:txBody>
      </p:sp>
      <p:sp>
        <p:nvSpPr>
          <p:cNvPr id="3" name="Content Placeholder 2"/>
          <p:cNvSpPr>
            <a:spLocks noGrp="1"/>
          </p:cNvSpPr>
          <p:nvPr>
            <p:ph idx="1"/>
          </p:nvPr>
        </p:nvSpPr>
        <p:spPr>
          <a:xfrm>
            <a:off x="1143000" y="1613140"/>
            <a:ext cx="9872871" cy="5003320"/>
          </a:xfrm>
        </p:spPr>
        <p:txBody>
          <a:bodyPr>
            <a:normAutofit/>
          </a:bodyPr>
          <a:lstStyle/>
          <a:p>
            <a:r>
              <a:rPr lang="en-US" sz="3600" dirty="0" smtClean="0"/>
              <a:t>Female feticide is one of the primary means of eliminating females in both India and China, yet some of the human rights community are hesitant to actively work against female feticide because it’s related to abortion rights. </a:t>
            </a:r>
          </a:p>
          <a:p>
            <a:r>
              <a:rPr lang="en-US" sz="3600" dirty="0" smtClean="0"/>
              <a:t>Is there a contradiction between supporting abortion rights in general and trying to restrict or ban abortions based on sex? </a:t>
            </a:r>
            <a:endParaRPr lang="en-US" sz="3600" dirty="0"/>
          </a:p>
        </p:txBody>
      </p:sp>
    </p:spTree>
    <p:extLst>
      <p:ext uri="{BB962C8B-B14F-4D97-AF65-F5344CB8AC3E}">
        <p14:creationId xmlns:p14="http://schemas.microsoft.com/office/powerpoint/2010/main" val="33408157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p:txBody>
          <a:bodyPr/>
          <a:lstStyle/>
          <a:p>
            <a:r>
              <a:rPr lang="en-US" dirty="0" smtClean="0"/>
              <a:t>Yemen</a:t>
            </a:r>
            <a:endParaRPr lang="en-US" dirty="0"/>
          </a:p>
        </p:txBody>
      </p:sp>
      <p:sp>
        <p:nvSpPr>
          <p:cNvPr id="3" name="Subtitle 2"/>
          <p:cNvSpPr>
            <a:spLocks noGrp="1"/>
          </p:cNvSpPr>
          <p:nvPr>
            <p:ph type="subTitle" idx="1"/>
          </p:nvPr>
        </p:nvSpPr>
        <p:spPr/>
        <p:txBody>
          <a:bodyPr/>
          <a:lstStyle/>
          <a:p>
            <a:r>
              <a:rPr lang="en-US" dirty="0" smtClean="0"/>
              <a:t>Intro to </a:t>
            </a:r>
            <a:r>
              <a:rPr lang="en-US" i="1" dirty="0" smtClean="0"/>
              <a:t>Age 10 and Divorced</a:t>
            </a:r>
            <a:endParaRPr lang="en-US" i="1" dirty="0"/>
          </a:p>
        </p:txBody>
      </p:sp>
    </p:spTree>
    <p:extLst>
      <p:ext uri="{BB962C8B-B14F-4D97-AF65-F5344CB8AC3E}">
        <p14:creationId xmlns:p14="http://schemas.microsoft.com/office/powerpoint/2010/main" val="1238082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455" y="585176"/>
            <a:ext cx="10143640" cy="5705798"/>
          </a:xfrm>
          <a:prstGeom prst="rect">
            <a:avLst/>
          </a:prstGeom>
        </p:spPr>
      </p:pic>
    </p:spTree>
    <p:extLst>
      <p:ext uri="{BB962C8B-B14F-4D97-AF65-F5344CB8AC3E}">
        <p14:creationId xmlns:p14="http://schemas.microsoft.com/office/powerpoint/2010/main" val="3287626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2237" y="357808"/>
            <a:ext cx="3080689" cy="2310517"/>
          </a:xfrm>
          <a:prstGeom prst="rect">
            <a:avLst/>
          </a:prstGeom>
        </p:spPr>
      </p:pic>
      <p:sp>
        <p:nvSpPr>
          <p:cNvPr id="2" name="Title 1"/>
          <p:cNvSpPr>
            <a:spLocks noGrp="1"/>
          </p:cNvSpPr>
          <p:nvPr>
            <p:ph type="title"/>
          </p:nvPr>
        </p:nvSpPr>
        <p:spPr>
          <a:xfrm>
            <a:off x="1143000" y="259743"/>
            <a:ext cx="9875520" cy="1356360"/>
          </a:xfrm>
        </p:spPr>
        <p:txBody>
          <a:bodyPr/>
          <a:lstStyle/>
          <a:p>
            <a:r>
              <a:rPr lang="en-US" dirty="0" smtClean="0"/>
              <a:t>Facts</a:t>
            </a:r>
            <a:endParaRPr lang="en-US" dirty="0"/>
          </a:p>
        </p:txBody>
      </p:sp>
      <p:sp>
        <p:nvSpPr>
          <p:cNvPr id="3" name="Content Placeholder 2"/>
          <p:cNvSpPr>
            <a:spLocks noGrp="1"/>
          </p:cNvSpPr>
          <p:nvPr>
            <p:ph idx="1"/>
          </p:nvPr>
        </p:nvSpPr>
        <p:spPr>
          <a:xfrm>
            <a:off x="1143000" y="1311965"/>
            <a:ext cx="9872871" cy="5255812"/>
          </a:xfrm>
        </p:spPr>
        <p:txBody>
          <a:bodyPr>
            <a:noAutofit/>
          </a:bodyPr>
          <a:lstStyle/>
          <a:p>
            <a:r>
              <a:rPr lang="en-US" sz="2400" dirty="0" smtClean="0"/>
              <a:t>Second largest county in the Arabian Peninsula </a:t>
            </a:r>
          </a:p>
          <a:p>
            <a:pPr lvl="1"/>
            <a:r>
              <a:rPr lang="en-US" sz="2400" dirty="0" smtClean="0"/>
              <a:t>Includes more than 200 islands </a:t>
            </a:r>
          </a:p>
          <a:p>
            <a:r>
              <a:rPr lang="en-US" sz="2400" dirty="0" smtClean="0"/>
              <a:t>Bordered by Saudi Arabia, the  Red Sea, the Gulf and Aden and the Arabian Sea. </a:t>
            </a:r>
          </a:p>
          <a:p>
            <a:r>
              <a:rPr lang="en-US" sz="2400" dirty="0" smtClean="0"/>
              <a:t>Capital is the city of Sana’a however, the city has been under </a:t>
            </a:r>
            <a:r>
              <a:rPr lang="en-US" sz="2400" dirty="0" smtClean="0">
                <a:hlinkClick r:id="rId3"/>
              </a:rPr>
              <a:t>rebel control </a:t>
            </a:r>
            <a:r>
              <a:rPr lang="en-US" sz="2400" dirty="0" smtClean="0"/>
              <a:t>since Feb 2015. </a:t>
            </a:r>
          </a:p>
          <a:p>
            <a:pPr lvl="1"/>
            <a:r>
              <a:rPr lang="en-US" sz="2400" dirty="0" smtClean="0"/>
              <a:t>Capital has been temporarily relocated to the port city of Aden on the southern coast. </a:t>
            </a:r>
          </a:p>
          <a:p>
            <a:pPr lvl="1"/>
            <a:r>
              <a:rPr lang="en-US" sz="2400" dirty="0" smtClean="0"/>
              <a:t>Yemen has been in chaos since 2011. </a:t>
            </a:r>
          </a:p>
          <a:p>
            <a:pPr lvl="1"/>
            <a:r>
              <a:rPr lang="en-US" sz="2400" dirty="0" smtClean="0"/>
              <a:t>Started with street protests against poverty, unemployment, corruption and president Saleh’s plan to amend the constitution. To eliminate presidential term limit (he wanted to  be president for life). </a:t>
            </a:r>
            <a:endParaRPr lang="en-US" sz="2400" dirty="0"/>
          </a:p>
          <a:p>
            <a:r>
              <a:rPr lang="en-US" sz="2400" dirty="0" smtClean="0"/>
              <a:t>Speak Arabic. </a:t>
            </a:r>
          </a:p>
        </p:txBody>
      </p:sp>
    </p:spTree>
    <p:extLst>
      <p:ext uri="{BB962C8B-B14F-4D97-AF65-F5344CB8AC3E}">
        <p14:creationId xmlns:p14="http://schemas.microsoft.com/office/powerpoint/2010/main" val="31643432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5585" y="174929"/>
            <a:ext cx="1850915" cy="1850915"/>
          </a:xfrm>
          <a:prstGeom prst="rect">
            <a:avLst/>
          </a:prstGeom>
        </p:spPr>
      </p:pic>
      <p:sp>
        <p:nvSpPr>
          <p:cNvPr id="2" name="Title 1"/>
          <p:cNvSpPr>
            <a:spLocks noGrp="1"/>
          </p:cNvSpPr>
          <p:nvPr>
            <p:ph type="title"/>
          </p:nvPr>
        </p:nvSpPr>
        <p:spPr>
          <a:xfrm>
            <a:off x="276308" y="174929"/>
            <a:ext cx="9875520" cy="1356360"/>
          </a:xfrm>
        </p:spPr>
        <p:txBody>
          <a:bodyPr/>
          <a:lstStyle/>
          <a:p>
            <a:r>
              <a:rPr lang="en-US" dirty="0" smtClean="0"/>
              <a:t>Facts continued…</a:t>
            </a:r>
            <a:endParaRPr lang="en-US" dirty="0"/>
          </a:p>
        </p:txBody>
      </p:sp>
      <p:sp>
        <p:nvSpPr>
          <p:cNvPr id="3" name="Content Placeholder 2"/>
          <p:cNvSpPr>
            <a:spLocks noGrp="1"/>
          </p:cNvSpPr>
          <p:nvPr>
            <p:ph idx="1"/>
          </p:nvPr>
        </p:nvSpPr>
        <p:spPr>
          <a:xfrm>
            <a:off x="1143000" y="1160890"/>
            <a:ext cx="9872871" cy="5375082"/>
          </a:xfrm>
        </p:spPr>
        <p:txBody>
          <a:bodyPr>
            <a:normAutofit fontScale="92500" lnSpcReduction="20000"/>
          </a:bodyPr>
          <a:lstStyle/>
          <a:p>
            <a:r>
              <a:rPr lang="en-US" dirty="0" smtClean="0"/>
              <a:t>“The </a:t>
            </a:r>
            <a:r>
              <a:rPr lang="en-US" dirty="0"/>
              <a:t>name of the country is derived from the legendary ancestor </a:t>
            </a:r>
            <a:r>
              <a:rPr lang="en-US" dirty="0" err="1"/>
              <a:t>Yaman</a:t>
            </a:r>
            <a:r>
              <a:rPr lang="en-US" dirty="0"/>
              <a:t>, the son of </a:t>
            </a:r>
            <a:r>
              <a:rPr lang="en-US" dirty="0" err="1"/>
              <a:t>Qahtan</a:t>
            </a:r>
            <a:r>
              <a:rPr lang="en-US" dirty="0"/>
              <a:t>, or from the Arabic root </a:t>
            </a:r>
            <a:r>
              <a:rPr lang="en-US" i="1" dirty="0" err="1"/>
              <a:t>ymn</a:t>
            </a:r>
            <a:r>
              <a:rPr lang="en-US" i="1" dirty="0"/>
              <a:t> </a:t>
            </a:r>
            <a:r>
              <a:rPr lang="en-US" dirty="0"/>
              <a:t>("the right") since Yemen is located to the right of the Meccan sanctuary of Kaaba. Some scholars compare the Arabic word </a:t>
            </a:r>
            <a:r>
              <a:rPr lang="en-US" i="1" dirty="0" err="1"/>
              <a:t>yumna</a:t>
            </a:r>
            <a:r>
              <a:rPr lang="en-US" i="1" dirty="0"/>
              <a:t> </a:t>
            </a:r>
            <a:r>
              <a:rPr lang="en-US" dirty="0"/>
              <a:t>("happy") with the Roman name for the southwest Arabia, </a:t>
            </a:r>
            <a:r>
              <a:rPr lang="en-US" i="1" dirty="0"/>
              <a:t>Arabia Felix </a:t>
            </a:r>
            <a:r>
              <a:rPr lang="en-US" dirty="0"/>
              <a:t>("Happy Arabia"). Inhabitants feel that they have a common culture, although local and class identities are still important</a:t>
            </a:r>
            <a:r>
              <a:rPr lang="en-US" dirty="0" smtClean="0"/>
              <a:t>.”</a:t>
            </a:r>
          </a:p>
          <a:p>
            <a:r>
              <a:rPr lang="en-US" dirty="0" smtClean="0"/>
              <a:t>“The </a:t>
            </a:r>
            <a:r>
              <a:rPr lang="en-US" dirty="0"/>
              <a:t>colors of the national flag (horizontal bands of red, white, and black) reflect pan-Arab symbolism, being similar to the flags of Syria, Iraq, and Egypt. The national anthem and national days of celebration emphasize the unification of the country</a:t>
            </a:r>
            <a:r>
              <a:rPr lang="en-US" dirty="0" smtClean="0"/>
              <a:t>.”</a:t>
            </a:r>
            <a:endParaRPr lang="en-US" dirty="0"/>
          </a:p>
          <a:p>
            <a:r>
              <a:rPr lang="en-US" dirty="0" smtClean="0"/>
              <a:t>“About </a:t>
            </a:r>
            <a:r>
              <a:rPr lang="en-US" dirty="0"/>
              <a:t>one-fourth of the gross domestic product is derived from agriculture. However, the nation imports more than sixty percent of its food needs. About twenty percent of the population suffers from malnutrition. Agriculture employs more than half the labor force. The principal crops are sorghum, potatoes, dates, wheat, grapes, barley, maize, cotton, millet, and garden vegetables, but only part of the harvest is produced for sale. This is also the case for sheep, goats, and camels. Coffee, biscuits, grapes, sesame seeds, sugar, honey, and dried and salted fish are exported</a:t>
            </a:r>
            <a:r>
              <a:rPr lang="en-US" dirty="0" smtClean="0"/>
              <a:t>.”</a:t>
            </a:r>
          </a:p>
          <a:p>
            <a:r>
              <a:rPr lang="en-US" dirty="0" smtClean="0"/>
              <a:t>“The </a:t>
            </a:r>
            <a:r>
              <a:rPr lang="en-US" dirty="0"/>
              <a:t>1994 constitution states that women are men's sisters and have rights and duties guaranteed by Islamic </a:t>
            </a:r>
            <a:r>
              <a:rPr lang="en-US" dirty="0" err="1"/>
              <a:t>Shari'a</a:t>
            </a:r>
            <a:r>
              <a:rPr lang="en-US" dirty="0"/>
              <a:t> and secular law. However, gender disparity in all aspects of life outside the family is striking, since religious authorities strongly recommend gender segregation. For example the testimony of two women in court equals that of one man</a:t>
            </a:r>
            <a:r>
              <a:rPr lang="en-US" dirty="0" smtClean="0"/>
              <a:t>.”</a:t>
            </a:r>
            <a:endParaRPr lang="en-US" dirty="0"/>
          </a:p>
        </p:txBody>
      </p:sp>
    </p:spTree>
    <p:extLst>
      <p:ext uri="{BB962C8B-B14F-4D97-AF65-F5344CB8AC3E}">
        <p14:creationId xmlns:p14="http://schemas.microsoft.com/office/powerpoint/2010/main" val="2972638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Religion </a:t>
            </a:r>
            <a:endParaRPr lang="en-US" dirty="0"/>
          </a:p>
        </p:txBody>
      </p:sp>
      <p:sp>
        <p:nvSpPr>
          <p:cNvPr id="3" name="Content Placeholder 2"/>
          <p:cNvSpPr>
            <a:spLocks noGrp="1"/>
          </p:cNvSpPr>
          <p:nvPr>
            <p:ph sz="half" idx="1"/>
          </p:nvPr>
        </p:nvSpPr>
        <p:spPr/>
        <p:txBody>
          <a:bodyPr/>
          <a:lstStyle/>
          <a:p>
            <a:r>
              <a:rPr lang="en-US" dirty="0" smtClean="0"/>
              <a:t>Majority of the population is Muslim, which is split between </a:t>
            </a:r>
            <a:r>
              <a:rPr lang="en-US" b="1" dirty="0" smtClean="0"/>
              <a:t>two groups</a:t>
            </a:r>
            <a:r>
              <a:rPr lang="en-US" dirty="0" smtClean="0"/>
              <a:t>. </a:t>
            </a:r>
          </a:p>
          <a:p>
            <a:r>
              <a:rPr lang="en-US" dirty="0"/>
              <a:t>Long-running conflict </a:t>
            </a:r>
            <a:r>
              <a:rPr lang="en-US" dirty="0" smtClean="0"/>
              <a:t>between the two groups about </a:t>
            </a:r>
            <a:r>
              <a:rPr lang="en-US" dirty="0"/>
              <a:t>the Prophet Mohammed’s successor. </a:t>
            </a:r>
            <a:endParaRPr lang="en-US" dirty="0" smtClean="0"/>
          </a:p>
          <a:p>
            <a:pPr lvl="1"/>
            <a:r>
              <a:rPr lang="en-US" dirty="0" smtClean="0"/>
              <a:t>60-65% </a:t>
            </a:r>
            <a:r>
              <a:rPr lang="en-US" b="1" dirty="0" smtClean="0"/>
              <a:t>Sunni</a:t>
            </a:r>
            <a:r>
              <a:rPr lang="en-US" dirty="0" smtClean="0"/>
              <a:t> </a:t>
            </a:r>
          </a:p>
          <a:p>
            <a:pPr lvl="2"/>
            <a:r>
              <a:rPr lang="en-US" dirty="0" smtClean="0"/>
              <a:t>Support the picking of Muhammed’s close friend and advisor. </a:t>
            </a:r>
          </a:p>
          <a:p>
            <a:pPr lvl="1"/>
            <a:r>
              <a:rPr lang="en-US" dirty="0" smtClean="0"/>
              <a:t>35-40% </a:t>
            </a:r>
            <a:r>
              <a:rPr lang="en-US" b="1" dirty="0" smtClean="0"/>
              <a:t>Shia </a:t>
            </a:r>
          </a:p>
          <a:p>
            <a:pPr lvl="2"/>
            <a:r>
              <a:rPr lang="en-US" dirty="0" smtClean="0"/>
              <a:t>Believe the prophet’s cousin should have filled the role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7880" y="2490746"/>
            <a:ext cx="5780851" cy="38500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706" y="310100"/>
            <a:ext cx="3413428" cy="2560071"/>
          </a:xfrm>
          <a:prstGeom prst="rect">
            <a:avLst/>
          </a:prstGeom>
        </p:spPr>
      </p:pic>
    </p:spTree>
    <p:extLst>
      <p:ext uri="{BB962C8B-B14F-4D97-AF65-F5344CB8AC3E}">
        <p14:creationId xmlns:p14="http://schemas.microsoft.com/office/powerpoint/2010/main" val="39112874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Women </a:t>
            </a:r>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43000" y="2551498"/>
            <a:ext cx="4754563" cy="3034529"/>
          </a:xfrm>
        </p:spPr>
      </p:pic>
      <p:sp>
        <p:nvSpPr>
          <p:cNvPr id="7" name="Content Placeholder 6"/>
          <p:cNvSpPr>
            <a:spLocks noGrp="1"/>
          </p:cNvSpPr>
          <p:nvPr>
            <p:ph sz="half" idx="2"/>
          </p:nvPr>
        </p:nvSpPr>
        <p:spPr>
          <a:xfrm>
            <a:off x="6263640" y="466475"/>
            <a:ext cx="4754880" cy="5759395"/>
          </a:xfrm>
        </p:spPr>
        <p:txBody>
          <a:bodyPr>
            <a:noAutofit/>
          </a:bodyPr>
          <a:lstStyle/>
          <a:p>
            <a:r>
              <a:rPr lang="en-US" sz="2800" dirty="0" smtClean="0"/>
              <a:t>Gender-based violence and gender inequality are a grave problem throughout Yemen. </a:t>
            </a:r>
          </a:p>
          <a:p>
            <a:r>
              <a:rPr lang="en-US" sz="2800" dirty="0" smtClean="0"/>
              <a:t>92% of women have said that violence commonly occurs in the home (according to the country’s 2013 demographic and health survey). </a:t>
            </a:r>
          </a:p>
          <a:p>
            <a:r>
              <a:rPr lang="en-US" sz="2800" dirty="0" smtClean="0"/>
              <a:t>Problem is worsening. </a:t>
            </a:r>
          </a:p>
          <a:p>
            <a:r>
              <a:rPr lang="en-US" sz="2800" dirty="0" smtClean="0"/>
              <a:t>Women viewed as “subordinate and indulgent mothers, sisters, and wives who perform household duties.”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0037" y="822772"/>
            <a:ext cx="687664" cy="957305"/>
          </a:xfrm>
          <a:prstGeom prst="rect">
            <a:avLst/>
          </a:prstGeom>
        </p:spPr>
      </p:pic>
    </p:spTree>
    <p:extLst>
      <p:ext uri="{BB962C8B-B14F-4D97-AF65-F5344CB8AC3E}">
        <p14:creationId xmlns:p14="http://schemas.microsoft.com/office/powerpoint/2010/main" val="3898664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873" y="189009"/>
            <a:ext cx="9875520" cy="1356360"/>
          </a:xfrm>
        </p:spPr>
        <p:txBody>
          <a:bodyPr/>
          <a:lstStyle/>
          <a:p>
            <a:r>
              <a:rPr lang="en-US" dirty="0" smtClean="0"/>
              <a:t>Men </a:t>
            </a:r>
            <a:endParaRPr lang="en-US" dirty="0"/>
          </a:p>
        </p:txBody>
      </p:sp>
      <p:sp>
        <p:nvSpPr>
          <p:cNvPr id="3" name="Content Placeholder 2"/>
          <p:cNvSpPr>
            <a:spLocks noGrp="1"/>
          </p:cNvSpPr>
          <p:nvPr>
            <p:ph sz="half" idx="1"/>
          </p:nvPr>
        </p:nvSpPr>
        <p:spPr>
          <a:xfrm>
            <a:off x="1143000" y="1293864"/>
            <a:ext cx="4754880" cy="5194400"/>
          </a:xfrm>
        </p:spPr>
        <p:txBody>
          <a:bodyPr>
            <a:normAutofit lnSpcReduction="10000"/>
          </a:bodyPr>
          <a:lstStyle/>
          <a:p>
            <a:r>
              <a:rPr lang="en-US" dirty="0" smtClean="0"/>
              <a:t>“…are seen as financial providers in the outside world, responsible for the wellbeing and prestige of the family.”</a:t>
            </a:r>
          </a:p>
          <a:p>
            <a:r>
              <a:rPr lang="en-US" dirty="0" smtClean="0"/>
              <a:t>Believe real and honorable love comes after marriage. </a:t>
            </a:r>
          </a:p>
          <a:p>
            <a:r>
              <a:rPr lang="en-US" dirty="0" smtClean="0"/>
              <a:t>Relationships between single men and women are disgraceful. </a:t>
            </a:r>
          </a:p>
          <a:p>
            <a:r>
              <a:rPr lang="en-US" dirty="0"/>
              <a:t>Unlike many neighboring countries where restrictions on relationships between young men and women have been relatively eased, Yemen and Saudi Arabia are still highly conservative. Relationships outside the framework of marriage are seen as “prohibited</a:t>
            </a:r>
            <a:r>
              <a:rPr lang="en-US" dirty="0" smtClean="0"/>
              <a:t>.”</a:t>
            </a:r>
            <a:r>
              <a:rPr lang="en-US" dirty="0"/>
              <a:t/>
            </a:r>
            <a:br>
              <a:rPr lang="en-US" dirty="0"/>
            </a:br>
            <a:endParaRPr lang="en-US" dirty="0"/>
          </a:p>
        </p:txBody>
      </p:sp>
      <p:sp>
        <p:nvSpPr>
          <p:cNvPr id="4" name="Content Placeholder 3"/>
          <p:cNvSpPr>
            <a:spLocks noGrp="1"/>
          </p:cNvSpPr>
          <p:nvPr>
            <p:ph sz="half" idx="2"/>
          </p:nvPr>
        </p:nvSpPr>
        <p:spPr>
          <a:xfrm>
            <a:off x="6188099" y="483042"/>
            <a:ext cx="4754880" cy="4023360"/>
          </a:xfrm>
        </p:spPr>
        <p:txBody>
          <a:bodyPr>
            <a:normAutofit lnSpcReduction="10000"/>
          </a:bodyPr>
          <a:lstStyle/>
          <a:p>
            <a:r>
              <a:rPr lang="en-US" dirty="0"/>
              <a:t>In Yemen’s ultra-conservative society, girls are not even allowed to talk with strangers who are potential suitors except when buying from a male shopkeeper or asking for directions or other information</a:t>
            </a:r>
            <a:r>
              <a:rPr lang="en-US" dirty="0" smtClean="0"/>
              <a:t>.</a:t>
            </a:r>
          </a:p>
          <a:p>
            <a:r>
              <a:rPr lang="en-US" dirty="0" smtClean="0"/>
              <a:t>Segregated schools and restaurants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431" y="2863463"/>
            <a:ext cx="4503089" cy="337731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903" y="349856"/>
            <a:ext cx="801871" cy="783161"/>
          </a:xfrm>
          <a:prstGeom prst="rect">
            <a:avLst/>
          </a:prstGeom>
        </p:spPr>
      </p:pic>
    </p:spTree>
    <p:extLst>
      <p:ext uri="{BB962C8B-B14F-4D97-AF65-F5344CB8AC3E}">
        <p14:creationId xmlns:p14="http://schemas.microsoft.com/office/powerpoint/2010/main" val="1415090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45649" y="458525"/>
            <a:ext cx="9875520" cy="1356360"/>
          </a:xfrm>
        </p:spPr>
        <p:txBody>
          <a:bodyPr/>
          <a:lstStyle/>
          <a:p>
            <a:r>
              <a:rPr lang="en-US" dirty="0" smtClean="0"/>
              <a:t>Consider This…</a:t>
            </a:r>
            <a:endParaRPr lang="en-US" dirty="0"/>
          </a:p>
        </p:txBody>
      </p:sp>
      <p:sp>
        <p:nvSpPr>
          <p:cNvPr id="8" name="Content Placeholder 7"/>
          <p:cNvSpPr>
            <a:spLocks noGrp="1"/>
          </p:cNvSpPr>
          <p:nvPr>
            <p:ph idx="1"/>
          </p:nvPr>
        </p:nvSpPr>
        <p:spPr>
          <a:xfrm>
            <a:off x="1145649" y="1588272"/>
            <a:ext cx="9872871" cy="4971554"/>
          </a:xfrm>
        </p:spPr>
        <p:txBody>
          <a:bodyPr/>
          <a:lstStyle/>
          <a:p>
            <a:r>
              <a:rPr lang="en-US" sz="3200" dirty="0"/>
              <a:t>“Love [outside marriage] in Yemen is socially associated with shame. </a:t>
            </a:r>
            <a:endParaRPr lang="en-US" sz="3200" dirty="0" smtClean="0"/>
          </a:p>
          <a:p>
            <a:r>
              <a:rPr lang="en-US" sz="3200" dirty="0" smtClean="0"/>
              <a:t>Generally </a:t>
            </a:r>
            <a:r>
              <a:rPr lang="en-US" sz="3200" dirty="0"/>
              <a:t>speaking, Yemeni people disapprove of love even though it’s pure and true, and consider it to be out of the norm,” journalist Adnan </a:t>
            </a:r>
            <a:r>
              <a:rPr lang="en-US" sz="3200" dirty="0" err="1"/>
              <a:t>Rajeh</a:t>
            </a:r>
            <a:r>
              <a:rPr lang="en-US" sz="3200" dirty="0"/>
              <a:t>, 27, told The Media Line. “The culture of shame attached to love has built a solid wall between the youths of both sexes</a:t>
            </a:r>
            <a:r>
              <a:rPr lang="en-US" sz="3200" dirty="0" smtClean="0"/>
              <a:t>.”</a:t>
            </a:r>
          </a:p>
          <a:p>
            <a:endParaRPr lang="en-US" b="1" dirty="0"/>
          </a:p>
          <a:p>
            <a:endParaRPr lang="en-US" b="1" dirty="0" smtClean="0"/>
          </a:p>
          <a:p>
            <a:pPr marL="45720" indent="0" algn="ctr">
              <a:buNone/>
            </a:pPr>
            <a:r>
              <a:rPr lang="en-US" b="1" dirty="0" smtClean="0"/>
              <a:t>Compare this quote with what you know to be true about love and dating. </a:t>
            </a:r>
            <a:endParaRPr lang="en-US" b="1"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39398">
            <a:off x="10214280" y="235888"/>
            <a:ext cx="1792384" cy="134428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4282" y="309065"/>
            <a:ext cx="1197933" cy="1197933"/>
          </a:xfrm>
          <a:prstGeom prst="rect">
            <a:avLst/>
          </a:prstGeom>
        </p:spPr>
      </p:pic>
    </p:spTree>
    <p:extLst>
      <p:ext uri="{BB962C8B-B14F-4D97-AF65-F5344CB8AC3E}">
        <p14:creationId xmlns:p14="http://schemas.microsoft.com/office/powerpoint/2010/main" val="42033017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959" y="500332"/>
            <a:ext cx="5969480" cy="5822830"/>
          </a:xfrm>
        </p:spPr>
        <p:txBody>
          <a:bodyPr>
            <a:normAutofit/>
          </a:bodyPr>
          <a:lstStyle/>
          <a:p>
            <a:pPr algn="ctr"/>
            <a:r>
              <a:rPr lang="en-US" dirty="0" smtClean="0">
                <a:hlinkClick r:id="rId2"/>
              </a:rPr>
              <a:t>Book Trailer</a:t>
            </a:r>
            <a:r>
              <a:rPr lang="en-US" dirty="0" smtClean="0"/>
              <a:t/>
            </a:r>
            <a:br>
              <a:rPr lang="en-US" dirty="0" smtClean="0"/>
            </a:br>
            <a:r>
              <a:rPr lang="en-US" dirty="0"/>
              <a:t/>
            </a:r>
            <a:br>
              <a:rPr lang="en-US" dirty="0"/>
            </a:br>
            <a:r>
              <a:rPr lang="en-US" dirty="0">
                <a:latin typeface="Arabic Typesetting" panose="03020402040406030203" pitchFamily="66" charset="-78"/>
                <a:cs typeface="Arabic Typesetting" panose="03020402040406030203" pitchFamily="66" charset="-78"/>
              </a:rPr>
              <a:t>“I’m a simple village girl who has always obeyed the orders of my father and brothers. Since forever, I have learned to say yes to everything. Today I have decided to say no.”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185" y="410817"/>
            <a:ext cx="3934953" cy="6041666"/>
          </a:xfrm>
          <a:prstGeom prst="rect">
            <a:avLst/>
          </a:prstGeom>
        </p:spPr>
      </p:pic>
    </p:spTree>
    <p:extLst>
      <p:ext uri="{BB962C8B-B14F-4D97-AF65-F5344CB8AC3E}">
        <p14:creationId xmlns:p14="http://schemas.microsoft.com/office/powerpoint/2010/main" val="19375820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08" y="488830"/>
            <a:ext cx="9875520" cy="1356360"/>
          </a:xfrm>
        </p:spPr>
        <p:txBody>
          <a:bodyPr>
            <a:normAutofit/>
          </a:bodyPr>
          <a:lstStyle/>
          <a:p>
            <a:r>
              <a:rPr lang="en-US" sz="6600" dirty="0" smtClean="0"/>
              <a:t>Agenda </a:t>
            </a:r>
            <a:endParaRPr lang="en-US" sz="6600" dirty="0"/>
          </a:p>
        </p:txBody>
      </p:sp>
      <p:sp>
        <p:nvSpPr>
          <p:cNvPr id="3" name="Content Placeholder 2"/>
          <p:cNvSpPr>
            <a:spLocks noGrp="1"/>
          </p:cNvSpPr>
          <p:nvPr>
            <p:ph idx="1"/>
          </p:nvPr>
        </p:nvSpPr>
        <p:spPr>
          <a:xfrm>
            <a:off x="174637" y="1965959"/>
            <a:ext cx="6060057" cy="4546983"/>
          </a:xfrm>
        </p:spPr>
        <p:txBody>
          <a:bodyPr>
            <a:normAutofit/>
          </a:bodyPr>
          <a:lstStyle/>
          <a:p>
            <a:pPr marL="560070" indent="-514350">
              <a:buAutoNum type="romanUcPeriod"/>
            </a:pPr>
            <a:r>
              <a:rPr lang="en-US" sz="2800" dirty="0" smtClean="0"/>
              <a:t>Gendercide </a:t>
            </a:r>
          </a:p>
          <a:p>
            <a:pPr marL="560070" indent="-514350">
              <a:buAutoNum type="romanUcPeriod"/>
            </a:pPr>
            <a:r>
              <a:rPr lang="en-US" sz="2800" dirty="0" smtClean="0"/>
              <a:t>Documentary: </a:t>
            </a:r>
            <a:r>
              <a:rPr lang="en-US" sz="2800" i="1" dirty="0" smtClean="0"/>
              <a:t>It’s A Girl </a:t>
            </a:r>
          </a:p>
          <a:p>
            <a:pPr marL="560070" indent="-514350">
              <a:buAutoNum type="romanUcPeriod"/>
            </a:pPr>
            <a:r>
              <a:rPr lang="en-US" sz="2800" dirty="0" smtClean="0"/>
              <a:t>Silent Discussion/Anticipation </a:t>
            </a:r>
          </a:p>
          <a:p>
            <a:pPr marL="560070" indent="-514350">
              <a:buAutoNum type="romanUcPeriod"/>
            </a:pPr>
            <a:r>
              <a:rPr lang="en-US" sz="2800" dirty="0" smtClean="0"/>
              <a:t>Yemen </a:t>
            </a:r>
          </a:p>
          <a:p>
            <a:pPr marL="788670" lvl="1" indent="-514350">
              <a:buAutoNum type="romanUcPeriod"/>
            </a:pPr>
            <a:r>
              <a:rPr lang="en-US" sz="2600" dirty="0" smtClean="0"/>
              <a:t>(background info of book)</a:t>
            </a:r>
          </a:p>
          <a:p>
            <a:pPr marL="560070" indent="-514350">
              <a:buAutoNum type="romanUcPeriod"/>
            </a:pPr>
            <a:r>
              <a:rPr lang="en-US" sz="2800" dirty="0" smtClean="0"/>
              <a:t>Start Reading the novel </a:t>
            </a:r>
            <a:endParaRPr lang="en-US" dirty="0" smtClean="0"/>
          </a:p>
          <a:p>
            <a:pPr marL="4572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9146" y="2341207"/>
            <a:ext cx="6258560" cy="3796485"/>
          </a:xfrm>
          <a:prstGeom prst="rect">
            <a:avLst/>
          </a:prstGeom>
        </p:spPr>
      </p:pic>
    </p:spTree>
    <p:extLst>
      <p:ext uri="{BB962C8B-B14F-4D97-AF65-F5344CB8AC3E}">
        <p14:creationId xmlns:p14="http://schemas.microsoft.com/office/powerpoint/2010/main" val="4190856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emi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71738">
            <a:off x="7179094" y="2577936"/>
            <a:ext cx="4634121" cy="24375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dirty="0" smtClean="0"/>
              <a:t>HW: </a:t>
            </a:r>
            <a:endParaRPr lang="en-US" dirty="0"/>
          </a:p>
        </p:txBody>
      </p:sp>
      <p:sp>
        <p:nvSpPr>
          <p:cNvPr id="3" name="Content Placeholder 2"/>
          <p:cNvSpPr>
            <a:spLocks noGrp="1"/>
          </p:cNvSpPr>
          <p:nvPr>
            <p:ph idx="1"/>
          </p:nvPr>
        </p:nvSpPr>
        <p:spPr>
          <a:xfrm>
            <a:off x="599537" y="1965960"/>
            <a:ext cx="7138358" cy="4038600"/>
          </a:xfrm>
        </p:spPr>
        <p:txBody>
          <a:bodyPr>
            <a:normAutofit/>
          </a:bodyPr>
          <a:lstStyle/>
          <a:p>
            <a:r>
              <a:rPr lang="en-US" sz="3600" dirty="0" smtClean="0"/>
              <a:t>Find, read, &amp; print ONE relevant news article related to the documentary/novel. </a:t>
            </a:r>
          </a:p>
          <a:p>
            <a:r>
              <a:rPr lang="en-US" sz="3600" dirty="0" smtClean="0"/>
              <a:t>You must annotate the text &amp; bring it with you to class. </a:t>
            </a:r>
          </a:p>
          <a:p>
            <a:r>
              <a:rPr lang="en-US" sz="3600" dirty="0" smtClean="0"/>
              <a:t>Be prepared to share/analyze the text with the class! </a:t>
            </a:r>
            <a:endParaRPr lang="en-US" sz="3600" dirty="0"/>
          </a:p>
        </p:txBody>
      </p:sp>
    </p:spTree>
    <p:extLst>
      <p:ext uri="{BB962C8B-B14F-4D97-AF65-F5344CB8AC3E}">
        <p14:creationId xmlns:p14="http://schemas.microsoft.com/office/powerpoint/2010/main" val="3560680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21" y="242443"/>
            <a:ext cx="11960179" cy="6373114"/>
          </a:xfrm>
          <a:prstGeom prst="rect">
            <a:avLst/>
          </a:prstGeom>
        </p:spPr>
      </p:pic>
      <p:sp>
        <p:nvSpPr>
          <p:cNvPr id="4" name="Title 3"/>
          <p:cNvSpPr>
            <a:spLocks noGrp="1"/>
          </p:cNvSpPr>
          <p:nvPr>
            <p:ph type="ctrTitle"/>
          </p:nvPr>
        </p:nvSpPr>
        <p:spPr>
          <a:xfrm>
            <a:off x="1109980" y="42415"/>
            <a:ext cx="9966960" cy="2926080"/>
          </a:xfrm>
        </p:spPr>
        <p:txBody>
          <a:bodyPr/>
          <a:lstStyle/>
          <a:p>
            <a:r>
              <a:rPr lang="en-US" dirty="0" smtClean="0">
                <a:solidFill>
                  <a:srgbClr val="0070C0"/>
                </a:solidFill>
              </a:rPr>
              <a:t>A </a:t>
            </a:r>
            <a:br>
              <a:rPr lang="en-US" dirty="0" smtClean="0">
                <a:solidFill>
                  <a:srgbClr val="0070C0"/>
                </a:solidFill>
              </a:rPr>
            </a:br>
            <a:r>
              <a:rPr lang="en-US" dirty="0" smtClean="0">
                <a:solidFill>
                  <a:srgbClr val="0070C0"/>
                </a:solidFill>
              </a:rPr>
              <a:t>Patriarchal World</a:t>
            </a:r>
            <a:endParaRPr lang="en-US" dirty="0">
              <a:solidFill>
                <a:srgbClr val="0070C0"/>
              </a:solidFill>
            </a:endParaRPr>
          </a:p>
        </p:txBody>
      </p:sp>
    </p:spTree>
    <p:extLst>
      <p:ext uri="{BB962C8B-B14F-4D97-AF65-F5344CB8AC3E}">
        <p14:creationId xmlns:p14="http://schemas.microsoft.com/office/powerpoint/2010/main" val="1234924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Gendercide: “</a:t>
            </a:r>
            <a:r>
              <a:rPr lang="en-US" dirty="0" smtClean="0">
                <a:latin typeface="Bradley Hand ITC" panose="03070402050302030203" pitchFamily="66" charset="0"/>
              </a:rPr>
              <a:t>It’s a girl…the 3 deadliest words in the world</a:t>
            </a:r>
            <a:r>
              <a:rPr lang="en-US" dirty="0" smtClean="0"/>
              <a:t>.”</a:t>
            </a:r>
            <a:endParaRPr lang="en-US" dirty="0"/>
          </a:p>
        </p:txBody>
      </p:sp>
      <p:sp>
        <p:nvSpPr>
          <p:cNvPr id="3" name="Content Placeholder 2"/>
          <p:cNvSpPr>
            <a:spLocks noGrp="1"/>
          </p:cNvSpPr>
          <p:nvPr>
            <p:ph idx="1"/>
          </p:nvPr>
        </p:nvSpPr>
        <p:spPr>
          <a:xfrm>
            <a:off x="422694" y="2057400"/>
            <a:ext cx="5132717" cy="4541808"/>
          </a:xfrm>
        </p:spPr>
        <p:txBody>
          <a:bodyPr>
            <a:normAutofit/>
          </a:bodyPr>
          <a:lstStyle/>
          <a:p>
            <a:r>
              <a:rPr lang="en-US" sz="2400" b="1" dirty="0" smtClean="0">
                <a:solidFill>
                  <a:srgbClr val="FF0000"/>
                </a:solidFill>
              </a:rPr>
              <a:t>What is it?  </a:t>
            </a:r>
          </a:p>
          <a:p>
            <a:pPr lvl="1"/>
            <a:r>
              <a:rPr lang="en-US" sz="2400" dirty="0" smtClean="0"/>
              <a:t>Systematic killing of members of a specific sex</a:t>
            </a:r>
          </a:p>
          <a:p>
            <a:r>
              <a:rPr lang="en-US" sz="2400" b="1" dirty="0" smtClean="0">
                <a:solidFill>
                  <a:srgbClr val="0070C0"/>
                </a:solidFill>
              </a:rPr>
              <a:t>June 2015, United Nations </a:t>
            </a:r>
            <a:endParaRPr lang="en-US" sz="2400" b="1" dirty="0">
              <a:solidFill>
                <a:srgbClr val="0070C0"/>
              </a:solidFill>
            </a:endParaRPr>
          </a:p>
          <a:p>
            <a:pPr lvl="1"/>
            <a:r>
              <a:rPr lang="en-US" sz="2400" dirty="0" smtClean="0"/>
              <a:t>“200 million women, demographically missing”</a:t>
            </a:r>
          </a:p>
          <a:p>
            <a:pPr lvl="1"/>
            <a:r>
              <a:rPr lang="en-US" sz="2400" dirty="0" smtClean="0"/>
              <a:t>“In China, there are whole villages of ‘bare branches’.”</a:t>
            </a:r>
          </a:p>
          <a:p>
            <a:pPr lvl="1"/>
            <a:r>
              <a:rPr lang="en-US" sz="2400" dirty="0" smtClean="0"/>
              <a:t>“What worries [them] is that there are 37 million marriage age, military age men in China” &amp; the same in India.”</a:t>
            </a:r>
          </a:p>
        </p:txBody>
      </p:sp>
      <p:pic>
        <p:nvPicPr>
          <p:cNvPr id="1026" name="Picture 2" descr="ChinaWom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0844" y="2713007"/>
            <a:ext cx="5810250" cy="292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3879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392" y="301924"/>
            <a:ext cx="9875520" cy="982549"/>
          </a:xfrm>
        </p:spPr>
        <p:txBody>
          <a:bodyPr/>
          <a:lstStyle/>
          <a:p>
            <a:r>
              <a:rPr lang="en-US" dirty="0" smtClean="0"/>
              <a:t>What’s the result?</a:t>
            </a:r>
            <a:endParaRPr lang="en-US" dirty="0"/>
          </a:p>
        </p:txBody>
      </p:sp>
      <p:sp>
        <p:nvSpPr>
          <p:cNvPr id="3" name="Content Placeholder 2"/>
          <p:cNvSpPr>
            <a:spLocks noGrp="1"/>
          </p:cNvSpPr>
          <p:nvPr>
            <p:ph idx="1"/>
          </p:nvPr>
        </p:nvSpPr>
        <p:spPr>
          <a:xfrm>
            <a:off x="1143000" y="1380226"/>
            <a:ext cx="9872871" cy="5227608"/>
          </a:xfrm>
        </p:spPr>
        <p:txBody>
          <a:bodyPr>
            <a:normAutofit/>
          </a:bodyPr>
          <a:lstStyle/>
          <a:p>
            <a:r>
              <a:rPr lang="en-US" sz="2400" dirty="0" smtClean="0"/>
              <a:t>Issues with human trafficking and sex slavery</a:t>
            </a:r>
          </a:p>
          <a:p>
            <a:r>
              <a:rPr lang="en-US" sz="2400" dirty="0" smtClean="0"/>
              <a:t>In China (as a result of the 1-child policy), 336 women have been aborted and 195 million have been sterilized (in 30 years).</a:t>
            </a:r>
          </a:p>
          <a:p>
            <a:pPr lvl="1"/>
            <a:r>
              <a:rPr lang="en-US" sz="2400" dirty="0" smtClean="0"/>
              <a:t>Within 40 </a:t>
            </a:r>
            <a:r>
              <a:rPr lang="en-US" sz="2400" dirty="0" err="1" smtClean="0"/>
              <a:t>yrs</a:t>
            </a:r>
            <a:r>
              <a:rPr lang="en-US" sz="2400" dirty="0" smtClean="0"/>
              <a:t>, there will be 500 million elderly citizens.</a:t>
            </a:r>
          </a:p>
          <a:p>
            <a:r>
              <a:rPr lang="en-US" sz="2400" dirty="0" smtClean="0"/>
              <a:t>In India (unborn girls are discriminated against/dowry system), women who have girls know that in time they will have to pay a huge lump sum to marry them off.</a:t>
            </a:r>
          </a:p>
          <a:p>
            <a:pPr lvl="1"/>
            <a:r>
              <a:rPr lang="en-US" sz="2400" dirty="0" smtClean="0"/>
              <a:t>A woman in May of 2015 admitted to having aborted 18 girls after having 2 daughters.</a:t>
            </a:r>
          </a:p>
          <a:p>
            <a:r>
              <a:rPr lang="en-US" sz="2400" dirty="0" smtClean="0"/>
              <a:t>Gendercide is an issue in: Vietnam, Singapore, Taiwan, Bangladesh, Nepal, Pakistan, Afghanistan, Turkey, Syria, Iran, Azerbaijan, Armenia, Georgia, Albania, Romania, Montenegro, Kosovo, Macedonia, Egypt, Tunisia, Algeria, and most sub-Saharan countries in Africa.</a:t>
            </a:r>
          </a:p>
          <a:p>
            <a:endParaRPr lang="en-US" dirty="0"/>
          </a:p>
        </p:txBody>
      </p:sp>
    </p:spTree>
    <p:extLst>
      <p:ext uri="{BB962C8B-B14F-4D97-AF65-F5344CB8AC3E}">
        <p14:creationId xmlns:p14="http://schemas.microsoft.com/office/powerpoint/2010/main" val="1015164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9875520" cy="1356360"/>
          </a:xfrm>
        </p:spPr>
        <p:txBody>
          <a:bodyPr/>
          <a:lstStyle/>
          <a:p>
            <a:r>
              <a:rPr lang="en-US" dirty="0" smtClean="0"/>
              <a:t>What’s the result? Cont’d…</a:t>
            </a:r>
            <a:endParaRPr lang="en-US" dirty="0"/>
          </a:p>
        </p:txBody>
      </p:sp>
      <p:sp>
        <p:nvSpPr>
          <p:cNvPr id="3" name="Content Placeholder 2"/>
          <p:cNvSpPr>
            <a:spLocks noGrp="1"/>
          </p:cNvSpPr>
          <p:nvPr>
            <p:ph idx="1"/>
          </p:nvPr>
        </p:nvSpPr>
        <p:spPr>
          <a:xfrm>
            <a:off x="1143000" y="1104181"/>
            <a:ext cx="9872871" cy="5581291"/>
          </a:xfrm>
        </p:spPr>
        <p:txBody>
          <a:bodyPr>
            <a:normAutofit/>
          </a:bodyPr>
          <a:lstStyle/>
          <a:p>
            <a:r>
              <a:rPr lang="en-US" dirty="0" smtClean="0"/>
              <a:t>UN reported, “When </a:t>
            </a:r>
            <a:r>
              <a:rPr lang="en-US" dirty="0"/>
              <a:t>we look at percentages, it is evidence that China, with 10.3 percent of its women missing, eliminates a higher percentage of its females than any other country in the world. India follows next, with about 7 percent missing, and then Afghanistan with 7 percent</a:t>
            </a:r>
            <a:r>
              <a:rPr lang="en-US" dirty="0" smtClean="0"/>
              <a:t>.”</a:t>
            </a:r>
          </a:p>
          <a:p>
            <a:r>
              <a:rPr lang="en-US" dirty="0"/>
              <a:t>It continued: “One might think that when men compete for a limited number of women, women’s power and prestige increases. However, the opposite is true. Because women are scarce, </a:t>
            </a:r>
            <a:r>
              <a:rPr lang="en-US" b="1" i="1" dirty="0"/>
              <a:t>bachelors turn to ever younger girls as brides. Young girls are married off to much older men, sometimes even before the girls reach puberty</a:t>
            </a:r>
            <a:r>
              <a:rPr lang="en-US" dirty="0"/>
              <a:t>. Once married, these girls have no time for education or paid work. Their older husbands and in-laws, eager for heirs, press them into childbearing as soon as possible. These girls give birth before their bodies are ready, resulting in high rates of maternal death and injury</a:t>
            </a:r>
            <a:r>
              <a:rPr lang="en-US" dirty="0" smtClean="0"/>
              <a:t>.”</a:t>
            </a:r>
          </a:p>
          <a:p>
            <a:pPr fontAlgn="base"/>
            <a:r>
              <a:rPr lang="en-US" dirty="0"/>
              <a:t>And for men</a:t>
            </a:r>
            <a:r>
              <a:rPr lang="en-US" dirty="0" smtClean="0"/>
              <a:t>?  “</a:t>
            </a:r>
            <a:r>
              <a:rPr lang="en-US" dirty="0"/>
              <a:t>A population surplus of young men, mainly lower class, develops. These men never marry, have families, or become part of society. The Chinese call them ‘bare branches’ or ‘floaters.’ In China, these men have shorter life expectancies than married men</a:t>
            </a:r>
            <a:r>
              <a:rPr lang="en-US" dirty="0" smtClean="0"/>
              <a:t>.”</a:t>
            </a:r>
            <a:r>
              <a:rPr lang="en-US" dirty="0"/>
              <a:t/>
            </a:r>
            <a:br>
              <a:rPr lang="en-US" dirty="0"/>
            </a:br>
            <a:endParaRPr lang="en-US" dirty="0"/>
          </a:p>
        </p:txBody>
      </p:sp>
    </p:spTree>
    <p:extLst>
      <p:ext uri="{BB962C8B-B14F-4D97-AF65-F5344CB8AC3E}">
        <p14:creationId xmlns:p14="http://schemas.microsoft.com/office/powerpoint/2010/main" val="26970674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8158" y="1773494"/>
            <a:ext cx="6385775" cy="47893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57" y="615710"/>
            <a:ext cx="5879741" cy="3405137"/>
          </a:xfrm>
          <a:prstGeom prst="rect">
            <a:avLst/>
          </a:prstGeom>
        </p:spPr>
      </p:pic>
    </p:spTree>
    <p:extLst>
      <p:ext uri="{BB962C8B-B14F-4D97-AF65-F5344CB8AC3E}">
        <p14:creationId xmlns:p14="http://schemas.microsoft.com/office/powerpoint/2010/main" val="37386321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itle 1"/>
          <p:cNvSpPr>
            <a:spLocks noGrp="1"/>
          </p:cNvSpPr>
          <p:nvPr>
            <p:ph type="title"/>
          </p:nvPr>
        </p:nvSpPr>
        <p:spPr>
          <a:xfrm>
            <a:off x="1158241" y="-120769"/>
            <a:ext cx="9875520" cy="2631056"/>
          </a:xfrm>
        </p:spPr>
        <p:txBody>
          <a:bodyPr/>
          <a:lstStyle/>
          <a:p>
            <a:pPr algn="ctr"/>
            <a:r>
              <a:rPr lang="en-US" sz="9600" i="1" dirty="0" smtClean="0">
                <a:latin typeface="Palace Script MT" panose="030303020206070C0B05" pitchFamily="66" charset="0"/>
              </a:rPr>
              <a:t>It’s A Girl </a:t>
            </a:r>
            <a:r>
              <a:rPr lang="en-US" dirty="0" smtClean="0"/>
              <a:t/>
            </a:r>
            <a:br>
              <a:rPr lang="en-US" dirty="0" smtClean="0"/>
            </a:br>
            <a:r>
              <a:rPr lang="en-US" dirty="0" smtClean="0">
                <a:hlinkClick r:id="rId3"/>
              </a:rPr>
              <a:t>Documentary</a:t>
            </a:r>
            <a:r>
              <a:rPr lang="en-US" dirty="0" smtClean="0"/>
              <a:t> </a:t>
            </a:r>
            <a:endParaRPr lang="en-US" dirty="0"/>
          </a:p>
        </p:txBody>
      </p:sp>
    </p:spTree>
    <p:extLst>
      <p:ext uri="{BB962C8B-B14F-4D97-AF65-F5344CB8AC3E}">
        <p14:creationId xmlns:p14="http://schemas.microsoft.com/office/powerpoint/2010/main" val="13044136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972" y="104873"/>
            <a:ext cx="9875520" cy="1356360"/>
          </a:xfrm>
        </p:spPr>
        <p:txBody>
          <a:bodyPr/>
          <a:lstStyle/>
          <a:p>
            <a:pPr algn="ctr"/>
            <a:r>
              <a:rPr lang="en-US" dirty="0" smtClean="0"/>
              <a:t>Silent Discussion</a:t>
            </a:r>
            <a:endParaRPr lang="en-US" dirty="0"/>
          </a:p>
        </p:txBody>
      </p:sp>
      <p:sp>
        <p:nvSpPr>
          <p:cNvPr id="3" name="Content Placeholder 2"/>
          <p:cNvSpPr>
            <a:spLocks noGrp="1"/>
          </p:cNvSpPr>
          <p:nvPr>
            <p:ph sz="half" idx="1"/>
          </p:nvPr>
        </p:nvSpPr>
        <p:spPr>
          <a:xfrm>
            <a:off x="405100" y="905774"/>
            <a:ext cx="4754880" cy="3745428"/>
          </a:xfrm>
        </p:spPr>
        <p:txBody>
          <a:bodyPr>
            <a:noAutofit/>
          </a:bodyPr>
          <a:lstStyle/>
          <a:p>
            <a:pPr marL="45720" indent="0">
              <a:buNone/>
            </a:pPr>
            <a:r>
              <a:rPr lang="en-US" sz="2800" dirty="0" smtClean="0"/>
              <a:t>You have 10 minutes to think about this prompt. </a:t>
            </a:r>
          </a:p>
          <a:p>
            <a:pPr marL="45720" indent="0">
              <a:buNone/>
            </a:pPr>
            <a:endParaRPr lang="en-US" sz="2800" dirty="0"/>
          </a:p>
          <a:p>
            <a:pPr marL="45720" indent="0">
              <a:buNone/>
            </a:pPr>
            <a:r>
              <a:rPr lang="en-US" sz="2800" dirty="0" smtClean="0"/>
              <a:t>You may ONLY respond to the prompt with a question. </a:t>
            </a:r>
          </a:p>
          <a:p>
            <a:pPr marL="45720" indent="0">
              <a:buNone/>
            </a:pPr>
            <a:endParaRPr lang="en-US" sz="2800" dirty="0"/>
          </a:p>
          <a:p>
            <a:pPr marL="45720" indent="0">
              <a:buNone/>
            </a:pPr>
            <a:r>
              <a:rPr lang="en-US" sz="2800" dirty="0" smtClean="0"/>
              <a:t>Please write all questions you come up with on the board. </a:t>
            </a:r>
          </a:p>
          <a:p>
            <a:pPr marL="45720" indent="0">
              <a:buNone/>
            </a:pPr>
            <a:endParaRPr lang="en-US" sz="2800" dirty="0"/>
          </a:p>
          <a:p>
            <a:pPr marL="45720" indent="0">
              <a:buNone/>
            </a:pPr>
            <a:r>
              <a:rPr lang="en-US" sz="2800" dirty="0" smtClean="0"/>
              <a:t>Remember, you must be silent. That means NO talking… </a:t>
            </a:r>
          </a:p>
          <a:p>
            <a:pPr marL="45720" indent="0">
              <a:buNone/>
            </a:pPr>
            <a:endParaRPr lang="en-US" sz="2800" dirty="0"/>
          </a:p>
          <a:p>
            <a:pPr marL="45720" indent="0">
              <a:buNone/>
            </a:pPr>
            <a:r>
              <a:rPr lang="en-US" sz="2800" dirty="0" smtClean="0"/>
              <a:t>We will discuss as a class after the time is up. </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089" y="1461233"/>
            <a:ext cx="6588275" cy="4518881"/>
          </a:xfrm>
          <a:prstGeom prst="rect">
            <a:avLst/>
          </a:prstGeom>
        </p:spPr>
      </p:pic>
    </p:spTree>
    <p:extLst>
      <p:ext uri="{BB962C8B-B14F-4D97-AF65-F5344CB8AC3E}">
        <p14:creationId xmlns:p14="http://schemas.microsoft.com/office/powerpoint/2010/main" val="3702878263"/>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docProps/app.xml><?xml version="1.0" encoding="utf-8"?>
<Properties xmlns="http://schemas.openxmlformats.org/officeDocument/2006/extended-properties" xmlns:vt="http://schemas.openxmlformats.org/officeDocument/2006/docPropsVTypes">
  <Template>TM03457444[[fn=Basis]]</Template>
  <TotalTime>1085</TotalTime>
  <Words>1431</Words>
  <Application>Microsoft Office PowerPoint</Application>
  <PresentationFormat>Widescreen</PresentationFormat>
  <Paragraphs>88</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Arabic Typesetting</vt:lpstr>
      <vt:lpstr>Bradley Hand ITC</vt:lpstr>
      <vt:lpstr>Corbel</vt:lpstr>
      <vt:lpstr>Palace Script MT</vt:lpstr>
      <vt:lpstr>Basis</vt:lpstr>
      <vt:lpstr>Today we will be traveling to…</vt:lpstr>
      <vt:lpstr>Agenda </vt:lpstr>
      <vt:lpstr>A  Patriarchal World</vt:lpstr>
      <vt:lpstr>Gendercide: “It’s a girl…the 3 deadliest words in the world.”</vt:lpstr>
      <vt:lpstr>What’s the result?</vt:lpstr>
      <vt:lpstr>What’s the result? Cont’d…</vt:lpstr>
      <vt:lpstr>PowerPoint Presentation</vt:lpstr>
      <vt:lpstr>It’s A Girl  Documentary </vt:lpstr>
      <vt:lpstr>Silent Discussion</vt:lpstr>
      <vt:lpstr>Question with a Question  Activity </vt:lpstr>
      <vt:lpstr>Yemen</vt:lpstr>
      <vt:lpstr>PowerPoint Presentation</vt:lpstr>
      <vt:lpstr>Facts</vt:lpstr>
      <vt:lpstr>Facts continued…</vt:lpstr>
      <vt:lpstr>Religion </vt:lpstr>
      <vt:lpstr>Women </vt:lpstr>
      <vt:lpstr>Men </vt:lpstr>
      <vt:lpstr>Consider This…</vt:lpstr>
      <vt:lpstr>Book Trailer  “I’m a simple village girl who has always obeyed the orders of my father and brothers. Since forever, I have learned to say yes to everything. Today I have decided to say no.”</vt:lpstr>
      <vt:lpstr>HW: </vt:lpstr>
    </vt:vector>
  </TitlesOfParts>
  <Company>Fulton County School System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Yemen</dc:title>
  <dc:creator>Thorne, Elizabeth C</dc:creator>
  <cp:lastModifiedBy>Thorne, Elizabeth C</cp:lastModifiedBy>
  <cp:revision>71</cp:revision>
  <dcterms:created xsi:type="dcterms:W3CDTF">2016-03-25T14:49:36Z</dcterms:created>
  <dcterms:modified xsi:type="dcterms:W3CDTF">2019-03-06T13:18:32Z</dcterms:modified>
</cp:coreProperties>
</file>