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1"/>
  </p:sldMasterIdLst>
  <p:notesMasterIdLst>
    <p:notesMasterId r:id="rId35"/>
  </p:notesMasterIdLst>
  <p:sldIdLst>
    <p:sldId id="272" r:id="rId2"/>
    <p:sldId id="256" r:id="rId3"/>
    <p:sldId id="257" r:id="rId4"/>
    <p:sldId id="296" r:id="rId5"/>
    <p:sldId id="297" r:id="rId6"/>
    <p:sldId id="273" r:id="rId7"/>
    <p:sldId id="263" r:id="rId8"/>
    <p:sldId id="276" r:id="rId9"/>
    <p:sldId id="274" r:id="rId10"/>
    <p:sldId id="266" r:id="rId11"/>
    <p:sldId id="265" r:id="rId12"/>
    <p:sldId id="275" r:id="rId13"/>
    <p:sldId id="267" r:id="rId14"/>
    <p:sldId id="287" r:id="rId15"/>
    <p:sldId id="295" r:id="rId16"/>
    <p:sldId id="288" r:id="rId17"/>
    <p:sldId id="284" r:id="rId18"/>
    <p:sldId id="286" r:id="rId19"/>
    <p:sldId id="285" r:id="rId20"/>
    <p:sldId id="289" r:id="rId21"/>
    <p:sldId id="290" r:id="rId22"/>
    <p:sldId id="283" r:id="rId23"/>
    <p:sldId id="291" r:id="rId24"/>
    <p:sldId id="292" r:id="rId25"/>
    <p:sldId id="281" r:id="rId26"/>
    <p:sldId id="293" r:id="rId27"/>
    <p:sldId id="294" r:id="rId28"/>
    <p:sldId id="271" r:id="rId29"/>
    <p:sldId id="279" r:id="rId30"/>
    <p:sldId id="268" r:id="rId31"/>
    <p:sldId id="270" r:id="rId32"/>
    <p:sldId id="277" r:id="rId33"/>
    <p:sldId id="27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803"/>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24CBC-D461-4ECA-A489-D3A30E0FB795}" type="datetimeFigureOut">
              <a:rPr lang="en-US" smtClean="0"/>
              <a:t>2/11/2019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1351B-2C5D-457B-ABE5-B64DBC7BD410}" type="slidenum">
              <a:rPr lang="en-US" smtClean="0"/>
              <a:t>‹#›</a:t>
            </a:fld>
            <a:endParaRPr lang="en-US" dirty="0"/>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2</a:t>
            </a:fld>
            <a:endParaRPr lang="en-US" dirty="0"/>
          </a:p>
        </p:txBody>
      </p:sp>
    </p:spTree>
    <p:extLst>
      <p:ext uri="{BB962C8B-B14F-4D97-AF65-F5344CB8AC3E}">
        <p14:creationId xmlns:p14="http://schemas.microsoft.com/office/powerpoint/2010/main" val="351904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4</a:t>
            </a:fld>
            <a:endParaRPr lang="en-US" dirty="0"/>
          </a:p>
        </p:txBody>
      </p:sp>
    </p:spTree>
    <p:extLst>
      <p:ext uri="{BB962C8B-B14F-4D97-AF65-F5344CB8AC3E}">
        <p14:creationId xmlns:p14="http://schemas.microsoft.com/office/powerpoint/2010/main" val="209455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6</a:t>
            </a:fld>
            <a:endParaRPr lang="en-US" dirty="0"/>
          </a:p>
        </p:txBody>
      </p:sp>
    </p:spTree>
    <p:extLst>
      <p:ext uri="{BB962C8B-B14F-4D97-AF65-F5344CB8AC3E}">
        <p14:creationId xmlns:p14="http://schemas.microsoft.com/office/powerpoint/2010/main" val="372987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9</a:t>
            </a:fld>
            <a:endParaRPr lang="en-US" dirty="0"/>
          </a:p>
        </p:txBody>
      </p:sp>
    </p:spTree>
    <p:extLst>
      <p:ext uri="{BB962C8B-B14F-4D97-AF65-F5344CB8AC3E}">
        <p14:creationId xmlns:p14="http://schemas.microsoft.com/office/powerpoint/2010/main" val="170934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12</a:t>
            </a:fld>
            <a:endParaRPr lang="en-US" dirty="0"/>
          </a:p>
        </p:txBody>
      </p:sp>
    </p:spTree>
    <p:extLst>
      <p:ext uri="{BB962C8B-B14F-4D97-AF65-F5344CB8AC3E}">
        <p14:creationId xmlns:p14="http://schemas.microsoft.com/office/powerpoint/2010/main" val="114865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32</a:t>
            </a:fld>
            <a:endParaRPr lang="en-US" dirty="0"/>
          </a:p>
        </p:txBody>
      </p:sp>
    </p:spTree>
    <p:extLst>
      <p:ext uri="{BB962C8B-B14F-4D97-AF65-F5344CB8AC3E}">
        <p14:creationId xmlns:p14="http://schemas.microsoft.com/office/powerpoint/2010/main" val="1572126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12329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94542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542C410-CA8E-4363-B2A5-C992C048EF26}" type="datetimeFigureOut">
              <a:rPr lang="en-US" smtClean="0"/>
              <a:t>2/11/2019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10135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36758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542C410-CA8E-4363-B2A5-C992C048EF26}" type="datetimeFigureOut">
              <a:rPr lang="en-US" smtClean="0"/>
              <a:t>2/11/2019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79CAC6-A72B-4EF8-B465-34FA47827E7F}" type="slidenum">
              <a:rPr lang="en-US" smtClean="0"/>
              <a:t>‹#›</a:t>
            </a:fld>
            <a:endParaRPr lang="en-US" dirty="0"/>
          </a:p>
        </p:txBody>
      </p:sp>
    </p:spTree>
    <p:extLst>
      <p:ext uri="{BB962C8B-B14F-4D97-AF65-F5344CB8AC3E}">
        <p14:creationId xmlns:p14="http://schemas.microsoft.com/office/powerpoint/2010/main" val="39976060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42C410-CA8E-4363-B2A5-C992C048EF26}"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5660164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42C410-CA8E-4363-B2A5-C992C048EF26}" type="datetimeFigureOut">
              <a:rPr lang="en-US" smtClean="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6406521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42C410-CA8E-4363-B2A5-C992C048EF26}" type="datetimeFigureOut">
              <a:rPr lang="en-US" smtClean="0"/>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65601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410-CA8E-4363-B2A5-C992C048EF26}" type="datetimeFigureOut">
              <a:rPr lang="en-US" smtClean="0"/>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40726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5235077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73679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542C410-CA8E-4363-B2A5-C992C048EF26}" type="datetimeFigureOut">
              <a:rPr lang="en-US" smtClean="0"/>
              <a:t>2/11/2019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079CAC6-A72B-4EF8-B465-34FA47827E7F}" type="slidenum">
              <a:rPr lang="en-US" smtClean="0"/>
              <a:t>‹#›</a:t>
            </a:fld>
            <a:endParaRPr lang="en-US" dirty="0"/>
          </a:p>
        </p:txBody>
      </p:sp>
    </p:spTree>
    <p:extLst>
      <p:ext uri="{BB962C8B-B14F-4D97-AF65-F5344CB8AC3E}">
        <p14:creationId xmlns:p14="http://schemas.microsoft.com/office/powerpoint/2010/main" val="347594454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drive.google.com/file/d/0B3BORrtzoiQuM19OQjVlX1ZaZFE/vie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eNFaCxdDLaU" TargetMode="External"/><Relationship Id="rId2" Type="http://schemas.openxmlformats.org/officeDocument/2006/relationships/hyperlink" Target="https://drive.google.com/file/d/0B3BORrtzoiQucG9Fcm1kUmFGSTA/view" TargetMode="External"/><Relationship Id="rId1" Type="http://schemas.openxmlformats.org/officeDocument/2006/relationships/slideLayout" Target="../slideLayouts/slideLayout2.xml"/><Relationship Id="rId4" Type="http://schemas.openxmlformats.org/officeDocument/2006/relationships/hyperlink" Target="https://www.youtube.com/watch?v=azUsjQwF_U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thornezone.weebly.com/part-four-y1-spring.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6" name="Picture 4" descr="Image result for the great gats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4"/>
            <a:ext cx="12192000" cy="686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705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600" dirty="0" smtClean="0">
                <a:solidFill>
                  <a:schemeClr val="accent2"/>
                </a:solidFill>
              </a:rPr>
              <a:t>A2</a:t>
            </a:r>
            <a:r>
              <a:rPr lang="en-US" sz="9600" dirty="0" smtClean="0"/>
              <a:t>: </a:t>
            </a:r>
            <a:endParaRPr lang="en-US" sz="9600" dirty="0"/>
          </a:p>
        </p:txBody>
      </p:sp>
      <p:sp>
        <p:nvSpPr>
          <p:cNvPr id="3" name="Content Placeholder 2"/>
          <p:cNvSpPr>
            <a:spLocks noGrp="1"/>
          </p:cNvSpPr>
          <p:nvPr>
            <p:ph sz="half" idx="1"/>
          </p:nvPr>
        </p:nvSpPr>
        <p:spPr>
          <a:xfrm>
            <a:off x="800099" y="2238374"/>
            <a:ext cx="8829675" cy="5065064"/>
          </a:xfrm>
        </p:spPr>
        <p:txBody>
          <a:bodyPr/>
          <a:lstStyle/>
          <a:p>
            <a:pPr marL="0" indent="0">
              <a:buNone/>
            </a:pPr>
            <a:r>
              <a:rPr lang="en-US" sz="3600" b="1" dirty="0">
                <a:solidFill>
                  <a:schemeClr val="bg2"/>
                </a:solidFill>
              </a:rPr>
              <a:t>Ch. </a:t>
            </a:r>
            <a:r>
              <a:rPr lang="en-US" sz="3600" b="1" dirty="0" smtClean="0">
                <a:solidFill>
                  <a:schemeClr val="bg2"/>
                </a:solidFill>
              </a:rPr>
              <a:t>1-2</a:t>
            </a:r>
            <a:r>
              <a:rPr lang="en-US" sz="3600" dirty="0" smtClean="0"/>
              <a:t>: Julia + </a:t>
            </a:r>
            <a:r>
              <a:rPr lang="en-US" sz="3600" dirty="0"/>
              <a:t>Jasmin + </a:t>
            </a:r>
            <a:r>
              <a:rPr lang="en-US" sz="3600" dirty="0" err="1" smtClean="0"/>
              <a:t>Chrishya</a:t>
            </a:r>
            <a:r>
              <a:rPr lang="en-US" sz="3600" dirty="0" smtClean="0"/>
              <a:t> </a:t>
            </a:r>
            <a:r>
              <a:rPr lang="en-US" sz="3600" b="1" dirty="0" smtClean="0">
                <a:solidFill>
                  <a:srgbClr val="FF0000"/>
                </a:solidFill>
              </a:rPr>
              <a:t>[02/07]</a:t>
            </a:r>
          </a:p>
          <a:p>
            <a:pPr marL="0" indent="0">
              <a:buNone/>
            </a:pPr>
            <a:r>
              <a:rPr lang="en-US" sz="3600" b="1" dirty="0" smtClean="0">
                <a:solidFill>
                  <a:schemeClr val="bg2"/>
                </a:solidFill>
              </a:rPr>
              <a:t>Ch</a:t>
            </a:r>
            <a:r>
              <a:rPr lang="en-US" sz="3600" b="1" dirty="0">
                <a:solidFill>
                  <a:schemeClr val="bg2"/>
                </a:solidFill>
              </a:rPr>
              <a:t>. </a:t>
            </a:r>
            <a:r>
              <a:rPr lang="en-US" sz="3600" b="1" dirty="0" smtClean="0">
                <a:solidFill>
                  <a:schemeClr val="bg2"/>
                </a:solidFill>
              </a:rPr>
              <a:t>3-4</a:t>
            </a:r>
            <a:r>
              <a:rPr lang="en-US" sz="3600" dirty="0" smtClean="0"/>
              <a:t>: Jayla + </a:t>
            </a:r>
            <a:r>
              <a:rPr lang="en-US" sz="3600" dirty="0" err="1" smtClean="0"/>
              <a:t>Ayele</a:t>
            </a:r>
            <a:r>
              <a:rPr lang="en-US" sz="3600" dirty="0" smtClean="0"/>
              <a:t> </a:t>
            </a:r>
            <a:r>
              <a:rPr lang="en-US" sz="3600" b="1" dirty="0" smtClean="0">
                <a:solidFill>
                  <a:srgbClr val="FF0000"/>
                </a:solidFill>
              </a:rPr>
              <a:t>[02/11]</a:t>
            </a:r>
          </a:p>
          <a:p>
            <a:pPr marL="0" indent="0">
              <a:buNone/>
            </a:pPr>
            <a:r>
              <a:rPr lang="en-US" sz="3600" b="1" dirty="0" smtClean="0">
                <a:solidFill>
                  <a:schemeClr val="bg2"/>
                </a:solidFill>
              </a:rPr>
              <a:t>Ch</a:t>
            </a:r>
            <a:r>
              <a:rPr lang="en-US" sz="3600" b="1" dirty="0">
                <a:solidFill>
                  <a:schemeClr val="bg2"/>
                </a:solidFill>
              </a:rPr>
              <a:t>. </a:t>
            </a:r>
            <a:r>
              <a:rPr lang="en-US" sz="3600" b="1" dirty="0" smtClean="0">
                <a:solidFill>
                  <a:schemeClr val="bg2"/>
                </a:solidFill>
              </a:rPr>
              <a:t>5-6</a:t>
            </a:r>
            <a:r>
              <a:rPr lang="en-US" sz="3600" dirty="0" smtClean="0"/>
              <a:t>:Keyvon + Max </a:t>
            </a:r>
            <a:r>
              <a:rPr lang="en-US" sz="3600" b="1" dirty="0" smtClean="0">
                <a:solidFill>
                  <a:srgbClr val="FF0000"/>
                </a:solidFill>
              </a:rPr>
              <a:t>[02/13]</a:t>
            </a:r>
            <a:endParaRPr lang="en-US" sz="3600" b="1" dirty="0">
              <a:solidFill>
                <a:srgbClr val="FF0000"/>
              </a:solidFill>
            </a:endParaRPr>
          </a:p>
          <a:p>
            <a:pPr marL="0" indent="0">
              <a:buNone/>
            </a:pPr>
            <a:r>
              <a:rPr lang="en-US" sz="3600" b="1" dirty="0" smtClean="0">
                <a:solidFill>
                  <a:schemeClr val="bg2"/>
                </a:solidFill>
              </a:rPr>
              <a:t>Ch</a:t>
            </a:r>
            <a:r>
              <a:rPr lang="en-US" sz="3600" b="1" dirty="0">
                <a:solidFill>
                  <a:schemeClr val="bg2"/>
                </a:solidFill>
              </a:rPr>
              <a:t>. 7-8</a:t>
            </a:r>
            <a:r>
              <a:rPr lang="en-US" sz="3600" dirty="0"/>
              <a:t>: </a:t>
            </a:r>
            <a:r>
              <a:rPr lang="en-US" sz="3600" dirty="0" smtClean="0"/>
              <a:t>Pili + Ty + Kelsey </a:t>
            </a:r>
            <a:r>
              <a:rPr lang="en-US" sz="3600" b="1" dirty="0" smtClean="0">
                <a:solidFill>
                  <a:srgbClr val="FF0000"/>
                </a:solidFill>
              </a:rPr>
              <a:t>[</a:t>
            </a:r>
            <a:r>
              <a:rPr lang="en-US" sz="3600" b="1" dirty="0" smtClean="0">
                <a:solidFill>
                  <a:srgbClr val="FF0000"/>
                </a:solidFill>
              </a:rPr>
              <a:t>02/21]</a:t>
            </a:r>
            <a:endParaRPr lang="en-US" sz="3600" b="1" dirty="0">
              <a:solidFill>
                <a:srgbClr val="FF0000"/>
              </a:solidFill>
            </a:endParaRPr>
          </a:p>
          <a:p>
            <a:pPr marL="0" indent="0">
              <a:buNone/>
            </a:pPr>
            <a:r>
              <a:rPr lang="en-US" sz="3600" b="1" dirty="0">
                <a:solidFill>
                  <a:schemeClr val="bg2"/>
                </a:solidFill>
              </a:rPr>
              <a:t>Ch. 9</a:t>
            </a:r>
            <a:r>
              <a:rPr lang="en-US" sz="3600" dirty="0"/>
              <a:t>: </a:t>
            </a:r>
            <a:r>
              <a:rPr lang="en-US" sz="3600" dirty="0" smtClean="0"/>
              <a:t>Noah </a:t>
            </a:r>
            <a:r>
              <a:rPr lang="en-US" sz="3600" b="1" dirty="0" smtClean="0">
                <a:solidFill>
                  <a:srgbClr val="FF0000"/>
                </a:solidFill>
              </a:rPr>
              <a:t>[</a:t>
            </a:r>
            <a:r>
              <a:rPr lang="en-US" sz="3600" b="1" dirty="0" smtClean="0">
                <a:solidFill>
                  <a:srgbClr val="FF0000"/>
                </a:solidFill>
              </a:rPr>
              <a:t>02.25]</a:t>
            </a:r>
            <a:endParaRPr lang="en-US" sz="3600" b="1" dirty="0">
              <a:solidFill>
                <a:srgbClr val="FF0000"/>
              </a:solidFill>
            </a:endParaRPr>
          </a:p>
          <a:p>
            <a:pPr marL="0" indent="0">
              <a:buNone/>
            </a:pPr>
            <a:endParaRPr lang="en-US" dirty="0"/>
          </a:p>
        </p:txBody>
      </p:sp>
      <p:pic>
        <p:nvPicPr>
          <p:cNvPr id="7" name="Picture 2" descr="Image result for group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2609" y="2967487"/>
            <a:ext cx="3370959" cy="303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298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600" dirty="0" smtClean="0">
                <a:solidFill>
                  <a:schemeClr val="accent2"/>
                </a:solidFill>
              </a:rPr>
              <a:t>A3</a:t>
            </a:r>
            <a:r>
              <a:rPr lang="en-US" sz="9600" dirty="0" smtClean="0"/>
              <a:t>: </a:t>
            </a:r>
            <a:endParaRPr lang="en-US" sz="9600" dirty="0"/>
          </a:p>
        </p:txBody>
      </p:sp>
      <p:sp>
        <p:nvSpPr>
          <p:cNvPr id="3" name="Content Placeholder 2"/>
          <p:cNvSpPr>
            <a:spLocks noGrp="1"/>
          </p:cNvSpPr>
          <p:nvPr>
            <p:ph sz="half" idx="1"/>
          </p:nvPr>
        </p:nvSpPr>
        <p:spPr>
          <a:xfrm>
            <a:off x="0" y="1896137"/>
            <a:ext cx="12192000" cy="4846320"/>
          </a:xfrm>
        </p:spPr>
        <p:txBody>
          <a:bodyPr>
            <a:normAutofit fontScale="85000" lnSpcReduction="20000"/>
          </a:bodyPr>
          <a:lstStyle/>
          <a:p>
            <a:pPr marL="0" indent="0">
              <a:buNone/>
            </a:pPr>
            <a:r>
              <a:rPr lang="en-US" sz="3600" b="1" dirty="0">
                <a:solidFill>
                  <a:schemeClr val="bg2"/>
                </a:solidFill>
              </a:rPr>
              <a:t>Ch. 1</a:t>
            </a:r>
            <a:r>
              <a:rPr lang="en-US" sz="3600" dirty="0" smtClean="0"/>
              <a:t>: J. Alexander, Michelle. </a:t>
            </a:r>
            <a:r>
              <a:rPr lang="en-US" sz="3600" dirty="0" err="1" smtClean="0"/>
              <a:t>Llona</a:t>
            </a:r>
            <a:r>
              <a:rPr lang="en-US" sz="3600" dirty="0" smtClean="0"/>
              <a:t> </a:t>
            </a:r>
            <a:r>
              <a:rPr lang="en-US" sz="3600" b="1" dirty="0" smtClean="0">
                <a:solidFill>
                  <a:srgbClr val="FF0000"/>
                </a:solidFill>
              </a:rPr>
              <a:t>[02/07]</a:t>
            </a:r>
            <a:endParaRPr lang="en-US" sz="3600" b="1" dirty="0">
              <a:solidFill>
                <a:srgbClr val="FF0000"/>
              </a:solidFill>
            </a:endParaRPr>
          </a:p>
          <a:p>
            <a:pPr marL="0" indent="0">
              <a:buNone/>
            </a:pPr>
            <a:r>
              <a:rPr lang="en-US" sz="3600" b="1" dirty="0">
                <a:solidFill>
                  <a:schemeClr val="bg2"/>
                </a:solidFill>
              </a:rPr>
              <a:t>Ch. 2</a:t>
            </a:r>
            <a:r>
              <a:rPr lang="en-US" sz="3600" dirty="0"/>
              <a:t>: </a:t>
            </a:r>
            <a:r>
              <a:rPr lang="en-US" sz="3600" dirty="0" smtClean="0"/>
              <a:t> Jalyn, Aaron, Ross, </a:t>
            </a:r>
            <a:r>
              <a:rPr lang="en-US" sz="3600" dirty="0" err="1"/>
              <a:t>KeAuri</a:t>
            </a:r>
            <a:r>
              <a:rPr lang="en-US" sz="3600" dirty="0"/>
              <a:t>  </a:t>
            </a:r>
            <a:r>
              <a:rPr lang="en-US" sz="3600" b="1" dirty="0">
                <a:solidFill>
                  <a:srgbClr val="FF0000"/>
                </a:solidFill>
              </a:rPr>
              <a:t>[02/07]</a:t>
            </a:r>
          </a:p>
          <a:p>
            <a:pPr marL="0" indent="0">
              <a:buNone/>
            </a:pPr>
            <a:r>
              <a:rPr lang="en-US" sz="3600" b="1" dirty="0">
                <a:solidFill>
                  <a:schemeClr val="bg2"/>
                </a:solidFill>
              </a:rPr>
              <a:t>Ch. 3</a:t>
            </a:r>
            <a:r>
              <a:rPr lang="en-US" sz="3600" dirty="0"/>
              <a:t>: </a:t>
            </a:r>
            <a:r>
              <a:rPr lang="en-US" sz="3600" dirty="0" smtClean="0"/>
              <a:t>Garner, Fran, Cameron </a:t>
            </a:r>
            <a:r>
              <a:rPr lang="en-US" sz="3600" b="1" dirty="0" smtClean="0">
                <a:solidFill>
                  <a:srgbClr val="FF0000"/>
                </a:solidFill>
              </a:rPr>
              <a:t>[02/11]</a:t>
            </a:r>
            <a:endParaRPr lang="en-US" sz="3600" b="1" dirty="0">
              <a:solidFill>
                <a:srgbClr val="FF0000"/>
              </a:solidFill>
            </a:endParaRPr>
          </a:p>
          <a:p>
            <a:pPr marL="0" indent="0">
              <a:buNone/>
            </a:pPr>
            <a:r>
              <a:rPr lang="en-US" sz="3600" b="1" dirty="0">
                <a:solidFill>
                  <a:schemeClr val="bg2"/>
                </a:solidFill>
              </a:rPr>
              <a:t>Ch. 4</a:t>
            </a:r>
            <a:r>
              <a:rPr lang="en-US" sz="3600" dirty="0"/>
              <a:t>: </a:t>
            </a:r>
            <a:r>
              <a:rPr lang="en-US" sz="3600" dirty="0" smtClean="0"/>
              <a:t>Camille, Dom., </a:t>
            </a:r>
            <a:r>
              <a:rPr lang="en-US" sz="3600" dirty="0" err="1" smtClean="0"/>
              <a:t>Aleisha</a:t>
            </a:r>
            <a:r>
              <a:rPr lang="en-US" sz="3600" dirty="0"/>
              <a:t> </a:t>
            </a:r>
            <a:r>
              <a:rPr lang="en-US" sz="3600" b="1" dirty="0">
                <a:solidFill>
                  <a:srgbClr val="FF0000"/>
                </a:solidFill>
              </a:rPr>
              <a:t>[02/11</a:t>
            </a:r>
            <a:r>
              <a:rPr lang="en-US" sz="3600" b="1" dirty="0" smtClean="0">
                <a:solidFill>
                  <a:srgbClr val="FF0000"/>
                </a:solidFill>
              </a:rPr>
              <a:t>]</a:t>
            </a:r>
            <a:endParaRPr lang="en-US" sz="3600" b="1" dirty="0">
              <a:solidFill>
                <a:srgbClr val="FF0000"/>
              </a:solidFill>
            </a:endParaRPr>
          </a:p>
          <a:p>
            <a:pPr marL="0" indent="0">
              <a:buNone/>
            </a:pPr>
            <a:r>
              <a:rPr lang="en-US" sz="3600" b="1" dirty="0">
                <a:solidFill>
                  <a:schemeClr val="bg2"/>
                </a:solidFill>
              </a:rPr>
              <a:t>Ch. 5</a:t>
            </a:r>
            <a:r>
              <a:rPr lang="en-US" sz="3600" dirty="0" smtClean="0"/>
              <a:t>: Jordynn, </a:t>
            </a:r>
            <a:r>
              <a:rPr lang="en-US" sz="3600" dirty="0" err="1" smtClean="0"/>
              <a:t>Malana</a:t>
            </a:r>
            <a:r>
              <a:rPr lang="en-US" sz="3600" dirty="0" smtClean="0"/>
              <a:t>, </a:t>
            </a:r>
            <a:r>
              <a:rPr lang="en-US" sz="3600" dirty="0" err="1" smtClean="0"/>
              <a:t>Jermya</a:t>
            </a:r>
            <a:r>
              <a:rPr lang="en-US" sz="3600" dirty="0" smtClean="0"/>
              <a:t>, Jessica </a:t>
            </a:r>
            <a:r>
              <a:rPr lang="en-US" sz="3600" b="1" dirty="0" smtClean="0">
                <a:solidFill>
                  <a:srgbClr val="FF0000"/>
                </a:solidFill>
              </a:rPr>
              <a:t>[02/13]</a:t>
            </a:r>
          </a:p>
          <a:p>
            <a:pPr marL="0" indent="0">
              <a:buNone/>
            </a:pPr>
            <a:r>
              <a:rPr lang="en-US" sz="3600" b="1" dirty="0">
                <a:solidFill>
                  <a:schemeClr val="bg2"/>
                </a:solidFill>
              </a:rPr>
              <a:t>Ch. 6</a:t>
            </a:r>
            <a:r>
              <a:rPr lang="en-US" sz="3600" dirty="0"/>
              <a:t>: </a:t>
            </a:r>
            <a:r>
              <a:rPr lang="en-US" sz="3600" dirty="0" err="1"/>
              <a:t>T’Mia</a:t>
            </a:r>
            <a:r>
              <a:rPr lang="en-US" sz="3600" dirty="0"/>
              <a:t>, April, Shania </a:t>
            </a:r>
            <a:r>
              <a:rPr lang="en-US" sz="3600" b="1" dirty="0">
                <a:solidFill>
                  <a:srgbClr val="FF0000"/>
                </a:solidFill>
              </a:rPr>
              <a:t>[02/13]</a:t>
            </a:r>
          </a:p>
          <a:p>
            <a:pPr marL="0" indent="0">
              <a:buNone/>
            </a:pPr>
            <a:r>
              <a:rPr lang="en-US" sz="3600" b="1" dirty="0">
                <a:solidFill>
                  <a:schemeClr val="bg2"/>
                </a:solidFill>
              </a:rPr>
              <a:t>Ch. 7</a:t>
            </a:r>
            <a:r>
              <a:rPr lang="en-US" sz="3600" dirty="0"/>
              <a:t>: Deja, Taylor O., </a:t>
            </a:r>
            <a:r>
              <a:rPr lang="en-US" sz="3600" dirty="0" err="1" smtClean="0"/>
              <a:t>Jamiah</a:t>
            </a:r>
            <a:r>
              <a:rPr lang="en-US" sz="3600" dirty="0" smtClean="0"/>
              <a:t> </a:t>
            </a:r>
            <a:r>
              <a:rPr lang="en-US" sz="3600" b="1" dirty="0" smtClean="0">
                <a:solidFill>
                  <a:srgbClr val="FF0000"/>
                </a:solidFill>
              </a:rPr>
              <a:t>[</a:t>
            </a:r>
            <a:r>
              <a:rPr lang="en-US" sz="3600" b="1" dirty="0" smtClean="0">
                <a:solidFill>
                  <a:srgbClr val="FF0000"/>
                </a:solidFill>
              </a:rPr>
              <a:t>02/21]</a:t>
            </a:r>
            <a:endParaRPr lang="en-US" sz="3600" b="1" dirty="0">
              <a:solidFill>
                <a:srgbClr val="FF0000"/>
              </a:solidFill>
            </a:endParaRPr>
          </a:p>
          <a:p>
            <a:pPr marL="0" indent="0">
              <a:buNone/>
            </a:pPr>
            <a:r>
              <a:rPr lang="en-US" sz="3600" b="1" dirty="0">
                <a:solidFill>
                  <a:schemeClr val="bg2"/>
                </a:solidFill>
              </a:rPr>
              <a:t>Ch. 8</a:t>
            </a:r>
            <a:r>
              <a:rPr lang="en-US" sz="3600" dirty="0"/>
              <a:t>: Keith, </a:t>
            </a:r>
            <a:r>
              <a:rPr lang="en-US" sz="3600" dirty="0" smtClean="0"/>
              <a:t>Dereck, </a:t>
            </a:r>
            <a:r>
              <a:rPr lang="en-US" sz="3600" dirty="0" err="1" smtClean="0"/>
              <a:t>Shaderria</a:t>
            </a:r>
            <a:r>
              <a:rPr lang="en-US" sz="3600" dirty="0"/>
              <a:t>, </a:t>
            </a:r>
            <a:r>
              <a:rPr lang="en-US" sz="3600" dirty="0" err="1" smtClean="0"/>
              <a:t>Caliya</a:t>
            </a:r>
            <a:r>
              <a:rPr lang="en-US" sz="3600" dirty="0"/>
              <a:t> </a:t>
            </a:r>
            <a:r>
              <a:rPr lang="en-US" sz="3600" b="1" dirty="0">
                <a:solidFill>
                  <a:srgbClr val="FF0000"/>
                </a:solidFill>
              </a:rPr>
              <a:t>[</a:t>
            </a:r>
            <a:r>
              <a:rPr lang="en-US" sz="3600" b="1" dirty="0" smtClean="0">
                <a:solidFill>
                  <a:srgbClr val="FF0000"/>
                </a:solidFill>
              </a:rPr>
              <a:t>02/21]</a:t>
            </a:r>
            <a:endParaRPr lang="en-US" sz="3600" b="1" dirty="0">
              <a:solidFill>
                <a:srgbClr val="FF0000"/>
              </a:solidFill>
            </a:endParaRPr>
          </a:p>
          <a:p>
            <a:pPr marL="0" indent="0">
              <a:buNone/>
            </a:pPr>
            <a:r>
              <a:rPr lang="en-US" sz="3600" b="1" dirty="0">
                <a:solidFill>
                  <a:schemeClr val="bg2"/>
                </a:solidFill>
              </a:rPr>
              <a:t>Ch.9</a:t>
            </a:r>
            <a:r>
              <a:rPr lang="en-US" sz="3600" dirty="0"/>
              <a:t>: Alysha, Charlese, </a:t>
            </a:r>
            <a:r>
              <a:rPr lang="en-US" sz="3600" dirty="0" smtClean="0"/>
              <a:t>Tyler </a:t>
            </a:r>
            <a:r>
              <a:rPr lang="en-US" sz="3600" b="1" dirty="0" smtClean="0">
                <a:solidFill>
                  <a:srgbClr val="FF0000"/>
                </a:solidFill>
              </a:rPr>
              <a:t>[</a:t>
            </a:r>
            <a:r>
              <a:rPr lang="en-US" sz="3600" b="1" dirty="0" smtClean="0">
                <a:solidFill>
                  <a:srgbClr val="FF0000"/>
                </a:solidFill>
              </a:rPr>
              <a:t>02/25]</a:t>
            </a:r>
            <a:endParaRPr lang="en-US" sz="3600" b="1" dirty="0">
              <a:solidFill>
                <a:srgbClr val="FF0000"/>
              </a:solidFill>
            </a:endParaRPr>
          </a:p>
          <a:p>
            <a:endParaRPr lang="en-US" dirty="0"/>
          </a:p>
        </p:txBody>
      </p:sp>
      <p:pic>
        <p:nvPicPr>
          <p:cNvPr id="5" name="Picture 2" descr="Image result for group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7622" y="3004166"/>
            <a:ext cx="2919977" cy="263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63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A2D7DD-5041-4C4D-A523-F870B27AD1D4}"/>
              </a:ext>
            </a:extLst>
          </p:cNvPr>
          <p:cNvSpPr/>
          <p:nvPr/>
        </p:nvSpPr>
        <p:spPr>
          <a:xfrm>
            <a:off x="-282514" y="1841964"/>
            <a:ext cx="12474514" cy="2123658"/>
          </a:xfrm>
          <a:prstGeom prst="rect">
            <a:avLst/>
          </a:prstGeom>
          <a:noFill/>
        </p:spPr>
        <p:txBody>
          <a:bodyPr wrap="square" lIns="91440" tIns="45720" rIns="91440" bIns="45720">
            <a:spAutoFit/>
          </a:bodyPr>
          <a:lstStyle/>
          <a:p>
            <a:pPr algn="ctr"/>
            <a:r>
              <a:rPr lang="en-US" sz="6600" b="1" cap="none" spc="0" dirty="0" smtClean="0">
                <a:ln w="0"/>
                <a:solidFill>
                  <a:srgbClr val="E3D803"/>
                </a:solidFill>
                <a:latin typeface="Eras Light ITC" panose="020B0402030504020804" pitchFamily="34" charset="0"/>
                <a:cs typeface="Segoe UI" panose="020B0502040204020203" pitchFamily="34" charset="0"/>
              </a:rPr>
              <a:t>Presentation Guidelines, Rubric &amp; Audience Participation:</a:t>
            </a:r>
            <a:endParaRPr lang="en-US" sz="6600" b="1" cap="none" spc="0" dirty="0">
              <a:ln w="0"/>
              <a:solidFill>
                <a:srgbClr val="E3D803"/>
              </a:solidFill>
              <a:latin typeface="Eras Light ITC" panose="020B0402030504020804" pitchFamily="34" charset="0"/>
              <a:cs typeface="Segoe UI" panose="020B0502040204020203" pitchFamily="34" charset="0"/>
            </a:endParaRPr>
          </a:p>
        </p:txBody>
      </p:sp>
      <p:sp>
        <p:nvSpPr>
          <p:cNvPr id="2" name="Explosion 2 1"/>
          <p:cNvSpPr/>
          <p:nvPr/>
        </p:nvSpPr>
        <p:spPr>
          <a:xfrm>
            <a:off x="295822" y="3984743"/>
            <a:ext cx="5067300" cy="24669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PART I: What is expected of the presenter</a:t>
            </a:r>
            <a:endParaRPr lang="en-US" sz="2400" b="1" dirty="0"/>
          </a:p>
        </p:txBody>
      </p:sp>
      <p:sp>
        <p:nvSpPr>
          <p:cNvPr id="5" name="Explosion 2 4"/>
          <p:cNvSpPr/>
          <p:nvPr/>
        </p:nvSpPr>
        <p:spPr>
          <a:xfrm>
            <a:off x="7209878" y="3946643"/>
            <a:ext cx="4781551" cy="258757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PART II: What is expected of the audience</a:t>
            </a:r>
            <a:endParaRPr lang="en-US" sz="2400" dirty="0"/>
          </a:p>
        </p:txBody>
      </p:sp>
      <p:pic>
        <p:nvPicPr>
          <p:cNvPr id="11266" name="Picture 2" descr="Image result for and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5814">
            <a:off x="5472996" y="4455150"/>
            <a:ext cx="1402190" cy="157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23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ese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067" y="0"/>
            <a:ext cx="1371847" cy="2036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13800" dirty="0" smtClean="0"/>
              <a:t>Part #1:</a:t>
            </a:r>
            <a:endParaRPr lang="en-US" sz="13800" dirty="0"/>
          </a:p>
        </p:txBody>
      </p:sp>
      <p:sp>
        <p:nvSpPr>
          <p:cNvPr id="3" name="Text Placeholder 2"/>
          <p:cNvSpPr>
            <a:spLocks noGrp="1"/>
          </p:cNvSpPr>
          <p:nvPr>
            <p:ph type="body" idx="1"/>
          </p:nvPr>
        </p:nvSpPr>
        <p:spPr>
          <a:xfrm>
            <a:off x="76200" y="4010334"/>
            <a:ext cx="12115799" cy="1174639"/>
          </a:xfrm>
        </p:spPr>
        <p:txBody>
          <a:bodyPr>
            <a:noAutofit/>
          </a:bodyPr>
          <a:lstStyle/>
          <a:p>
            <a:r>
              <a:rPr lang="en-US" sz="11500" dirty="0">
                <a:solidFill>
                  <a:schemeClr val="accent2">
                    <a:lumMod val="60000"/>
                    <a:lumOff val="40000"/>
                  </a:schemeClr>
                </a:solidFill>
              </a:rPr>
              <a:t>The </a:t>
            </a:r>
            <a:r>
              <a:rPr lang="en-US" sz="11500" dirty="0" smtClean="0">
                <a:solidFill>
                  <a:schemeClr val="accent2">
                    <a:lumMod val="60000"/>
                    <a:lumOff val="40000"/>
                  </a:schemeClr>
                </a:solidFill>
              </a:rPr>
              <a:t>Presenter's Job</a:t>
            </a:r>
            <a:endParaRPr lang="en-US" sz="11500" dirty="0">
              <a:solidFill>
                <a:schemeClr val="accent2">
                  <a:lumMod val="60000"/>
                  <a:lumOff val="40000"/>
                </a:schemeClr>
              </a:solidFill>
            </a:endParaRPr>
          </a:p>
        </p:txBody>
      </p:sp>
      <p:sp>
        <p:nvSpPr>
          <p:cNvPr id="4" name="Cloud Callout 3"/>
          <p:cNvSpPr/>
          <p:nvPr/>
        </p:nvSpPr>
        <p:spPr>
          <a:xfrm>
            <a:off x="8214995" y="0"/>
            <a:ext cx="3977003" cy="2416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The following 16 slides contain all of the information necessary for your presentation. </a:t>
            </a:r>
            <a:endParaRPr lang="en-US" sz="2400" b="1" dirty="0"/>
          </a:p>
        </p:txBody>
      </p:sp>
    </p:spTree>
    <p:extLst>
      <p:ext uri="{BB962C8B-B14F-4D97-AF65-F5344CB8AC3E}">
        <p14:creationId xmlns:p14="http://schemas.microsoft.com/office/powerpoint/2010/main" val="3650045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2191999" cy="1508760"/>
          </a:xfrm>
        </p:spPr>
        <p:txBody>
          <a:bodyPr>
            <a:noAutofit/>
          </a:bodyPr>
          <a:lstStyle/>
          <a:p>
            <a:r>
              <a:rPr lang="en-US" sz="6600" b="1" dirty="0" smtClean="0">
                <a:solidFill>
                  <a:schemeClr val="accent6">
                    <a:lumMod val="60000"/>
                    <a:lumOff val="40000"/>
                  </a:schemeClr>
                </a:solidFill>
              </a:rPr>
              <a:t>PLOT: </a:t>
            </a:r>
            <a:br>
              <a:rPr lang="en-US" sz="6600" b="1" dirty="0" smtClean="0">
                <a:solidFill>
                  <a:schemeClr val="accent6">
                    <a:lumMod val="60000"/>
                    <a:lumOff val="40000"/>
                  </a:schemeClr>
                </a:solidFill>
              </a:rPr>
            </a:br>
            <a:r>
              <a:rPr lang="en-US" sz="6600" b="1" dirty="0" smtClean="0">
                <a:solidFill>
                  <a:schemeClr val="accent6">
                    <a:lumMod val="60000"/>
                    <a:lumOff val="40000"/>
                  </a:schemeClr>
                </a:solidFill>
              </a:rPr>
              <a:t>the roadmap of a story</a:t>
            </a:r>
            <a:endParaRPr lang="en-US" sz="6600" dirty="0"/>
          </a:p>
        </p:txBody>
      </p:sp>
      <p:sp>
        <p:nvSpPr>
          <p:cNvPr id="3" name="Content Placeholder 2"/>
          <p:cNvSpPr>
            <a:spLocks noGrp="1"/>
          </p:cNvSpPr>
          <p:nvPr>
            <p:ph idx="1"/>
          </p:nvPr>
        </p:nvSpPr>
        <p:spPr>
          <a:xfrm>
            <a:off x="0" y="1971675"/>
            <a:ext cx="7538129" cy="5065064"/>
          </a:xfrm>
        </p:spPr>
        <p:txBody>
          <a:bodyPr>
            <a:normAutofit lnSpcReduction="10000"/>
          </a:bodyPr>
          <a:lstStyle/>
          <a:p>
            <a:r>
              <a:rPr lang="en-US" sz="2400" i="1" dirty="0"/>
              <a:t>Plot is like a roadmap of a story. It details the </a:t>
            </a:r>
            <a:r>
              <a:rPr lang="en-US" sz="2400" b="1" i="1" dirty="0"/>
              <a:t>major</a:t>
            </a:r>
            <a:r>
              <a:rPr lang="en-US" sz="2400" i="1" dirty="0"/>
              <a:t> </a:t>
            </a:r>
            <a:r>
              <a:rPr lang="en-US" sz="2400" b="1" i="1" dirty="0"/>
              <a:t>events</a:t>
            </a:r>
            <a:r>
              <a:rPr lang="en-US" sz="2400" i="1" dirty="0"/>
              <a:t> of a story as well as the </a:t>
            </a:r>
            <a:r>
              <a:rPr lang="en-US" sz="2400" b="1" i="1" dirty="0"/>
              <a:t>impacts</a:t>
            </a:r>
            <a:r>
              <a:rPr lang="en-US" sz="2400" i="1" dirty="0"/>
              <a:t> of those events on the </a:t>
            </a:r>
            <a:r>
              <a:rPr lang="en-US" sz="2400" b="1" i="1" dirty="0"/>
              <a:t>major</a:t>
            </a:r>
            <a:r>
              <a:rPr lang="en-US" sz="2400" i="1" dirty="0"/>
              <a:t> </a:t>
            </a:r>
            <a:r>
              <a:rPr lang="en-US" sz="2400" b="1" i="1" dirty="0"/>
              <a:t>character</a:t>
            </a:r>
            <a:r>
              <a:rPr lang="en-US" sz="2400" i="1" dirty="0"/>
              <a:t>(s</a:t>
            </a:r>
            <a:r>
              <a:rPr lang="en-US" sz="2400" i="1" dirty="0" smtClean="0"/>
              <a:t>).</a:t>
            </a:r>
          </a:p>
          <a:p>
            <a:pPr lvl="1"/>
            <a:r>
              <a:rPr lang="en-US" b="1" i="1" dirty="0" smtClean="0">
                <a:solidFill>
                  <a:schemeClr val="bg2">
                    <a:lumMod val="75000"/>
                  </a:schemeClr>
                </a:solidFill>
              </a:rPr>
              <a:t>Know</a:t>
            </a:r>
            <a:r>
              <a:rPr lang="en-US" i="1" dirty="0"/>
              <a:t>: key phases of plot (exposition, rising action, climax, falling action, resolution)</a:t>
            </a:r>
          </a:p>
          <a:p>
            <a:pPr lvl="1" fontAlgn="base"/>
            <a:r>
              <a:rPr lang="en-US" b="1" i="1" dirty="0">
                <a:solidFill>
                  <a:schemeClr val="bg2">
                    <a:lumMod val="75000"/>
                  </a:schemeClr>
                </a:solidFill>
              </a:rPr>
              <a:t>Understand</a:t>
            </a:r>
            <a:r>
              <a:rPr lang="en-US" i="1" dirty="0"/>
              <a:t>: the centrality of conflict to plot; the link between plot and character</a:t>
            </a:r>
          </a:p>
          <a:p>
            <a:pPr lvl="1"/>
            <a:r>
              <a:rPr lang="en-US" b="1" i="1" dirty="0">
                <a:solidFill>
                  <a:schemeClr val="bg2">
                    <a:lumMod val="75000"/>
                  </a:schemeClr>
                </a:solidFill>
              </a:rPr>
              <a:t>Be able to</a:t>
            </a:r>
            <a:r>
              <a:rPr lang="en-US" i="1" dirty="0"/>
              <a:t>: use Freytag’s pyramid to </a:t>
            </a:r>
            <a:r>
              <a:rPr lang="en-US" i="1" dirty="0" smtClean="0"/>
              <a:t>summarize </a:t>
            </a:r>
            <a:r>
              <a:rPr lang="en-US" i="1" dirty="0"/>
              <a:t>the plot of a </a:t>
            </a:r>
            <a:r>
              <a:rPr lang="en-US" i="1" dirty="0" smtClean="0"/>
              <a:t>novel</a:t>
            </a:r>
          </a:p>
          <a:p>
            <a:r>
              <a:rPr lang="en-US" sz="2400" dirty="0"/>
              <a:t>Use Freytag’s pyramid </a:t>
            </a:r>
            <a:r>
              <a:rPr lang="en-US" sz="2400" dirty="0" smtClean="0"/>
              <a:t>[on the next slide] to identify where your chapter[s] appear on the pyramid.</a:t>
            </a:r>
            <a:endParaRPr lang="en-US" sz="2400" dirty="0"/>
          </a:p>
          <a:p>
            <a:r>
              <a:rPr lang="en-US" dirty="0" smtClean="0"/>
              <a:t>PLOT ARCHETYPES: Select the </a:t>
            </a:r>
            <a:r>
              <a:rPr lang="en-US" dirty="0"/>
              <a:t>most appropriate </a:t>
            </a:r>
            <a:r>
              <a:rPr lang="en-US" dirty="0">
                <a:hlinkClick r:id="rId2"/>
              </a:rPr>
              <a:t>plot archetype </a:t>
            </a:r>
            <a:r>
              <a:rPr lang="en-US" dirty="0"/>
              <a:t>for </a:t>
            </a:r>
            <a:r>
              <a:rPr lang="en-US" i="1" dirty="0"/>
              <a:t>The Great </a:t>
            </a:r>
            <a:r>
              <a:rPr lang="en-US" i="1" dirty="0" smtClean="0"/>
              <a:t>Gatsby</a:t>
            </a:r>
            <a:r>
              <a:rPr lang="en-US" dirty="0" smtClean="0"/>
              <a:t>, </a:t>
            </a:r>
            <a:r>
              <a:rPr lang="en-US" dirty="0"/>
              <a:t>apply the structure by seeing how closely the story follows. </a:t>
            </a:r>
            <a:r>
              <a:rPr lang="en-US" dirty="0" smtClean="0"/>
              <a:t>Then, create </a:t>
            </a:r>
            <a:r>
              <a:rPr lang="en-US" dirty="0"/>
              <a:t>a timeline of events of the </a:t>
            </a:r>
            <a:r>
              <a:rPr lang="en-US" dirty="0" smtClean="0"/>
              <a:t>chapter </a:t>
            </a:r>
            <a:r>
              <a:rPr lang="en-US" dirty="0"/>
              <a:t>that show how it conforms to (or deviates from) the plot archetype.</a:t>
            </a:r>
          </a:p>
        </p:txBody>
      </p:sp>
      <p:pic>
        <p:nvPicPr>
          <p:cNvPr id="6146" name="Picture 2" descr="web-roadmap-e13625672997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129" y="3343275"/>
            <a:ext cx="4538530" cy="232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14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freytag's 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329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9784080" cy="1508760"/>
          </a:xfrm>
        </p:spPr>
        <p:txBody>
          <a:bodyPr>
            <a:noAutofit/>
          </a:bodyPr>
          <a:lstStyle/>
          <a:p>
            <a:r>
              <a:rPr lang="en-US" sz="6000" b="1" dirty="0">
                <a:solidFill>
                  <a:schemeClr val="accent6">
                    <a:lumMod val="60000"/>
                    <a:lumOff val="40000"/>
                  </a:schemeClr>
                </a:solidFill>
              </a:rPr>
              <a:t>Narrator </a:t>
            </a:r>
            <a:r>
              <a:rPr lang="en-US" sz="6000" b="1" dirty="0" smtClean="0">
                <a:solidFill>
                  <a:schemeClr val="accent6">
                    <a:lumMod val="60000"/>
                    <a:lumOff val="40000"/>
                  </a:schemeClr>
                </a:solidFill>
              </a:rPr>
              <a:t>&amp;</a:t>
            </a:r>
            <a:br>
              <a:rPr lang="en-US" sz="6000" b="1" dirty="0" smtClean="0">
                <a:solidFill>
                  <a:schemeClr val="accent6">
                    <a:lumMod val="60000"/>
                    <a:lumOff val="40000"/>
                  </a:schemeClr>
                </a:solidFill>
              </a:rPr>
            </a:br>
            <a:r>
              <a:rPr lang="en-US" sz="6000" b="1" dirty="0" smtClean="0">
                <a:solidFill>
                  <a:schemeClr val="accent6">
                    <a:lumMod val="60000"/>
                    <a:lumOff val="40000"/>
                  </a:schemeClr>
                </a:solidFill>
              </a:rPr>
              <a:t>Point </a:t>
            </a:r>
            <a:r>
              <a:rPr lang="en-US" sz="6000" b="1" dirty="0">
                <a:solidFill>
                  <a:schemeClr val="accent6">
                    <a:lumMod val="60000"/>
                    <a:lumOff val="40000"/>
                  </a:schemeClr>
                </a:solidFill>
              </a:rPr>
              <a:t>of View</a:t>
            </a:r>
            <a:endParaRPr lang="en-US" sz="6000" dirty="0"/>
          </a:p>
        </p:txBody>
      </p:sp>
      <p:sp>
        <p:nvSpPr>
          <p:cNvPr id="3" name="Content Placeholder 2"/>
          <p:cNvSpPr>
            <a:spLocks noGrp="1"/>
          </p:cNvSpPr>
          <p:nvPr>
            <p:ph idx="1"/>
          </p:nvPr>
        </p:nvSpPr>
        <p:spPr>
          <a:xfrm>
            <a:off x="0" y="1792936"/>
            <a:ext cx="7524750" cy="5065064"/>
          </a:xfrm>
        </p:spPr>
        <p:txBody>
          <a:bodyPr>
            <a:normAutofit/>
          </a:bodyPr>
          <a:lstStyle/>
          <a:p>
            <a:r>
              <a:rPr lang="en-US" sz="2800" dirty="0"/>
              <a:t>Even more important than </a:t>
            </a:r>
            <a:r>
              <a:rPr lang="en-US" sz="2800" i="1" dirty="0"/>
              <a:t>what</a:t>
            </a:r>
            <a:r>
              <a:rPr lang="en-US" sz="2800" dirty="0"/>
              <a:t> is being told in a story is </a:t>
            </a:r>
            <a:r>
              <a:rPr lang="en-US" sz="2800" i="1" dirty="0"/>
              <a:t>who</a:t>
            </a:r>
            <a:r>
              <a:rPr lang="en-US" sz="2800" dirty="0"/>
              <a:t> is telling it, </a:t>
            </a:r>
            <a:r>
              <a:rPr lang="en-US" sz="2800" i="1" dirty="0"/>
              <a:t>how</a:t>
            </a:r>
            <a:r>
              <a:rPr lang="en-US" sz="2800" dirty="0"/>
              <a:t> they are telling it, and </a:t>
            </a:r>
            <a:r>
              <a:rPr lang="en-US" sz="2800" i="1" dirty="0"/>
              <a:t>who they are telling it to</a:t>
            </a:r>
            <a:r>
              <a:rPr lang="en-US" sz="2800" dirty="0" smtClean="0"/>
              <a:t>.</a:t>
            </a:r>
          </a:p>
          <a:p>
            <a:pPr lvl="1" fontAlgn="base"/>
            <a:r>
              <a:rPr lang="en-US" sz="2400" b="1" i="1" dirty="0">
                <a:solidFill>
                  <a:schemeClr val="bg2">
                    <a:lumMod val="75000"/>
                  </a:schemeClr>
                </a:solidFill>
              </a:rPr>
              <a:t>Understand</a:t>
            </a:r>
            <a:r>
              <a:rPr lang="en-US" sz="2400" i="1" dirty="0"/>
              <a:t>: </a:t>
            </a:r>
            <a:r>
              <a:rPr lang="en-US" sz="2400" dirty="0"/>
              <a:t>truth</a:t>
            </a:r>
            <a:r>
              <a:rPr lang="en-US" sz="2400" i="1" dirty="0"/>
              <a:t> </a:t>
            </a:r>
            <a:r>
              <a:rPr lang="en-US" sz="2400" dirty="0"/>
              <a:t>is relative - it depends on </a:t>
            </a:r>
            <a:r>
              <a:rPr lang="en-US" sz="2400" i="1" dirty="0"/>
              <a:t>who</a:t>
            </a:r>
            <a:r>
              <a:rPr lang="en-US" sz="2400" dirty="0"/>
              <a:t> is telling the story, </a:t>
            </a:r>
            <a:r>
              <a:rPr lang="en-US" sz="2400" i="1" dirty="0"/>
              <a:t>how</a:t>
            </a:r>
            <a:r>
              <a:rPr lang="en-US" sz="2400" dirty="0"/>
              <a:t> they are telling it, and </a:t>
            </a:r>
            <a:r>
              <a:rPr lang="en-US" sz="2400" i="1" dirty="0"/>
              <a:t>who</a:t>
            </a:r>
            <a:r>
              <a:rPr lang="en-US" sz="2400" dirty="0"/>
              <a:t> they are telling it to.</a:t>
            </a:r>
            <a:endParaRPr lang="en-US" sz="2400" i="1" dirty="0"/>
          </a:p>
          <a:p>
            <a:pPr lvl="1" fontAlgn="base"/>
            <a:r>
              <a:rPr lang="en-US" sz="2400" b="1" i="1" dirty="0">
                <a:solidFill>
                  <a:schemeClr val="bg2">
                    <a:lumMod val="75000"/>
                  </a:schemeClr>
                </a:solidFill>
              </a:rPr>
              <a:t>Be able to</a:t>
            </a:r>
            <a:r>
              <a:rPr lang="en-US" sz="2400" i="1" dirty="0"/>
              <a:t>: describe</a:t>
            </a:r>
            <a:r>
              <a:rPr lang="en-US" sz="2400" dirty="0"/>
              <a:t> and </a:t>
            </a:r>
            <a:r>
              <a:rPr lang="en-US" sz="2400" i="1" dirty="0" smtClean="0"/>
              <a:t>analyze</a:t>
            </a:r>
            <a:r>
              <a:rPr lang="en-US" sz="2400" dirty="0" smtClean="0"/>
              <a:t> </a:t>
            </a:r>
            <a:r>
              <a:rPr lang="en-US" sz="2400" dirty="0"/>
              <a:t>the author’s narrative POV choices in a literary work</a:t>
            </a:r>
            <a:endParaRPr lang="en-US" sz="2400" i="1" dirty="0"/>
          </a:p>
          <a:p>
            <a:r>
              <a:rPr lang="en-US" sz="2400" dirty="0" smtClean="0"/>
              <a:t>Need some </a:t>
            </a:r>
            <a:r>
              <a:rPr lang="en-US" sz="2400" dirty="0"/>
              <a:t>help w/point of </a:t>
            </a:r>
            <a:r>
              <a:rPr lang="en-US" sz="2400" dirty="0" smtClean="0"/>
              <a:t>view? https</a:t>
            </a:r>
            <a:r>
              <a:rPr lang="en-US" sz="2400" dirty="0"/>
              <a:t>://www.brainpop.com/english/writing/pointofview/</a:t>
            </a:r>
            <a:endParaRPr lang="en-US" sz="2400" dirty="0" smtClean="0"/>
          </a:p>
          <a:p>
            <a:r>
              <a:rPr lang="en-US" sz="2800" dirty="0" smtClean="0"/>
              <a:t>Complete </a:t>
            </a:r>
            <a:r>
              <a:rPr lang="en-US" sz="2800" dirty="0"/>
              <a:t>the chart on slide 15 &amp; answer the questions on slide 16. </a:t>
            </a:r>
          </a:p>
          <a:p>
            <a:endParaRPr lang="en-US" dirty="0"/>
          </a:p>
        </p:txBody>
      </p:sp>
      <p:pic>
        <p:nvPicPr>
          <p:cNvPr id="8194" name="Picture 2" descr="Image result for point of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811" y="380999"/>
            <a:ext cx="4722537" cy="63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78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dirty="0" smtClean="0">
                <a:solidFill>
                  <a:schemeClr val="accent6"/>
                </a:solidFill>
              </a:rPr>
              <a:t>Point of View:</a:t>
            </a:r>
            <a:endParaRPr lang="en-US" sz="9600" dirty="0">
              <a:solidFill>
                <a:schemeClr val="accent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00370793"/>
              </p:ext>
            </p:extLst>
          </p:nvPr>
        </p:nvGraphicFramePr>
        <p:xfrm>
          <a:off x="0" y="1792936"/>
          <a:ext cx="12192000" cy="5097932"/>
        </p:xfrm>
        <a:graphic>
          <a:graphicData uri="http://schemas.openxmlformats.org/drawingml/2006/table">
            <a:tbl>
              <a:tblPr/>
              <a:tblGrid>
                <a:gridCol w="4064000"/>
                <a:gridCol w="4064000"/>
                <a:gridCol w="4064000"/>
              </a:tblGrid>
              <a:tr h="2532532">
                <a:tc>
                  <a:txBody>
                    <a:bodyPr/>
                    <a:lstStyle/>
                    <a:p>
                      <a:pPr algn="ctr" rtl="0" fontAlgn="ctr">
                        <a:spcBef>
                          <a:spcPts val="0"/>
                        </a:spcBef>
                        <a:spcAft>
                          <a:spcPts val="0"/>
                        </a:spcAft>
                      </a:pPr>
                      <a:r>
                        <a:rPr lang="en-US" sz="4000" b="1" i="0" u="none" strike="noStrike" dirty="0">
                          <a:solidFill>
                            <a:schemeClr val="tx1"/>
                          </a:solidFill>
                          <a:effectLst/>
                          <a:latin typeface="Arial" panose="020B0604020202020204" pitchFamily="34" charset="0"/>
                        </a:rPr>
                        <a:t>first person</a:t>
                      </a:r>
                      <a:endParaRPr lang="en-US" sz="8800" dirty="0">
                        <a:solidFill>
                          <a:schemeClr val="tx1"/>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4000" b="1" i="0" u="none" strike="noStrike" dirty="0">
                          <a:solidFill>
                            <a:schemeClr val="tx1"/>
                          </a:solidFill>
                          <a:effectLst/>
                          <a:latin typeface="Arial" panose="020B0604020202020204" pitchFamily="34" charset="0"/>
                        </a:rPr>
                        <a:t>second person</a:t>
                      </a:r>
                      <a:endParaRPr lang="en-US" sz="8800" dirty="0">
                        <a:solidFill>
                          <a:schemeClr val="tx1"/>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4000" b="1" i="0" u="none" strike="noStrike" dirty="0">
                          <a:solidFill>
                            <a:schemeClr val="tx1"/>
                          </a:solidFill>
                          <a:effectLst/>
                          <a:latin typeface="Arial" panose="020B0604020202020204" pitchFamily="34" charset="0"/>
                        </a:rPr>
                        <a:t>third person </a:t>
                      </a:r>
                      <a:br>
                        <a:rPr lang="en-US" sz="4000" b="1" i="0" u="none" strike="noStrike" dirty="0">
                          <a:solidFill>
                            <a:schemeClr val="tx1"/>
                          </a:solidFill>
                          <a:effectLst/>
                          <a:latin typeface="Arial" panose="020B0604020202020204" pitchFamily="34" charset="0"/>
                        </a:rPr>
                      </a:br>
                      <a:r>
                        <a:rPr lang="en-US" sz="4000" b="0" i="0" u="none" strike="noStrike" dirty="0">
                          <a:solidFill>
                            <a:schemeClr val="tx1"/>
                          </a:solidFill>
                          <a:effectLst/>
                          <a:latin typeface="Arial" panose="020B0604020202020204" pitchFamily="34" charset="0"/>
                        </a:rPr>
                        <a:t>(omniscient, limited, objective)</a:t>
                      </a:r>
                      <a:endParaRPr lang="en-US" sz="8800" dirty="0">
                        <a:solidFill>
                          <a:schemeClr val="tx1"/>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532">
                <a:tc>
                  <a:txBody>
                    <a:bodyPr/>
                    <a:lstStyle/>
                    <a:p>
                      <a:pPr algn="ctr" rtl="0" fontAlgn="ctr">
                        <a:spcBef>
                          <a:spcPts val="0"/>
                        </a:spcBef>
                        <a:spcAft>
                          <a:spcPts val="0"/>
                        </a:spcAft>
                      </a:pPr>
                      <a:r>
                        <a:rPr lang="en-US" sz="4000" b="1" i="0" u="none" strike="noStrike" dirty="0">
                          <a:solidFill>
                            <a:schemeClr val="tx1"/>
                          </a:solidFill>
                          <a:effectLst/>
                          <a:latin typeface="Arial" panose="020B0604020202020204" pitchFamily="34" charset="0"/>
                        </a:rPr>
                        <a:t>narration </a:t>
                      </a:r>
                      <a:br>
                        <a:rPr lang="en-US" sz="4000" b="1" i="0" u="none" strike="noStrike" dirty="0">
                          <a:solidFill>
                            <a:schemeClr val="tx1"/>
                          </a:solidFill>
                          <a:effectLst/>
                          <a:latin typeface="Arial" panose="020B0604020202020204" pitchFamily="34" charset="0"/>
                        </a:rPr>
                      </a:br>
                      <a:r>
                        <a:rPr lang="en-US" sz="4000" b="0" i="0" u="none" strike="noStrike" dirty="0">
                          <a:solidFill>
                            <a:schemeClr val="tx1"/>
                          </a:solidFill>
                          <a:effectLst/>
                          <a:latin typeface="Arial" panose="020B0604020202020204" pitchFamily="34" charset="0"/>
                        </a:rPr>
                        <a:t>(direct, frame, indirect)</a:t>
                      </a:r>
                      <a:endParaRPr lang="en-US" sz="8800" dirty="0">
                        <a:solidFill>
                          <a:schemeClr val="tx1"/>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4000" b="1" i="0" u="none" strike="noStrike" dirty="0">
                          <a:solidFill>
                            <a:schemeClr val="tx1"/>
                          </a:solidFill>
                          <a:effectLst/>
                          <a:latin typeface="Arial" panose="020B0604020202020204" pitchFamily="34" charset="0"/>
                        </a:rPr>
                        <a:t>tense </a:t>
                      </a:r>
                      <a:br>
                        <a:rPr lang="en-US" sz="4000" b="1" i="0" u="none" strike="noStrike" dirty="0">
                          <a:solidFill>
                            <a:schemeClr val="tx1"/>
                          </a:solidFill>
                          <a:effectLst/>
                          <a:latin typeface="Arial" panose="020B0604020202020204" pitchFamily="34" charset="0"/>
                        </a:rPr>
                      </a:br>
                      <a:r>
                        <a:rPr lang="en-US" sz="4000" b="0" i="0" u="none" strike="noStrike" dirty="0">
                          <a:solidFill>
                            <a:schemeClr val="tx1"/>
                          </a:solidFill>
                          <a:effectLst/>
                          <a:latin typeface="Arial" panose="020B0604020202020204" pitchFamily="34" charset="0"/>
                        </a:rPr>
                        <a:t>(past, present, historical present)</a:t>
                      </a:r>
                      <a:endParaRPr lang="en-US" sz="8800" dirty="0">
                        <a:solidFill>
                          <a:schemeClr val="tx1"/>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4000" b="1" i="0" u="none" strike="noStrike" dirty="0">
                          <a:solidFill>
                            <a:schemeClr val="tx1"/>
                          </a:solidFill>
                          <a:effectLst/>
                          <a:latin typeface="Arial" panose="020B0604020202020204" pitchFamily="34" charset="0"/>
                        </a:rPr>
                        <a:t>the unreliable narrator</a:t>
                      </a:r>
                      <a:endParaRPr lang="en-US" sz="8800" dirty="0">
                        <a:solidFill>
                          <a:schemeClr val="tx1"/>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681288" y="3743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altLang="en-US" sz="11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4699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2192000" cy="1508760"/>
          </a:xfrm>
        </p:spPr>
        <p:txBody>
          <a:bodyPr>
            <a:noAutofit/>
          </a:bodyPr>
          <a:lstStyle/>
          <a:p>
            <a:pPr algn="ctr"/>
            <a:r>
              <a:rPr lang="en-US" sz="4800" dirty="0" smtClean="0">
                <a:solidFill>
                  <a:schemeClr val="accent6"/>
                </a:solidFill>
              </a:rPr>
              <a:t>Chart for narration &amp; point of view</a:t>
            </a:r>
            <a:endParaRPr lang="en-US" sz="4800" dirty="0">
              <a:solidFill>
                <a:schemeClr val="accent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5418820"/>
              </p:ext>
            </p:extLst>
          </p:nvPr>
        </p:nvGraphicFramePr>
        <p:xfrm>
          <a:off x="-1" y="1792936"/>
          <a:ext cx="12192001" cy="5081949"/>
        </p:xfrm>
        <a:graphic>
          <a:graphicData uri="http://schemas.openxmlformats.org/drawingml/2006/table">
            <a:tbl>
              <a:tblPr/>
              <a:tblGrid>
                <a:gridCol w="2829992"/>
                <a:gridCol w="2352842"/>
                <a:gridCol w="3060341"/>
                <a:gridCol w="3948826"/>
              </a:tblGrid>
              <a:tr h="719715">
                <a:tc>
                  <a:txBody>
                    <a:bodyPr/>
                    <a:lstStyle/>
                    <a:p>
                      <a:pPr algn="ctr" rtl="0" fontAlgn="t">
                        <a:spcBef>
                          <a:spcPts val="0"/>
                        </a:spcBef>
                        <a:spcAft>
                          <a:spcPts val="0"/>
                        </a:spcAft>
                      </a:pPr>
                      <a:r>
                        <a:rPr lang="en-US" sz="2000" b="1" i="0" u="none" strike="noStrike" dirty="0">
                          <a:solidFill>
                            <a:srgbClr val="000000"/>
                          </a:solidFill>
                          <a:effectLst/>
                          <a:latin typeface="Arial" panose="020B0604020202020204" pitchFamily="34" charset="0"/>
                        </a:rPr>
                        <a:t>Aspect</a:t>
                      </a:r>
                      <a:endParaRPr lang="en-US"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1" i="0" u="none" strike="noStrike" dirty="0">
                          <a:solidFill>
                            <a:srgbClr val="000000"/>
                          </a:solidFill>
                          <a:effectLst/>
                          <a:latin typeface="Arial" panose="020B0604020202020204" pitchFamily="34" charset="0"/>
                        </a:rPr>
                        <a:t>Type</a:t>
                      </a:r>
                      <a:endParaRPr lang="en-US"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1" i="0" u="none" strike="noStrike" dirty="0">
                          <a:solidFill>
                            <a:srgbClr val="000000"/>
                          </a:solidFill>
                          <a:effectLst/>
                          <a:latin typeface="Arial" panose="020B0604020202020204" pitchFamily="34" charset="0"/>
                        </a:rPr>
                        <a:t>Example / Evidence</a:t>
                      </a:r>
                      <a:endParaRPr lang="en-US"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1" i="0" u="none" strike="noStrike">
                          <a:solidFill>
                            <a:srgbClr val="000000"/>
                          </a:solidFill>
                          <a:effectLst/>
                          <a:latin typeface="Arial" panose="020B0604020202020204" pitchFamily="34" charset="0"/>
                        </a:rPr>
                        <a:t>Why did the author choose this?</a:t>
                      </a:r>
                      <a:endParaRPr lang="en-US" sz="3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994">
                <a:tc>
                  <a:txBody>
                    <a:bodyPr/>
                    <a:lstStyle/>
                    <a:p>
                      <a:pPr algn="ctr" rtl="0" fontAlgn="t">
                        <a:spcBef>
                          <a:spcPts val="0"/>
                        </a:spcBef>
                        <a:spcAft>
                          <a:spcPts val="0"/>
                        </a:spcAft>
                      </a:pPr>
                      <a:r>
                        <a:rPr lang="en-US" sz="1400" b="1" i="1" u="none" strike="noStrike" dirty="0">
                          <a:solidFill>
                            <a:srgbClr val="000000"/>
                          </a:solidFill>
                          <a:effectLst/>
                          <a:latin typeface="Arial" panose="020B0604020202020204" pitchFamily="34" charset="0"/>
                        </a:rPr>
                        <a:t>Point of view</a:t>
                      </a:r>
                      <a:r>
                        <a:rPr lang="en-US" sz="1400" b="1" i="0" u="none" strike="noStrike" dirty="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
                      </a:r>
                      <a:br>
                        <a:rPr lang="en-US" sz="14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(first [major, peripheral], second, third person </a:t>
                      </a:r>
                      <a:r>
                        <a:rPr lang="en-US" sz="1400" b="0" i="0" u="none" strike="noStrike" dirty="0" err="1">
                          <a:solidFill>
                            <a:srgbClr val="000000"/>
                          </a:solidFill>
                          <a:effectLst/>
                          <a:latin typeface="Arial" panose="020B0604020202020204" pitchFamily="34" charset="0"/>
                        </a:rPr>
                        <a:t>etc</a:t>
                      </a:r>
                      <a:r>
                        <a:rPr lang="en-US" sz="1400" b="0" i="0" u="none" strike="noStrike" dirty="0">
                          <a:solidFill>
                            <a:srgbClr val="000000"/>
                          </a:solidFill>
                          <a:effectLst/>
                          <a:latin typeface="Arial" panose="020B0604020202020204" pitchFamily="34" charset="0"/>
                        </a:rPr>
                        <a:t>…)</a:t>
                      </a:r>
                      <a:endParaRPr lang="en-US"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dirty="0">
                          <a:effectLst/>
                        </a:rPr>
                        <a:t/>
                      </a:r>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dirty="0">
                          <a:effectLst/>
                        </a:rPr>
                        <a:t/>
                      </a:r>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715">
                <a:tc>
                  <a:txBody>
                    <a:bodyPr/>
                    <a:lstStyle/>
                    <a:p>
                      <a:pPr algn="ctr" rtl="0" fontAlgn="t">
                        <a:spcBef>
                          <a:spcPts val="0"/>
                        </a:spcBef>
                        <a:spcAft>
                          <a:spcPts val="0"/>
                        </a:spcAft>
                      </a:pPr>
                      <a:r>
                        <a:rPr lang="en-US" sz="1400" b="1" i="1" u="none" strike="noStrike" dirty="0">
                          <a:solidFill>
                            <a:srgbClr val="000000"/>
                          </a:solidFill>
                          <a:effectLst/>
                          <a:latin typeface="Arial" panose="020B0604020202020204" pitchFamily="34" charset="0"/>
                        </a:rPr>
                        <a:t>Narration</a:t>
                      </a:r>
                      <a:r>
                        <a:rPr lang="en-US" sz="1400" b="0" i="0" u="none" strike="noStrike" dirty="0">
                          <a:solidFill>
                            <a:srgbClr val="000000"/>
                          </a:solidFill>
                          <a:effectLst/>
                          <a:latin typeface="Arial" panose="020B0604020202020204" pitchFamily="34" charset="0"/>
                        </a:rPr>
                        <a:t> </a:t>
                      </a:r>
                      <a:endParaRPr lang="en-US" sz="3200" dirty="0">
                        <a:effectLst/>
                      </a:endParaRPr>
                    </a:p>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(direct, frame, indirect)</a:t>
                      </a:r>
                      <a:endParaRPr lang="en-US"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652">
                <a:tc>
                  <a:txBody>
                    <a:bodyPr/>
                    <a:lstStyle/>
                    <a:p>
                      <a:pPr algn="ctr" rtl="0" fontAlgn="t">
                        <a:spcBef>
                          <a:spcPts val="0"/>
                        </a:spcBef>
                        <a:spcAft>
                          <a:spcPts val="0"/>
                        </a:spcAft>
                      </a:pPr>
                      <a:r>
                        <a:rPr lang="en-US" sz="1400" b="1" i="1" u="none" strike="noStrike" dirty="0">
                          <a:solidFill>
                            <a:srgbClr val="000000"/>
                          </a:solidFill>
                          <a:effectLst/>
                          <a:latin typeface="Arial" panose="020B0604020202020204" pitchFamily="34" charset="0"/>
                        </a:rPr>
                        <a:t>Speech</a:t>
                      </a:r>
                      <a:endParaRPr lang="en-US" sz="3200" dirty="0">
                        <a:effectLst/>
                      </a:endParaRPr>
                    </a:p>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(direct, reported, free indirect)</a:t>
                      </a:r>
                      <a:endParaRPr lang="en-US"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dirty="0">
                          <a:effectLst/>
                        </a:rPr>
                        <a:t/>
                      </a:r>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652">
                <a:tc>
                  <a:txBody>
                    <a:bodyPr/>
                    <a:lstStyle/>
                    <a:p>
                      <a:pPr algn="ctr" rtl="0" fontAlgn="t">
                        <a:spcBef>
                          <a:spcPts val="0"/>
                        </a:spcBef>
                        <a:spcAft>
                          <a:spcPts val="0"/>
                        </a:spcAft>
                      </a:pPr>
                      <a:r>
                        <a:rPr lang="en-US" sz="1400" b="1" i="1" u="none" strike="noStrike" dirty="0">
                          <a:solidFill>
                            <a:srgbClr val="000000"/>
                          </a:solidFill>
                          <a:effectLst/>
                          <a:latin typeface="Arial" panose="020B0604020202020204" pitchFamily="34" charset="0"/>
                        </a:rPr>
                        <a:t>Tense</a:t>
                      </a:r>
                      <a:endParaRPr lang="en-US" sz="3200" dirty="0">
                        <a:effectLst/>
                      </a:endParaRPr>
                    </a:p>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(past, present, historical present tense)</a:t>
                      </a:r>
                      <a:endParaRPr lang="en-US"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9336">
                <a:tc>
                  <a:txBody>
                    <a:bodyPr/>
                    <a:lstStyle/>
                    <a:p>
                      <a:pPr algn="ctr" rtl="0" fontAlgn="t">
                        <a:spcBef>
                          <a:spcPts val="0"/>
                        </a:spcBef>
                        <a:spcAft>
                          <a:spcPts val="0"/>
                        </a:spcAft>
                      </a:pPr>
                      <a:r>
                        <a:rPr lang="en-US" sz="1400" b="1" i="1" u="none" strike="noStrike" dirty="0">
                          <a:solidFill>
                            <a:srgbClr val="000000"/>
                          </a:solidFill>
                          <a:effectLst/>
                          <a:latin typeface="Arial" panose="020B0604020202020204" pitchFamily="34" charset="0"/>
                        </a:rPr>
                        <a:t>Other</a:t>
                      </a:r>
                      <a:endParaRPr lang="en-US" sz="3200" dirty="0">
                        <a:effectLst/>
                      </a:endParaRPr>
                    </a:p>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(Objectivity? Reliability? Level of omniscience? Voice? )</a:t>
                      </a:r>
                      <a:endParaRPr lang="en-US"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dirty="0">
                          <a:effectLst/>
                        </a:rPr>
                        <a:t/>
                      </a:r>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793202" y="1757059"/>
            <a:ext cx="264694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4918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2191999" cy="1508760"/>
          </a:xfrm>
        </p:spPr>
        <p:txBody>
          <a:bodyPr>
            <a:noAutofit/>
          </a:bodyPr>
          <a:lstStyle/>
          <a:p>
            <a:pPr algn="ctr"/>
            <a:r>
              <a:rPr lang="en-US" sz="6600" dirty="0" smtClean="0">
                <a:solidFill>
                  <a:schemeClr val="accent6"/>
                </a:solidFill>
              </a:rPr>
              <a:t/>
            </a:r>
            <a:br>
              <a:rPr lang="en-US" sz="6600" dirty="0" smtClean="0">
                <a:solidFill>
                  <a:schemeClr val="accent6"/>
                </a:solidFill>
              </a:rPr>
            </a:br>
            <a:r>
              <a:rPr lang="en-US" sz="6000" dirty="0" smtClean="0">
                <a:solidFill>
                  <a:schemeClr val="accent6"/>
                </a:solidFill>
              </a:rPr>
              <a:t>Questions for Narration &amp; Point of View </a:t>
            </a:r>
            <a:endParaRPr lang="en-US" sz="6000" dirty="0">
              <a:solidFill>
                <a:schemeClr val="accent6"/>
              </a:solidFill>
            </a:endParaRPr>
          </a:p>
        </p:txBody>
      </p:sp>
      <p:sp>
        <p:nvSpPr>
          <p:cNvPr id="4" name="Rectangle 3"/>
          <p:cNvSpPr/>
          <p:nvPr/>
        </p:nvSpPr>
        <p:spPr>
          <a:xfrm>
            <a:off x="-161925" y="1564243"/>
            <a:ext cx="12192000" cy="5293757"/>
          </a:xfrm>
          <a:prstGeom prst="rect">
            <a:avLst/>
          </a:prstGeom>
        </p:spPr>
        <p:txBody>
          <a:bodyPr wrap="square">
            <a:spAutoFit/>
          </a:bodyPr>
          <a:lstStyle/>
          <a:p>
            <a:pPr>
              <a:spcBef>
                <a:spcPts val="0"/>
              </a:spcBef>
              <a:spcAft>
                <a:spcPts val="0"/>
              </a:spcAft>
            </a:pPr>
            <a:endParaRPr lang="en-US" dirty="0"/>
          </a:p>
          <a:p>
            <a:pPr marL="742950" lvl="1" indent="-285750" fontAlgn="base">
              <a:buFont typeface="+mj-lt"/>
              <a:buAutoNum type="arabicPeriod"/>
            </a:pPr>
            <a:r>
              <a:rPr lang="en-US" sz="3200" dirty="0">
                <a:latin typeface="Arial" panose="020B0604020202020204" pitchFamily="34" charset="0"/>
              </a:rPr>
              <a:t>Is the story being interpreted by an external narrator or one of the characters?</a:t>
            </a:r>
          </a:p>
          <a:p>
            <a:pPr marL="742950" lvl="1" indent="-285750" fontAlgn="base">
              <a:buFont typeface="+mj-lt"/>
              <a:buAutoNum type="arabicPeriod"/>
            </a:pPr>
            <a:r>
              <a:rPr lang="en-US" sz="3200" dirty="0">
                <a:latin typeface="Arial" panose="020B0604020202020204" pitchFamily="34" charset="0"/>
              </a:rPr>
              <a:t>If the latter, how must this character’s mind affect the interpretation of the story? (</a:t>
            </a:r>
            <a:r>
              <a:rPr lang="en-US" sz="2800" dirty="0" smtClean="0">
                <a:latin typeface="Arial" panose="020B0604020202020204" pitchFamily="34" charset="0"/>
              </a:rPr>
              <a:t>ex. </a:t>
            </a:r>
            <a:r>
              <a:rPr lang="en-US" sz="2800" dirty="0">
                <a:latin typeface="Arial" panose="020B0604020202020204" pitchFamily="34" charset="0"/>
              </a:rPr>
              <a:t>Is the character </a:t>
            </a:r>
            <a:r>
              <a:rPr lang="en-US" sz="2800" i="1" dirty="0">
                <a:latin typeface="Arial" panose="020B0604020202020204" pitchFamily="34" charset="0"/>
              </a:rPr>
              <a:t>perceptive</a:t>
            </a:r>
            <a:r>
              <a:rPr lang="en-US" sz="2800" dirty="0">
                <a:latin typeface="Arial" panose="020B0604020202020204" pitchFamily="34" charset="0"/>
              </a:rPr>
              <a:t> or </a:t>
            </a:r>
            <a:r>
              <a:rPr lang="en-US" sz="2800" i="1" dirty="0">
                <a:latin typeface="Arial" panose="020B0604020202020204" pitchFamily="34" charset="0"/>
              </a:rPr>
              <a:t>imperceptive</a:t>
            </a:r>
            <a:r>
              <a:rPr lang="en-US" sz="2800" dirty="0">
                <a:latin typeface="Arial" panose="020B0604020202020204" pitchFamily="34" charset="0"/>
              </a:rPr>
              <a:t>? Is the character </a:t>
            </a:r>
            <a:r>
              <a:rPr lang="en-US" sz="2800" i="1" dirty="0">
                <a:latin typeface="Arial" panose="020B0604020202020204" pitchFamily="34" charset="0"/>
              </a:rPr>
              <a:t>truthful</a:t>
            </a:r>
            <a:r>
              <a:rPr lang="en-US" sz="2800" dirty="0">
                <a:latin typeface="Arial" panose="020B0604020202020204" pitchFamily="34" charset="0"/>
              </a:rPr>
              <a:t>? (Whether by ignorance, stupidity or self deception.)</a:t>
            </a:r>
            <a:endParaRPr lang="en-US" sz="3200" dirty="0">
              <a:latin typeface="Arial" panose="020B0604020202020204" pitchFamily="34" charset="0"/>
            </a:endParaRPr>
          </a:p>
          <a:p>
            <a:pPr marL="742950" lvl="1" indent="-285750" fontAlgn="base">
              <a:buFont typeface="+mj-lt"/>
              <a:buAutoNum type="arabicPeriod"/>
            </a:pPr>
            <a:r>
              <a:rPr lang="en-US" sz="3200" dirty="0">
                <a:latin typeface="Arial" panose="020B0604020202020204" pitchFamily="34" charset="0"/>
              </a:rPr>
              <a:t>Has the character been chosen to </a:t>
            </a:r>
            <a:r>
              <a:rPr lang="en-US" sz="3200" i="1" dirty="0">
                <a:latin typeface="Arial" panose="020B0604020202020204" pitchFamily="34" charset="0"/>
              </a:rPr>
              <a:t>conceal</a:t>
            </a:r>
            <a:r>
              <a:rPr lang="en-US" sz="3200" dirty="0">
                <a:latin typeface="Arial" panose="020B0604020202020204" pitchFamily="34" charset="0"/>
              </a:rPr>
              <a:t> information? (Or to </a:t>
            </a:r>
            <a:r>
              <a:rPr lang="en-US" sz="3200" i="1" dirty="0">
                <a:latin typeface="Arial" panose="020B0604020202020204" pitchFamily="34" charset="0"/>
              </a:rPr>
              <a:t>reveal</a:t>
            </a:r>
            <a:r>
              <a:rPr lang="en-US" sz="3200" dirty="0">
                <a:latin typeface="Arial" panose="020B0604020202020204" pitchFamily="34" charset="0"/>
              </a:rPr>
              <a:t> it?)</a:t>
            </a:r>
          </a:p>
          <a:p>
            <a:pPr marL="742950" lvl="1" indent="-285750" fontAlgn="base">
              <a:buFont typeface="+mj-lt"/>
              <a:buAutoNum type="arabicPeriod"/>
            </a:pPr>
            <a:r>
              <a:rPr lang="en-US" sz="3200" dirty="0">
                <a:latin typeface="Arial" panose="020B0604020202020204" pitchFamily="34" charset="0"/>
              </a:rPr>
              <a:t>How has the author’s choice of narrator yielded the greatest possible insight into the story? </a:t>
            </a:r>
            <a:endParaRPr lang="en-US" sz="3200" b="0" i="0" u="none" strike="noStrike" dirty="0">
              <a:effectLst/>
              <a:latin typeface="Arial" panose="020B0604020202020204" pitchFamily="34" charset="0"/>
            </a:endParaRPr>
          </a:p>
        </p:txBody>
      </p:sp>
    </p:spTree>
    <p:extLst>
      <p:ext uri="{BB962C8B-B14F-4D97-AF65-F5344CB8AC3E}">
        <p14:creationId xmlns:p14="http://schemas.microsoft.com/office/powerpoint/2010/main" val="222492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A2D7DD-5041-4C4D-A523-F870B27AD1D4}"/>
              </a:ext>
            </a:extLst>
          </p:cNvPr>
          <p:cNvSpPr/>
          <p:nvPr/>
        </p:nvSpPr>
        <p:spPr>
          <a:xfrm>
            <a:off x="767069" y="2041989"/>
            <a:ext cx="10770897" cy="1631216"/>
          </a:xfrm>
          <a:prstGeom prst="rect">
            <a:avLst/>
          </a:prstGeom>
          <a:noFill/>
        </p:spPr>
        <p:txBody>
          <a:bodyPr wrap="none" lIns="91440" tIns="45720" rIns="91440" bIns="45720">
            <a:spAutoFit/>
          </a:bodyPr>
          <a:lstStyle/>
          <a:p>
            <a:pPr algn="ctr"/>
            <a:r>
              <a:rPr lang="en-US" sz="10000" b="0" cap="none" spc="0" dirty="0" smtClean="0">
                <a:ln w="0"/>
                <a:solidFill>
                  <a:schemeClr val="bg2"/>
                </a:solidFill>
                <a:latin typeface="Eras Light ITC" panose="020B0402030504020804" pitchFamily="34" charset="0"/>
                <a:cs typeface="Segoe UI" panose="020B0502040204020203" pitchFamily="34" charset="0"/>
              </a:rPr>
              <a:t>Learning Outcomes</a:t>
            </a:r>
            <a:endParaRPr lang="en-US" sz="10000" b="0" cap="none" spc="0" dirty="0">
              <a:ln w="0"/>
              <a:solidFill>
                <a:schemeClr val="bg2"/>
              </a:solidFill>
              <a:latin typeface="Eras Light ITC" panose="020B0402030504020804" pitchFamily="34" charset="0"/>
              <a:cs typeface="Segoe UI" panose="020B0502040204020203" pitchFamily="34" charset="0"/>
            </a:endParaRPr>
          </a:p>
        </p:txBody>
      </p:sp>
    </p:spTree>
    <p:extLst>
      <p:ext uri="{BB962C8B-B14F-4D97-AF65-F5344CB8AC3E}">
        <p14:creationId xmlns:p14="http://schemas.microsoft.com/office/powerpoint/2010/main" val="2084892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94" y="236551"/>
            <a:ext cx="9784080" cy="1508760"/>
          </a:xfrm>
        </p:spPr>
        <p:txBody>
          <a:bodyPr>
            <a:normAutofit/>
          </a:bodyPr>
          <a:lstStyle/>
          <a:p>
            <a:r>
              <a:rPr lang="en-US" sz="8800" b="1" dirty="0">
                <a:solidFill>
                  <a:schemeClr val="accent6">
                    <a:lumMod val="60000"/>
                    <a:lumOff val="40000"/>
                  </a:schemeClr>
                </a:solidFill>
              </a:rPr>
              <a:t>CONFLICT</a:t>
            </a:r>
            <a:endParaRPr lang="en-US" sz="8800" dirty="0"/>
          </a:p>
        </p:txBody>
      </p:sp>
      <p:sp>
        <p:nvSpPr>
          <p:cNvPr id="3" name="Content Placeholder 2"/>
          <p:cNvSpPr>
            <a:spLocks noGrp="1"/>
          </p:cNvSpPr>
          <p:nvPr>
            <p:ph idx="1"/>
          </p:nvPr>
        </p:nvSpPr>
        <p:spPr>
          <a:xfrm>
            <a:off x="0" y="1859280"/>
            <a:ext cx="6504534" cy="4998720"/>
          </a:xfrm>
        </p:spPr>
        <p:txBody>
          <a:bodyPr>
            <a:normAutofit/>
          </a:bodyPr>
          <a:lstStyle/>
          <a:p>
            <a:r>
              <a:rPr lang="en-US" sz="5400" dirty="0"/>
              <a:t>What conflicts, internal or external, drive the plot? </a:t>
            </a:r>
            <a:endParaRPr lang="en-US" sz="5400" dirty="0" smtClean="0"/>
          </a:p>
          <a:p>
            <a:r>
              <a:rPr lang="en-US" sz="5400" dirty="0" smtClean="0"/>
              <a:t>What </a:t>
            </a:r>
            <a:r>
              <a:rPr lang="en-US" sz="5400" dirty="0"/>
              <a:t>are the resolutions?</a:t>
            </a:r>
          </a:p>
          <a:p>
            <a:endParaRPr lang="en-US" dirty="0"/>
          </a:p>
        </p:txBody>
      </p:sp>
      <p:pic>
        <p:nvPicPr>
          <p:cNvPr id="9218" name="Picture 2" descr="Image result for conflict in the story"/>
          <p:cNvPicPr>
            <a:picLocks noChangeAspect="1" noChangeArrowheads="1"/>
          </p:cNvPicPr>
          <p:nvPr/>
        </p:nvPicPr>
        <p:blipFill rotWithShape="1">
          <a:blip r:embed="rId2">
            <a:extLst>
              <a:ext uri="{28A0092B-C50C-407E-A947-70E740481C1C}">
                <a14:useLocalDpi xmlns:a14="http://schemas.microsoft.com/office/drawing/2010/main" val="0"/>
              </a:ext>
            </a:extLst>
          </a:blip>
          <a:srcRect t="7072" b="8994"/>
          <a:stretch/>
        </p:blipFill>
        <p:spPr bwMode="auto">
          <a:xfrm>
            <a:off x="6504534" y="-50478"/>
            <a:ext cx="4696866" cy="690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934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chemeClr val="accent6">
                    <a:lumMod val="60000"/>
                    <a:lumOff val="40000"/>
                  </a:schemeClr>
                </a:solidFill>
              </a:rPr>
              <a:t>CHARACTER ANALYSIS</a:t>
            </a:r>
            <a:endParaRPr lang="en-US" sz="7200" dirty="0"/>
          </a:p>
        </p:txBody>
      </p:sp>
      <p:sp>
        <p:nvSpPr>
          <p:cNvPr id="3" name="Content Placeholder 2"/>
          <p:cNvSpPr>
            <a:spLocks noGrp="1"/>
          </p:cNvSpPr>
          <p:nvPr>
            <p:ph idx="1"/>
          </p:nvPr>
        </p:nvSpPr>
        <p:spPr>
          <a:xfrm>
            <a:off x="847726" y="2011680"/>
            <a:ext cx="10601324" cy="4206240"/>
          </a:xfrm>
        </p:spPr>
        <p:txBody>
          <a:bodyPr>
            <a:noAutofit/>
          </a:bodyPr>
          <a:lstStyle/>
          <a:p>
            <a:pPr marL="0" indent="0">
              <a:buNone/>
            </a:pPr>
            <a:r>
              <a:rPr lang="en-US" sz="4400" dirty="0" smtClean="0"/>
              <a:t>Interpretive </a:t>
            </a:r>
            <a:r>
              <a:rPr lang="en-US" sz="4400" dirty="0"/>
              <a:t>fiction stories are usually character-driven rather than plot-driven. </a:t>
            </a:r>
            <a:endParaRPr lang="en-US" sz="4400" dirty="0" smtClean="0"/>
          </a:p>
          <a:p>
            <a:pPr marL="0" indent="0">
              <a:buNone/>
            </a:pPr>
            <a:r>
              <a:rPr lang="en-US" sz="4400" dirty="0" smtClean="0"/>
              <a:t>Discuss the characters in your chapter by completing/discussing the following:</a:t>
            </a:r>
          </a:p>
          <a:p>
            <a:pPr lvl="2"/>
            <a:r>
              <a:rPr lang="en-US" sz="3600" dirty="0" smtClean="0">
                <a:hlinkClick r:id="rId2"/>
              </a:rPr>
              <a:t>S.T.E.A.L</a:t>
            </a:r>
            <a:r>
              <a:rPr lang="en-US" sz="3600" dirty="0" smtClean="0"/>
              <a:t> </a:t>
            </a:r>
            <a:r>
              <a:rPr lang="en-US" sz="3600" dirty="0"/>
              <a:t>the </a:t>
            </a:r>
            <a:r>
              <a:rPr lang="en-US" sz="3600" dirty="0" smtClean="0"/>
              <a:t>character</a:t>
            </a:r>
          </a:p>
          <a:p>
            <a:pPr lvl="2"/>
            <a:r>
              <a:rPr lang="en-US" sz="3600" dirty="0" smtClean="0">
                <a:hlinkClick r:id="rId3"/>
              </a:rPr>
              <a:t>flat </a:t>
            </a:r>
            <a:r>
              <a:rPr lang="en-US" sz="3600" dirty="0">
                <a:hlinkClick r:id="rId3"/>
              </a:rPr>
              <a:t>vs. round </a:t>
            </a:r>
            <a:r>
              <a:rPr lang="en-US" sz="3600" dirty="0" smtClean="0">
                <a:hlinkClick r:id="rId3"/>
              </a:rPr>
              <a:t>characters</a:t>
            </a:r>
            <a:endParaRPr lang="en-US" sz="3600" dirty="0"/>
          </a:p>
          <a:p>
            <a:pPr lvl="2"/>
            <a:r>
              <a:rPr lang="en-US" sz="3600" dirty="0" smtClean="0">
                <a:hlinkClick r:id="rId4"/>
              </a:rPr>
              <a:t>static </a:t>
            </a:r>
            <a:r>
              <a:rPr lang="en-US" sz="3600" dirty="0">
                <a:hlinkClick r:id="rId4"/>
              </a:rPr>
              <a:t>vs. dynamic </a:t>
            </a:r>
            <a:r>
              <a:rPr lang="en-US" sz="3600" dirty="0" smtClean="0"/>
              <a:t>characters</a:t>
            </a:r>
            <a:endParaRPr lang="en-US" sz="3600" dirty="0"/>
          </a:p>
        </p:txBody>
      </p:sp>
    </p:spTree>
    <p:extLst>
      <p:ext uri="{BB962C8B-B14F-4D97-AF65-F5344CB8AC3E}">
        <p14:creationId xmlns:p14="http://schemas.microsoft.com/office/powerpoint/2010/main" val="3653943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relationships: </a:t>
            </a:r>
            <a:endParaRPr lang="en-US" dirty="0"/>
          </a:p>
        </p:txBody>
      </p:sp>
      <p:pic>
        <p:nvPicPr>
          <p:cNvPr id="2050" name="Picture 2" descr="Gatsby_Relationship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12192000" cy="695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11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solidFill>
                  <a:schemeClr val="accent6">
                    <a:lumMod val="60000"/>
                    <a:lumOff val="40000"/>
                  </a:schemeClr>
                </a:solidFill>
              </a:rPr>
              <a:t>ALL LITERARY </a:t>
            </a:r>
            <a:r>
              <a:rPr lang="en-US" sz="4800" dirty="0"/>
              <a:t>&amp; </a:t>
            </a:r>
            <a:r>
              <a:rPr lang="en-US" sz="6000" b="1" dirty="0">
                <a:solidFill>
                  <a:schemeClr val="accent6">
                    <a:lumMod val="60000"/>
                    <a:lumOff val="40000"/>
                  </a:schemeClr>
                </a:solidFill>
              </a:rPr>
              <a:t>RHETORICAL ELEMENTS</a:t>
            </a:r>
            <a:endParaRPr lang="en-US" sz="6000" dirty="0"/>
          </a:p>
        </p:txBody>
      </p:sp>
      <p:sp>
        <p:nvSpPr>
          <p:cNvPr id="3" name="Content Placeholder 2"/>
          <p:cNvSpPr>
            <a:spLocks noGrp="1"/>
          </p:cNvSpPr>
          <p:nvPr>
            <p:ph idx="1"/>
          </p:nvPr>
        </p:nvSpPr>
        <p:spPr/>
        <p:txBody>
          <a:bodyPr>
            <a:normAutofit/>
          </a:bodyPr>
          <a:lstStyle/>
          <a:p>
            <a:r>
              <a:rPr lang="en-US" sz="4000" dirty="0" smtClean="0"/>
              <a:t>Find AT LEAST </a:t>
            </a:r>
            <a:r>
              <a:rPr lang="en-US" sz="4000" dirty="0" smtClean="0">
                <a:solidFill>
                  <a:schemeClr val="bg2">
                    <a:lumMod val="75000"/>
                  </a:schemeClr>
                </a:solidFill>
              </a:rPr>
              <a:t>7 different examples</a:t>
            </a:r>
            <a:r>
              <a:rPr lang="en-US" sz="4000" dirty="0" smtClean="0"/>
              <a:t> in your chapter. </a:t>
            </a:r>
          </a:p>
          <a:p>
            <a:r>
              <a:rPr lang="en-US" sz="4000" dirty="0" smtClean="0"/>
              <a:t>Be able to show the class exactly where in the text the example is. </a:t>
            </a:r>
          </a:p>
          <a:p>
            <a:r>
              <a:rPr lang="en-US" sz="4000" dirty="0" smtClean="0"/>
              <a:t>Discuss </a:t>
            </a:r>
            <a:r>
              <a:rPr lang="en-US" sz="4000" dirty="0" smtClean="0">
                <a:solidFill>
                  <a:schemeClr val="bg2">
                    <a:lumMod val="75000"/>
                  </a:schemeClr>
                </a:solidFill>
              </a:rPr>
              <a:t>HOW</a:t>
            </a:r>
            <a:r>
              <a:rPr lang="en-US" sz="4000" dirty="0" smtClean="0"/>
              <a:t> the device contributes to the text. </a:t>
            </a:r>
          </a:p>
        </p:txBody>
      </p:sp>
    </p:spTree>
    <p:extLst>
      <p:ext uri="{BB962C8B-B14F-4D97-AF65-F5344CB8AC3E}">
        <p14:creationId xmlns:p14="http://schemas.microsoft.com/office/powerpoint/2010/main" val="1961431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a:solidFill>
                  <a:schemeClr val="accent6">
                    <a:lumMod val="60000"/>
                    <a:lumOff val="40000"/>
                  </a:schemeClr>
                </a:solidFill>
              </a:rPr>
              <a:t>THEMATIC CONNECTION</a:t>
            </a:r>
            <a:endParaRPr lang="en-US" sz="6600" dirty="0"/>
          </a:p>
        </p:txBody>
      </p:sp>
      <p:sp>
        <p:nvSpPr>
          <p:cNvPr id="3" name="Content Placeholder 2"/>
          <p:cNvSpPr>
            <a:spLocks noGrp="1"/>
          </p:cNvSpPr>
          <p:nvPr>
            <p:ph idx="1"/>
          </p:nvPr>
        </p:nvSpPr>
        <p:spPr>
          <a:xfrm>
            <a:off x="0" y="1792936"/>
            <a:ext cx="12191999" cy="5065064"/>
          </a:xfrm>
        </p:spPr>
        <p:txBody>
          <a:bodyPr>
            <a:normAutofit fontScale="85000" lnSpcReduction="10000"/>
          </a:bodyPr>
          <a:lstStyle/>
          <a:p>
            <a:r>
              <a:rPr lang="en-US" sz="3600" dirty="0"/>
              <a:t>Good literary fiction will always reveal some ‘truth’ about life, and this is commonly referred to as the ‘theme’ or the work. </a:t>
            </a:r>
            <a:endParaRPr lang="en-US" sz="3600" dirty="0" smtClean="0"/>
          </a:p>
          <a:p>
            <a:pPr fontAlgn="base"/>
            <a:r>
              <a:rPr lang="en-US" sz="3000" dirty="0"/>
              <a:t>Theme is the most important consideration when </a:t>
            </a:r>
            <a:r>
              <a:rPr lang="en-US" sz="3000" dirty="0" smtClean="0"/>
              <a:t>analyzing </a:t>
            </a:r>
            <a:r>
              <a:rPr lang="en-US" sz="3000" dirty="0"/>
              <a:t>any piece of interpretive fiction. It is the unifying element and it provides focus for your discussion.</a:t>
            </a:r>
            <a:endParaRPr lang="en-US" sz="4300" b="1" i="1" dirty="0" smtClean="0"/>
          </a:p>
          <a:p>
            <a:pPr lvl="1" fontAlgn="base"/>
            <a:r>
              <a:rPr lang="en-US" sz="3000" b="1" i="1" dirty="0" smtClean="0">
                <a:solidFill>
                  <a:schemeClr val="bg2">
                    <a:lumMod val="75000"/>
                  </a:schemeClr>
                </a:solidFill>
              </a:rPr>
              <a:t>Know</a:t>
            </a:r>
            <a:r>
              <a:rPr lang="en-US" sz="3000" i="1" dirty="0"/>
              <a:t>: key definitions (motif vs. theme)</a:t>
            </a:r>
          </a:p>
          <a:p>
            <a:pPr lvl="1" fontAlgn="base"/>
            <a:r>
              <a:rPr lang="en-US" sz="3000" b="1" i="1" dirty="0">
                <a:solidFill>
                  <a:schemeClr val="bg2">
                    <a:lumMod val="75000"/>
                  </a:schemeClr>
                </a:solidFill>
              </a:rPr>
              <a:t>Understand</a:t>
            </a:r>
            <a:r>
              <a:rPr lang="en-US" sz="3000" i="1" dirty="0"/>
              <a:t>: that the ability to state the theme of a story is the ability to truly understand it</a:t>
            </a:r>
          </a:p>
          <a:p>
            <a:pPr lvl="1"/>
            <a:r>
              <a:rPr lang="en-US" sz="3000" b="1" i="1" dirty="0">
                <a:solidFill>
                  <a:schemeClr val="bg2">
                    <a:lumMod val="75000"/>
                  </a:schemeClr>
                </a:solidFill>
              </a:rPr>
              <a:t>Be able to</a:t>
            </a:r>
            <a:r>
              <a:rPr lang="en-US" sz="3000" i="1" dirty="0"/>
              <a:t>: successfully provide a statement of theme for a novel and support with evidence</a:t>
            </a:r>
            <a:endParaRPr lang="en-US" sz="3400" dirty="0" smtClean="0"/>
          </a:p>
          <a:p>
            <a:r>
              <a:rPr lang="en-US" sz="4000" dirty="0" smtClean="0"/>
              <a:t>How </a:t>
            </a:r>
            <a:r>
              <a:rPr lang="en-US" sz="4000" dirty="0"/>
              <a:t>does this chapter contribute to the overall theme of the play? </a:t>
            </a:r>
            <a:endParaRPr lang="en-US" sz="4000" dirty="0" smtClean="0"/>
          </a:p>
          <a:p>
            <a:r>
              <a:rPr lang="en-US" sz="4000" dirty="0" smtClean="0"/>
              <a:t>Look at the following slide for possible themes to discuss. </a:t>
            </a:r>
            <a:endParaRPr lang="en-US" dirty="0"/>
          </a:p>
        </p:txBody>
      </p:sp>
    </p:spTree>
    <p:extLst>
      <p:ext uri="{BB962C8B-B14F-4D97-AF65-F5344CB8AC3E}">
        <p14:creationId xmlns:p14="http://schemas.microsoft.com/office/powerpoint/2010/main" val="2151596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Themes to discuss: </a:t>
            </a:r>
            <a:endParaRPr lang="en-US" sz="8000" dirty="0"/>
          </a:p>
        </p:txBody>
      </p:sp>
      <p:pic>
        <p:nvPicPr>
          <p:cNvPr id="4" name="Picture 2" descr="weal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4678"/>
            <a:ext cx="12192000" cy="500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14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2191999" cy="1508760"/>
          </a:xfrm>
        </p:spPr>
        <p:txBody>
          <a:bodyPr>
            <a:noAutofit/>
          </a:bodyPr>
          <a:lstStyle/>
          <a:p>
            <a:r>
              <a:rPr lang="en-US" sz="7200" b="1" dirty="0">
                <a:solidFill>
                  <a:schemeClr val="accent6">
                    <a:lumMod val="60000"/>
                    <a:lumOff val="40000"/>
                  </a:schemeClr>
                </a:solidFill>
              </a:rPr>
              <a:t>IMPORTANT QUOTATIONS</a:t>
            </a:r>
            <a:endParaRPr lang="en-US" sz="7200" dirty="0"/>
          </a:p>
        </p:txBody>
      </p:sp>
      <p:sp>
        <p:nvSpPr>
          <p:cNvPr id="3" name="Content Placeholder 2"/>
          <p:cNvSpPr>
            <a:spLocks noGrp="1"/>
          </p:cNvSpPr>
          <p:nvPr>
            <p:ph idx="1"/>
          </p:nvPr>
        </p:nvSpPr>
        <p:spPr>
          <a:xfrm>
            <a:off x="0" y="2575156"/>
            <a:ext cx="7756525" cy="4206240"/>
          </a:xfrm>
        </p:spPr>
        <p:txBody>
          <a:bodyPr>
            <a:normAutofit/>
          </a:bodyPr>
          <a:lstStyle/>
          <a:p>
            <a:r>
              <a:rPr lang="en-US" sz="3600" dirty="0"/>
              <a:t>Identify &amp; explain </a:t>
            </a:r>
            <a:r>
              <a:rPr lang="en-US" sz="3600" u="sng" dirty="0"/>
              <a:t>at least </a:t>
            </a:r>
            <a:r>
              <a:rPr lang="en-US" sz="3600" u="sng" dirty="0" smtClean="0"/>
              <a:t>5 </a:t>
            </a:r>
            <a:r>
              <a:rPr lang="en-US" sz="3600" u="sng" dirty="0"/>
              <a:t>quotes</a:t>
            </a:r>
            <a:r>
              <a:rPr lang="en-US" sz="3600" dirty="0"/>
              <a:t> that are important in your assigned chapter. </a:t>
            </a:r>
            <a:endParaRPr lang="en-US" sz="3600" dirty="0" smtClean="0"/>
          </a:p>
          <a:p>
            <a:r>
              <a:rPr lang="en-US" sz="3600" dirty="0" smtClean="0"/>
              <a:t>Explain </a:t>
            </a:r>
            <a:r>
              <a:rPr lang="en-US" sz="3600" dirty="0"/>
              <a:t>the significance of EACH quote using the text to justify your answer (you can pull from other parts of the text to justify your answer). </a:t>
            </a:r>
            <a:endParaRPr lang="en-US" sz="4400" b="1" dirty="0">
              <a:solidFill>
                <a:schemeClr val="accent6">
                  <a:lumMod val="60000"/>
                  <a:lumOff val="40000"/>
                </a:schemeClr>
              </a:solidFill>
            </a:endParaRPr>
          </a:p>
          <a:p>
            <a:endParaRPr lang="en-US" dirty="0"/>
          </a:p>
        </p:txBody>
      </p:sp>
      <p:pic>
        <p:nvPicPr>
          <p:cNvPr id="10242" name="Picture 2" descr="Image result for quotation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0" y="2575156"/>
            <a:ext cx="4121150" cy="307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50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chemeClr val="accent6">
                    <a:lumMod val="60000"/>
                    <a:lumOff val="40000"/>
                  </a:schemeClr>
                </a:solidFill>
              </a:rPr>
              <a:t>LEARNING OUTCOMES</a:t>
            </a:r>
            <a:endParaRPr lang="en-US" sz="7200" dirty="0"/>
          </a:p>
        </p:txBody>
      </p:sp>
      <p:sp>
        <p:nvSpPr>
          <p:cNvPr id="3" name="Content Placeholder 2"/>
          <p:cNvSpPr>
            <a:spLocks noGrp="1"/>
          </p:cNvSpPr>
          <p:nvPr>
            <p:ph idx="1"/>
          </p:nvPr>
        </p:nvSpPr>
        <p:spPr>
          <a:xfrm>
            <a:off x="66675" y="1895475"/>
            <a:ext cx="12020550" cy="4857749"/>
          </a:xfrm>
        </p:spPr>
        <p:txBody>
          <a:bodyPr>
            <a:normAutofit lnSpcReduction="10000"/>
          </a:bodyPr>
          <a:lstStyle/>
          <a:p>
            <a:r>
              <a:rPr lang="en-US" sz="3200" dirty="0"/>
              <a:t>Be sure that you are meeting ALL three learning outcomes with your presentation. </a:t>
            </a:r>
            <a:endParaRPr lang="en-US" sz="4400" b="1" dirty="0">
              <a:solidFill>
                <a:schemeClr val="accent6">
                  <a:lumMod val="60000"/>
                  <a:lumOff val="40000"/>
                </a:schemeClr>
              </a:solidFill>
            </a:endParaRPr>
          </a:p>
          <a:p>
            <a:r>
              <a:rPr lang="en-US" sz="2800" dirty="0"/>
              <a:t>1. </a:t>
            </a:r>
            <a:r>
              <a:rPr lang="en-US" sz="2800" b="1" dirty="0">
                <a:solidFill>
                  <a:schemeClr val="bg2">
                    <a:lumMod val="75000"/>
                  </a:schemeClr>
                </a:solidFill>
              </a:rPr>
              <a:t>Explore literary works in detail</a:t>
            </a:r>
            <a:r>
              <a:rPr lang="en-US" sz="2800" b="1" dirty="0"/>
              <a:t>. </a:t>
            </a:r>
            <a:r>
              <a:rPr lang="en-US" sz="2800" dirty="0"/>
              <a:t/>
            </a:r>
            <a:br>
              <a:rPr lang="en-US" sz="2800" dirty="0"/>
            </a:br>
            <a:r>
              <a:rPr lang="en-US" sz="2800" dirty="0"/>
              <a:t>      - understand the explicit and implicit meanings in a text </a:t>
            </a:r>
            <a:br>
              <a:rPr lang="en-US" sz="2800" dirty="0"/>
            </a:br>
            <a:r>
              <a:rPr lang="en-US" sz="2800" dirty="0"/>
              <a:t>      - identify and situate a text or an extract in the context of a larger work </a:t>
            </a:r>
            <a:br>
              <a:rPr lang="en-US" sz="2800" dirty="0"/>
            </a:br>
            <a:r>
              <a:rPr lang="en-US" sz="2800" dirty="0"/>
              <a:t>      - respond to the key features of texts such as language, characterization and  </a:t>
            </a:r>
            <a:r>
              <a:rPr lang="en-US" sz="2800" dirty="0" smtClean="0"/>
              <a:t>  	structure</a:t>
            </a:r>
            <a:r>
              <a:rPr lang="en-US" sz="2800" dirty="0"/>
              <a:t> </a:t>
            </a:r>
            <a:br>
              <a:rPr lang="en-US" sz="2800" dirty="0"/>
            </a:br>
            <a:r>
              <a:rPr lang="en-US" sz="2800" dirty="0"/>
              <a:t>2. </a:t>
            </a:r>
            <a:r>
              <a:rPr lang="en-US" sz="2800" b="1" dirty="0">
                <a:solidFill>
                  <a:schemeClr val="bg2">
                    <a:lumMod val="75000"/>
                  </a:schemeClr>
                </a:solidFill>
              </a:rPr>
              <a:t>Analyze elements such as theme and the ethical stance or moral values of literary texts</a:t>
            </a:r>
            <a:r>
              <a:rPr lang="en-US" sz="2800" dirty="0"/>
              <a:t>. Issues to be considered could include:</a:t>
            </a:r>
            <a:br>
              <a:rPr lang="en-US" sz="2800" dirty="0"/>
            </a:br>
            <a:r>
              <a:rPr lang="en-US" sz="2800" dirty="0"/>
              <a:t>      - identify the evidence in the text for a particular stance. </a:t>
            </a:r>
            <a:br>
              <a:rPr lang="en-US" sz="2800" dirty="0"/>
            </a:br>
            <a:r>
              <a:rPr lang="en-US" sz="2800" dirty="0"/>
              <a:t>      - consider point of view in different literary genres </a:t>
            </a:r>
            <a:br>
              <a:rPr lang="en-US" sz="2800" dirty="0"/>
            </a:br>
            <a:r>
              <a:rPr lang="en-US" sz="2800" dirty="0"/>
              <a:t>3. </a:t>
            </a:r>
            <a:r>
              <a:rPr lang="en-US" sz="2800" b="1" dirty="0">
                <a:solidFill>
                  <a:schemeClr val="bg2">
                    <a:lumMod val="75000"/>
                  </a:schemeClr>
                </a:solidFill>
              </a:rPr>
              <a:t>Understand and make appropriate use of literary terms</a:t>
            </a:r>
            <a:r>
              <a:rPr lang="en-US" sz="2800" b="1" dirty="0"/>
              <a:t>. </a:t>
            </a:r>
            <a:r>
              <a:rPr lang="en-US" dirty="0"/>
              <a:t/>
            </a:r>
            <a:br>
              <a:rPr lang="en-US" dirty="0"/>
            </a:br>
            <a:r>
              <a:rPr lang="en-US" dirty="0"/>
              <a:t>   </a:t>
            </a:r>
          </a:p>
        </p:txBody>
      </p:sp>
    </p:spTree>
    <p:extLst>
      <p:ext uri="{BB962C8B-B14F-4D97-AF65-F5344CB8AC3E}">
        <p14:creationId xmlns:p14="http://schemas.microsoft.com/office/powerpoint/2010/main" val="2451112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1500" b="1" dirty="0" smtClean="0">
                <a:solidFill>
                  <a:schemeClr val="accent3">
                    <a:lumMod val="60000"/>
                    <a:lumOff val="40000"/>
                  </a:schemeClr>
                </a:solidFill>
              </a:rPr>
              <a:t>RUBRIC: </a:t>
            </a:r>
            <a:endParaRPr lang="en-US" sz="11500" b="1" dirty="0">
              <a:solidFill>
                <a:schemeClr val="accent3">
                  <a:lumMod val="60000"/>
                  <a:lumOff val="40000"/>
                </a:schemeClr>
              </a:solidFill>
            </a:endParaRPr>
          </a:p>
        </p:txBody>
      </p:sp>
      <p:sp>
        <p:nvSpPr>
          <p:cNvPr id="3" name="Content Placeholder 2"/>
          <p:cNvSpPr>
            <a:spLocks noGrp="1"/>
          </p:cNvSpPr>
          <p:nvPr>
            <p:ph idx="1"/>
          </p:nvPr>
        </p:nvSpPr>
        <p:spPr>
          <a:xfrm>
            <a:off x="0" y="1888186"/>
            <a:ext cx="12125325" cy="4969814"/>
          </a:xfrm>
        </p:spPr>
        <p:txBody>
          <a:bodyPr>
            <a:normAutofit/>
          </a:bodyPr>
          <a:lstStyle/>
          <a:p>
            <a:pPr marL="0" indent="0">
              <a:buNone/>
            </a:pPr>
            <a:r>
              <a:rPr lang="en-US" dirty="0" smtClean="0"/>
              <a:t>________ (</a:t>
            </a:r>
            <a:r>
              <a:rPr lang="en-US" b="1" dirty="0" smtClean="0">
                <a:solidFill>
                  <a:schemeClr val="accent3">
                    <a:lumMod val="60000"/>
                    <a:lumOff val="40000"/>
                  </a:schemeClr>
                </a:solidFill>
              </a:rPr>
              <a:t>40 pts</a:t>
            </a:r>
            <a:r>
              <a:rPr lang="en-US" dirty="0" smtClean="0"/>
              <a:t>.): Thoroughly teach the class using </a:t>
            </a:r>
            <a:r>
              <a:rPr lang="en-US" b="1" dirty="0" smtClean="0">
                <a:solidFill>
                  <a:schemeClr val="accent1">
                    <a:lumMod val="60000"/>
                    <a:lumOff val="40000"/>
                  </a:schemeClr>
                </a:solidFill>
              </a:rPr>
              <a:t>ALL</a:t>
            </a:r>
            <a:r>
              <a:rPr lang="en-US" dirty="0" smtClean="0">
                <a:solidFill>
                  <a:schemeClr val="accent1">
                    <a:lumMod val="60000"/>
                    <a:lumOff val="40000"/>
                  </a:schemeClr>
                </a:solidFill>
              </a:rPr>
              <a:t> of the information </a:t>
            </a:r>
            <a:r>
              <a:rPr lang="en-US" dirty="0" smtClean="0"/>
              <a:t>on the previous slide </a:t>
            </a:r>
            <a:r>
              <a:rPr lang="en-US" dirty="0"/>
              <a:t>[</a:t>
            </a:r>
            <a:r>
              <a:rPr lang="en-US" dirty="0">
                <a:solidFill>
                  <a:schemeClr val="accent1">
                    <a:lumMod val="60000"/>
                    <a:lumOff val="40000"/>
                  </a:schemeClr>
                </a:solidFill>
              </a:rPr>
              <a:t>less summary; </a:t>
            </a:r>
            <a:r>
              <a:rPr lang="en-US" b="1" dirty="0">
                <a:solidFill>
                  <a:schemeClr val="accent1">
                    <a:lumMod val="60000"/>
                    <a:lumOff val="40000"/>
                  </a:schemeClr>
                </a:solidFill>
              </a:rPr>
              <a:t>majority analysis</a:t>
            </a:r>
            <a:r>
              <a:rPr lang="en-US" dirty="0" smtClean="0"/>
              <a:t>] {</a:t>
            </a:r>
            <a:r>
              <a:rPr lang="en-US" i="1" dirty="0" smtClean="0"/>
              <a:t>In other words, presentation meets all three learning outcomes.}</a:t>
            </a:r>
          </a:p>
          <a:p>
            <a:pPr marL="0" indent="0">
              <a:buNone/>
            </a:pPr>
            <a:r>
              <a:rPr lang="en-US" dirty="0" smtClean="0"/>
              <a:t>________ (</a:t>
            </a:r>
            <a:r>
              <a:rPr lang="en-US" b="1" dirty="0" smtClean="0">
                <a:solidFill>
                  <a:schemeClr val="accent3">
                    <a:lumMod val="60000"/>
                    <a:lumOff val="40000"/>
                  </a:schemeClr>
                </a:solidFill>
              </a:rPr>
              <a:t>10 pts</a:t>
            </a:r>
            <a:r>
              <a:rPr lang="en-US" dirty="0" smtClean="0"/>
              <a:t>.): Presentation is </a:t>
            </a:r>
            <a:r>
              <a:rPr lang="en-US" b="1" dirty="0" smtClean="0">
                <a:solidFill>
                  <a:schemeClr val="accent1">
                    <a:lumMod val="60000"/>
                    <a:lumOff val="40000"/>
                  </a:schemeClr>
                </a:solidFill>
              </a:rPr>
              <a:t>45 minutes {a2} &amp; 35 minutes {a3}</a:t>
            </a:r>
            <a:r>
              <a:rPr lang="en-US" dirty="0" smtClean="0"/>
              <a:t> [</a:t>
            </a:r>
            <a:r>
              <a:rPr lang="en-US" i="1" dirty="0" smtClean="0"/>
              <a:t>no more, no less</a:t>
            </a:r>
            <a:r>
              <a:rPr lang="en-US" dirty="0" smtClean="0"/>
              <a:t>]. </a:t>
            </a:r>
            <a:br>
              <a:rPr lang="en-US" dirty="0" smtClean="0"/>
            </a:br>
            <a:r>
              <a:rPr lang="en-US" dirty="0" smtClean="0"/>
              <a:t>________ (</a:t>
            </a:r>
            <a:r>
              <a:rPr lang="en-US" b="1" dirty="0" smtClean="0">
                <a:solidFill>
                  <a:schemeClr val="accent3">
                    <a:lumMod val="60000"/>
                    <a:lumOff val="40000"/>
                  </a:schemeClr>
                </a:solidFill>
              </a:rPr>
              <a:t>10 pts</a:t>
            </a:r>
            <a:r>
              <a:rPr lang="en-US" dirty="0" smtClean="0"/>
              <a:t>.): Presentation is free of spelling &amp; grammatical errors, is well organized and </a:t>
            </a:r>
            <a:r>
              <a:rPr lang="en-US" b="1" dirty="0" smtClean="0">
                <a:solidFill>
                  <a:schemeClr val="accent1">
                    <a:lumMod val="60000"/>
                    <a:lumOff val="40000"/>
                  </a:schemeClr>
                </a:solidFill>
              </a:rPr>
              <a:t>displays an obvious amount of effort</a:t>
            </a:r>
            <a:r>
              <a:rPr lang="en-US" dirty="0" smtClean="0"/>
              <a:t>. </a:t>
            </a:r>
          </a:p>
          <a:p>
            <a:pPr marL="0" indent="0">
              <a:buNone/>
            </a:pPr>
            <a:r>
              <a:rPr lang="en-US" dirty="0" smtClean="0"/>
              <a:t>________ (</a:t>
            </a:r>
            <a:r>
              <a:rPr lang="en-US" b="1" dirty="0" smtClean="0">
                <a:solidFill>
                  <a:schemeClr val="accent3">
                    <a:lumMod val="60000"/>
                    <a:lumOff val="40000"/>
                  </a:schemeClr>
                </a:solidFill>
              </a:rPr>
              <a:t>5 pts</a:t>
            </a:r>
            <a:r>
              <a:rPr lang="en-US" dirty="0" smtClean="0"/>
              <a:t>.):  Presentation is </a:t>
            </a:r>
            <a:r>
              <a:rPr lang="en-US" dirty="0" smtClean="0">
                <a:solidFill>
                  <a:schemeClr val="accent1">
                    <a:lumMod val="60000"/>
                    <a:lumOff val="40000"/>
                  </a:schemeClr>
                </a:solidFill>
              </a:rPr>
              <a:t>entertaining</a:t>
            </a:r>
            <a:r>
              <a:rPr lang="en-US" dirty="0" smtClean="0"/>
              <a:t> and </a:t>
            </a:r>
            <a:r>
              <a:rPr lang="en-US" dirty="0" smtClean="0">
                <a:solidFill>
                  <a:schemeClr val="accent1">
                    <a:lumMod val="60000"/>
                    <a:lumOff val="40000"/>
                  </a:schemeClr>
                </a:solidFill>
              </a:rPr>
              <a:t>easy to follow</a:t>
            </a:r>
            <a:r>
              <a:rPr lang="en-US" dirty="0" smtClean="0"/>
              <a:t>. </a:t>
            </a:r>
          </a:p>
          <a:p>
            <a:pPr marL="0" indent="0">
              <a:buNone/>
            </a:pPr>
            <a:r>
              <a:rPr lang="en-US" dirty="0" smtClean="0"/>
              <a:t>________ (</a:t>
            </a:r>
            <a:r>
              <a:rPr lang="en-US" b="1" dirty="0" smtClean="0">
                <a:solidFill>
                  <a:schemeClr val="accent3">
                    <a:lumMod val="60000"/>
                    <a:lumOff val="40000"/>
                  </a:schemeClr>
                </a:solidFill>
              </a:rPr>
              <a:t>20 pts</a:t>
            </a:r>
            <a:r>
              <a:rPr lang="en-US" dirty="0" smtClean="0"/>
              <a:t>.): </a:t>
            </a:r>
            <a:r>
              <a:rPr lang="en-US" b="1" dirty="0" smtClean="0">
                <a:solidFill>
                  <a:schemeClr val="accent1">
                    <a:lumMod val="60000"/>
                    <a:lumOff val="40000"/>
                  </a:schemeClr>
                </a:solidFill>
              </a:rPr>
              <a:t>Written explanation</a:t>
            </a:r>
            <a:r>
              <a:rPr lang="en-US" b="1" dirty="0" smtClean="0"/>
              <a:t> </a:t>
            </a:r>
            <a:r>
              <a:rPr lang="en-US" dirty="0" smtClean="0"/>
              <a:t>(500) words detailing how your lesson will help the class towards the IOC. This needs to be submitted individually from each member of the group in his/her own words THE FOLLOWING CLASS PERIOD the presentation.  [</a:t>
            </a:r>
            <a:r>
              <a:rPr lang="en-US" i="1" dirty="0" smtClean="0"/>
              <a:t>be very specific</a:t>
            </a:r>
            <a:r>
              <a:rPr lang="en-US" dirty="0" smtClean="0"/>
              <a:t>]. </a:t>
            </a:r>
            <a:r>
              <a:rPr lang="en-US" b="1" dirty="0" smtClean="0"/>
              <a:t>[</a:t>
            </a:r>
            <a:r>
              <a:rPr lang="en-US" b="1" i="1" dirty="0" smtClean="0">
                <a:solidFill>
                  <a:schemeClr val="accent6">
                    <a:lumMod val="60000"/>
                    <a:lumOff val="40000"/>
                  </a:schemeClr>
                </a:solidFill>
              </a:rPr>
              <a:t>INDIVIDUAL</a:t>
            </a:r>
            <a:r>
              <a:rPr lang="en-US" b="1" dirty="0" smtClean="0"/>
              <a:t>]</a:t>
            </a:r>
          </a:p>
          <a:p>
            <a:pPr marL="0" indent="0">
              <a:buNone/>
            </a:pPr>
            <a:r>
              <a:rPr lang="en-US" dirty="0" smtClean="0"/>
              <a:t>________ (</a:t>
            </a:r>
            <a:r>
              <a:rPr lang="en-US" b="1" dirty="0" smtClean="0">
                <a:solidFill>
                  <a:schemeClr val="accent3">
                    <a:lumMod val="60000"/>
                    <a:lumOff val="40000"/>
                  </a:schemeClr>
                </a:solidFill>
              </a:rPr>
              <a:t>15 pts</a:t>
            </a:r>
            <a:r>
              <a:rPr lang="en-US" dirty="0" smtClean="0"/>
              <a:t>.): </a:t>
            </a:r>
            <a:r>
              <a:rPr lang="en-US" b="1" dirty="0" smtClean="0">
                <a:solidFill>
                  <a:schemeClr val="accent1">
                    <a:lumMod val="60000"/>
                    <a:lumOff val="40000"/>
                  </a:schemeClr>
                </a:solidFill>
              </a:rPr>
              <a:t>Reflection</a:t>
            </a:r>
            <a:r>
              <a:rPr lang="en-US" dirty="0" smtClean="0">
                <a:solidFill>
                  <a:schemeClr val="accent1">
                    <a:lumMod val="60000"/>
                    <a:lumOff val="40000"/>
                  </a:schemeClr>
                </a:solidFill>
              </a:rPr>
              <a:t> </a:t>
            </a:r>
            <a:r>
              <a:rPr lang="en-US" dirty="0" smtClean="0"/>
              <a:t>[</a:t>
            </a:r>
            <a:r>
              <a:rPr lang="en-US" i="1" dirty="0" smtClean="0"/>
              <a:t>to be completed the night after your presentation</a:t>
            </a:r>
            <a:r>
              <a:rPr lang="en-US" dirty="0" smtClean="0"/>
              <a:t>] 		                        explaining how you felt your presentation went, what you feel the students gained most from your lesson, what you wish you had explained better, and how teaching the class about this 		                        chapter allowed you a better understanding of the text. </a:t>
            </a:r>
            <a:r>
              <a:rPr lang="en-US" b="1" dirty="0"/>
              <a:t>[</a:t>
            </a:r>
            <a:r>
              <a:rPr lang="en-US" b="1" i="1" dirty="0">
                <a:solidFill>
                  <a:schemeClr val="accent6">
                    <a:lumMod val="60000"/>
                    <a:lumOff val="40000"/>
                  </a:schemeClr>
                </a:solidFill>
              </a:rPr>
              <a:t>INDIVIDUAL</a:t>
            </a:r>
            <a:r>
              <a:rPr lang="en-US" b="1" dirty="0" smtClean="0"/>
              <a:t>]</a:t>
            </a:r>
          </a:p>
          <a:p>
            <a:endParaRPr lang="en-US" dirty="0" smtClean="0"/>
          </a:p>
        </p:txBody>
      </p:sp>
    </p:spTree>
    <p:extLst>
      <p:ext uri="{BB962C8B-B14F-4D97-AF65-F5344CB8AC3E}">
        <p14:creationId xmlns:p14="http://schemas.microsoft.com/office/powerpoint/2010/main" val="1760933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12191999" cy="1669111"/>
          </a:xfrm>
        </p:spPr>
        <p:txBody>
          <a:bodyPr>
            <a:normAutofit/>
          </a:bodyPr>
          <a:lstStyle/>
          <a:p>
            <a:pPr algn="ctr"/>
            <a:r>
              <a:rPr lang="en-US" sz="6000" dirty="0" smtClean="0">
                <a:solidFill>
                  <a:schemeClr val="accent1"/>
                </a:solidFill>
              </a:rPr>
              <a:t>possible presentation format</a:t>
            </a:r>
            <a:r>
              <a:rPr lang="en-US" sz="5400" dirty="0" smtClean="0">
                <a:solidFill>
                  <a:schemeClr val="accent1"/>
                </a:solidFill>
              </a:rPr>
              <a:t>: </a:t>
            </a:r>
            <a:r>
              <a:rPr lang="en-US" dirty="0" smtClean="0"/>
              <a:t/>
            </a:r>
            <a:br>
              <a:rPr lang="en-US" dirty="0" smtClean="0"/>
            </a:br>
            <a:r>
              <a:rPr lang="en-US" sz="2400" i="1" dirty="0" smtClean="0">
                <a:solidFill>
                  <a:schemeClr val="accent3">
                    <a:lumMod val="60000"/>
                    <a:lumOff val="40000"/>
                  </a:schemeClr>
                </a:solidFill>
              </a:rPr>
              <a:t>You can present however you want; this is just here for anyone who is struggling. </a:t>
            </a:r>
            <a:endParaRPr lang="en-US" sz="3200" i="1" dirty="0">
              <a:solidFill>
                <a:schemeClr val="accent3">
                  <a:lumMod val="60000"/>
                  <a:lumOff val="40000"/>
                </a:schemeClr>
              </a:solidFill>
            </a:endParaRPr>
          </a:p>
        </p:txBody>
      </p:sp>
      <p:sp>
        <p:nvSpPr>
          <p:cNvPr id="3" name="Content Placeholder 2"/>
          <p:cNvSpPr>
            <a:spLocks noGrp="1"/>
          </p:cNvSpPr>
          <p:nvPr>
            <p:ph idx="1"/>
          </p:nvPr>
        </p:nvSpPr>
        <p:spPr>
          <a:xfrm>
            <a:off x="1" y="1859611"/>
            <a:ext cx="12191999" cy="5065064"/>
          </a:xfrm>
        </p:spPr>
        <p:txBody>
          <a:bodyPr>
            <a:normAutofit fontScale="85000" lnSpcReduction="20000"/>
          </a:bodyPr>
          <a:lstStyle/>
          <a:p>
            <a:pPr marL="514350" indent="-514350">
              <a:buAutoNum type="romanUcPeriod"/>
            </a:pPr>
            <a:r>
              <a:rPr lang="en-US" sz="3000" dirty="0" smtClean="0"/>
              <a:t>Briefly summarize the plot OF  YOUR CHAPTER (</a:t>
            </a:r>
            <a:r>
              <a:rPr lang="en-US" sz="3000" b="1" dirty="0" smtClean="0">
                <a:solidFill>
                  <a:schemeClr val="accent3">
                    <a:lumMod val="60000"/>
                    <a:lumOff val="40000"/>
                  </a:schemeClr>
                </a:solidFill>
              </a:rPr>
              <a:t>3-5 min</a:t>
            </a:r>
            <a:r>
              <a:rPr lang="en-US" sz="3000" dirty="0" smtClean="0"/>
              <a:t>).</a:t>
            </a:r>
          </a:p>
          <a:p>
            <a:pPr marL="971550" lvl="2" indent="-514350">
              <a:buAutoNum type="romanUcPeriod"/>
            </a:pPr>
            <a:r>
              <a:rPr lang="en-US" sz="2600" i="1" dirty="0" smtClean="0">
                <a:solidFill>
                  <a:schemeClr val="accent1"/>
                </a:solidFill>
              </a:rPr>
              <a:t>You can start off with the END of the chapter before yours, but your summary needs to focus on your chapter. </a:t>
            </a:r>
          </a:p>
          <a:p>
            <a:pPr marL="514350" indent="-514350">
              <a:buAutoNum type="romanUcPeriod"/>
            </a:pPr>
            <a:r>
              <a:rPr lang="en-US" sz="3000" dirty="0" smtClean="0"/>
              <a:t>Explain setting significance (</a:t>
            </a:r>
            <a:r>
              <a:rPr lang="en-US" sz="3000" b="1" dirty="0" smtClean="0">
                <a:solidFill>
                  <a:schemeClr val="accent3">
                    <a:lumMod val="60000"/>
                    <a:lumOff val="40000"/>
                  </a:schemeClr>
                </a:solidFill>
              </a:rPr>
              <a:t>2-3 min.) </a:t>
            </a:r>
          </a:p>
          <a:p>
            <a:pPr marL="514350" indent="-514350">
              <a:buAutoNum type="romanUcPeriod"/>
            </a:pPr>
            <a:r>
              <a:rPr lang="en-US" sz="3000" dirty="0" smtClean="0"/>
              <a:t>Analyze character development (</a:t>
            </a:r>
            <a:r>
              <a:rPr lang="en-US" sz="3000" b="1" dirty="0" smtClean="0">
                <a:solidFill>
                  <a:schemeClr val="accent3">
                    <a:lumMod val="60000"/>
                    <a:lumOff val="40000"/>
                  </a:schemeClr>
                </a:solidFill>
              </a:rPr>
              <a:t>10-12 min.)</a:t>
            </a:r>
          </a:p>
          <a:p>
            <a:pPr marL="1200150" lvl="3" indent="-514350">
              <a:buAutoNum type="romanUcPeriod"/>
            </a:pPr>
            <a:r>
              <a:rPr lang="en-US" sz="2600" i="1" dirty="0" smtClean="0">
                <a:solidFill>
                  <a:schemeClr val="accent1"/>
                </a:solidFill>
              </a:rPr>
              <a:t>Highlight all important quotations that display this. </a:t>
            </a:r>
          </a:p>
          <a:p>
            <a:pPr marL="1200150" lvl="3" indent="-514350">
              <a:buAutoNum type="romanUcPeriod"/>
            </a:pPr>
            <a:r>
              <a:rPr lang="en-US" sz="2600" i="1" dirty="0" smtClean="0">
                <a:solidFill>
                  <a:schemeClr val="accent1"/>
                </a:solidFill>
              </a:rPr>
              <a:t>Discuss any conflict that occurs; what does this conflict mean for the characters/plot/theme/etc.? </a:t>
            </a:r>
          </a:p>
          <a:p>
            <a:pPr marL="514350" indent="-514350">
              <a:buAutoNum type="romanUcPeriod"/>
            </a:pPr>
            <a:r>
              <a:rPr lang="en-US" sz="3000" dirty="0" smtClean="0"/>
              <a:t>Address all literary and rhetorical elements (</a:t>
            </a:r>
            <a:r>
              <a:rPr lang="en-US" sz="3000" b="1" dirty="0" smtClean="0">
                <a:solidFill>
                  <a:schemeClr val="accent3">
                    <a:lumMod val="60000"/>
                    <a:lumOff val="40000"/>
                  </a:schemeClr>
                </a:solidFill>
              </a:rPr>
              <a:t>10-12 min.) </a:t>
            </a:r>
          </a:p>
          <a:p>
            <a:pPr marL="971550" lvl="2" indent="-514350">
              <a:buFont typeface="Wingdings" pitchFamily="2" charset="2"/>
              <a:buAutoNum type="romanUcPeriod"/>
            </a:pPr>
            <a:r>
              <a:rPr lang="en-US" sz="2600" i="1" dirty="0">
                <a:solidFill>
                  <a:schemeClr val="accent1"/>
                </a:solidFill>
              </a:rPr>
              <a:t>Highlight all important quotations </a:t>
            </a:r>
            <a:r>
              <a:rPr lang="en-US" sz="2600" i="1" dirty="0" smtClean="0">
                <a:solidFill>
                  <a:schemeClr val="accent1"/>
                </a:solidFill>
              </a:rPr>
              <a:t>that display each literary/rhetorical element. Be able to tell your class EXACTLY where in the text to find each quote. </a:t>
            </a:r>
            <a:endParaRPr lang="en-US" sz="3500" b="1" i="1" dirty="0" smtClean="0">
              <a:solidFill>
                <a:schemeClr val="accent1"/>
              </a:solidFill>
            </a:endParaRPr>
          </a:p>
          <a:p>
            <a:pPr marL="514350" indent="-514350">
              <a:buAutoNum type="romanUcPeriod"/>
            </a:pPr>
            <a:r>
              <a:rPr lang="en-US" sz="3000" dirty="0" smtClean="0"/>
              <a:t>Discuss thematic connection (</a:t>
            </a:r>
            <a:r>
              <a:rPr lang="en-US" sz="3000" b="1" dirty="0" smtClean="0">
                <a:solidFill>
                  <a:schemeClr val="accent3">
                    <a:lumMod val="60000"/>
                    <a:lumOff val="40000"/>
                  </a:schemeClr>
                </a:solidFill>
              </a:rPr>
              <a:t>5-7 min.) </a:t>
            </a:r>
          </a:p>
          <a:p>
            <a:pPr marL="971550" lvl="2" indent="-514350">
              <a:buFont typeface="Wingdings" pitchFamily="2" charset="2"/>
              <a:buAutoNum type="romanUcPeriod"/>
            </a:pPr>
            <a:r>
              <a:rPr lang="en-US" sz="3000" dirty="0">
                <a:solidFill>
                  <a:schemeClr val="accent1"/>
                </a:solidFill>
              </a:rPr>
              <a:t>Highlight important quotations that display this. </a:t>
            </a:r>
          </a:p>
          <a:p>
            <a:pPr marL="514350" indent="-514350">
              <a:buAutoNum type="romanUcPeriod"/>
            </a:pPr>
            <a:r>
              <a:rPr lang="en-US" sz="3000" dirty="0" smtClean="0"/>
              <a:t>Class discussion? Quick </a:t>
            </a:r>
            <a:r>
              <a:rPr lang="en-US" sz="3000" dirty="0" err="1" smtClean="0"/>
              <a:t>Kahoot</a:t>
            </a:r>
            <a:r>
              <a:rPr lang="en-US" sz="3000" dirty="0" smtClean="0"/>
              <a:t>? Quick activity?: provide some questions to ensure your audience understood your lesson. </a:t>
            </a:r>
            <a:r>
              <a:rPr lang="en-US" sz="3000" i="1" dirty="0" smtClean="0"/>
              <a:t>This should be fairly brief. </a:t>
            </a:r>
            <a:r>
              <a:rPr lang="en-US" sz="3000" dirty="0" smtClean="0"/>
              <a:t>(</a:t>
            </a:r>
            <a:r>
              <a:rPr lang="en-US" sz="3000" b="1" dirty="0" smtClean="0">
                <a:solidFill>
                  <a:schemeClr val="accent3">
                    <a:lumMod val="60000"/>
                    <a:lumOff val="40000"/>
                  </a:schemeClr>
                </a:solidFill>
              </a:rPr>
              <a:t>3-4 min.) </a:t>
            </a:r>
          </a:p>
          <a:p>
            <a:pPr marL="514350" indent="-514350">
              <a:buAutoNum type="romanUcPeriod"/>
            </a:pPr>
            <a:endParaRPr lang="en-US" dirty="0" smtClean="0"/>
          </a:p>
          <a:p>
            <a:pPr marL="514350" indent="-514350">
              <a:buAutoNum type="romanUcPeriod"/>
            </a:pPr>
            <a:endParaRPr lang="en-US" dirty="0" smtClean="0"/>
          </a:p>
        </p:txBody>
      </p:sp>
    </p:spTree>
    <p:extLst>
      <p:ext uri="{BB962C8B-B14F-4D97-AF65-F5344CB8AC3E}">
        <p14:creationId xmlns:p14="http://schemas.microsoft.com/office/powerpoint/2010/main" val="734687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AB744E-E582-436C-B0CB-6C5B6DCD9B4A}"/>
              </a:ext>
            </a:extLst>
          </p:cNvPr>
          <p:cNvSpPr>
            <a:spLocks noGrp="1"/>
          </p:cNvSpPr>
          <p:nvPr>
            <p:ph type="title"/>
          </p:nvPr>
        </p:nvSpPr>
        <p:spPr>
          <a:xfrm>
            <a:off x="0" y="2611813"/>
            <a:ext cx="12192000" cy="899639"/>
          </a:xfrm>
        </p:spPr>
        <p:txBody>
          <a:bodyPr>
            <a:noAutofit/>
          </a:bodyPr>
          <a:lstStyle/>
          <a:p>
            <a:r>
              <a:rPr lang="en-US" sz="4800" b="1" dirty="0">
                <a:latin typeface="Andalus" panose="02020603050405020304" pitchFamily="18" charset="-78"/>
                <a:cs typeface="Andalus" panose="02020603050405020304" pitchFamily="18" charset="-78"/>
              </a:rPr>
              <a:t>Analyze elements such as theme and ethical stance or moral values of literary texts</a:t>
            </a:r>
          </a:p>
        </p:txBody>
      </p:sp>
      <p:sp>
        <p:nvSpPr>
          <p:cNvPr id="4" name="Title 1">
            <a:extLst>
              <a:ext uri="{FF2B5EF4-FFF2-40B4-BE49-F238E27FC236}">
                <a16:creationId xmlns="" xmlns:a16="http://schemas.microsoft.com/office/drawing/2014/main" id="{2368B450-10A8-4773-91FF-CA0D0DFF1085}"/>
              </a:ext>
            </a:extLst>
          </p:cNvPr>
          <p:cNvSpPr txBox="1">
            <a:spLocks/>
          </p:cNvSpPr>
          <p:nvPr/>
        </p:nvSpPr>
        <p:spPr>
          <a:xfrm>
            <a:off x="-1000982" y="687973"/>
            <a:ext cx="9385857" cy="899639"/>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6000" b="0" kern="1200" cap="all" spc="150" baseline="0">
                <a:solidFill>
                  <a:schemeClr val="bg1"/>
                </a:solidFill>
                <a:latin typeface="+mj-lt"/>
                <a:ea typeface="+mj-ea"/>
                <a:cs typeface="+mj-cs"/>
              </a:defRPr>
            </a:lvl1pPr>
          </a:lstStyle>
          <a:p>
            <a:r>
              <a:rPr lang="en-US" sz="6600" b="1" dirty="0">
                <a:solidFill>
                  <a:schemeClr val="accent1">
                    <a:lumMod val="60000"/>
                    <a:lumOff val="40000"/>
                  </a:schemeClr>
                </a:solidFill>
                <a:latin typeface="Andalus" panose="02020603050405020304" pitchFamily="18" charset="-78"/>
                <a:cs typeface="Andalus" panose="02020603050405020304" pitchFamily="18" charset="-78"/>
              </a:rPr>
              <a:t>Explore literary works in detail</a:t>
            </a:r>
          </a:p>
        </p:txBody>
      </p:sp>
      <p:sp>
        <p:nvSpPr>
          <p:cNvPr id="5" name="Title 1">
            <a:extLst>
              <a:ext uri="{FF2B5EF4-FFF2-40B4-BE49-F238E27FC236}">
                <a16:creationId xmlns="" xmlns:a16="http://schemas.microsoft.com/office/drawing/2014/main" id="{1155630B-69FA-4067-84E1-3DB13D68DE46}"/>
              </a:ext>
            </a:extLst>
          </p:cNvPr>
          <p:cNvSpPr txBox="1">
            <a:spLocks/>
          </p:cNvSpPr>
          <p:nvPr/>
        </p:nvSpPr>
        <p:spPr>
          <a:xfrm>
            <a:off x="2929386" y="4842597"/>
            <a:ext cx="9569962" cy="999702"/>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6000" b="0" kern="1200" cap="all" spc="150" baseline="0">
                <a:solidFill>
                  <a:schemeClr val="bg1"/>
                </a:solidFill>
                <a:latin typeface="+mj-lt"/>
                <a:ea typeface="+mj-ea"/>
                <a:cs typeface="+mj-cs"/>
              </a:defRPr>
            </a:lvl1pPr>
          </a:lstStyle>
          <a:p>
            <a:r>
              <a:rPr lang="en-US" b="1" dirty="0">
                <a:solidFill>
                  <a:schemeClr val="accent3">
                    <a:lumMod val="60000"/>
                    <a:lumOff val="40000"/>
                  </a:schemeClr>
                </a:solidFill>
                <a:latin typeface="Andalus" panose="02020603050405020304" pitchFamily="18" charset="-78"/>
                <a:cs typeface="Andalus" panose="02020603050405020304" pitchFamily="18" charset="-78"/>
              </a:rPr>
              <a:t>Understand and make appropriate use of literary terms</a:t>
            </a:r>
          </a:p>
        </p:txBody>
      </p:sp>
    </p:spTree>
    <p:extLst>
      <p:ext uri="{BB962C8B-B14F-4D97-AF65-F5344CB8AC3E}">
        <p14:creationId xmlns:p14="http://schemas.microsoft.com/office/powerpoint/2010/main" val="82740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udience"/>
          <p:cNvPicPr>
            <a:picLocks noChangeAspect="1" noChangeArrowheads="1"/>
          </p:cNvPicPr>
          <p:nvPr/>
        </p:nvPicPr>
        <p:blipFill rotWithShape="1">
          <a:blip r:embed="rId2">
            <a:extLst>
              <a:ext uri="{28A0092B-C50C-407E-A947-70E740481C1C}">
                <a14:useLocalDpi xmlns:a14="http://schemas.microsoft.com/office/drawing/2010/main" val="0"/>
              </a:ext>
            </a:extLst>
          </a:blip>
          <a:srcRect t="35484"/>
          <a:stretch/>
        </p:blipFill>
        <p:spPr bwMode="auto">
          <a:xfrm>
            <a:off x="3083348" y="114300"/>
            <a:ext cx="6020778" cy="1838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13800" dirty="0" smtClean="0"/>
              <a:t>Part #2:</a:t>
            </a:r>
            <a:endParaRPr lang="en-US" sz="13800" dirty="0"/>
          </a:p>
        </p:txBody>
      </p:sp>
      <p:sp>
        <p:nvSpPr>
          <p:cNvPr id="3" name="Text Placeholder 2"/>
          <p:cNvSpPr>
            <a:spLocks noGrp="1"/>
          </p:cNvSpPr>
          <p:nvPr>
            <p:ph type="body" idx="1"/>
          </p:nvPr>
        </p:nvSpPr>
        <p:spPr>
          <a:xfrm>
            <a:off x="0" y="4010334"/>
            <a:ext cx="12192000" cy="1174639"/>
          </a:xfrm>
        </p:spPr>
        <p:txBody>
          <a:bodyPr>
            <a:noAutofit/>
          </a:bodyPr>
          <a:lstStyle/>
          <a:p>
            <a:r>
              <a:rPr lang="en-US" sz="11500" dirty="0">
                <a:solidFill>
                  <a:schemeClr val="accent2">
                    <a:lumMod val="60000"/>
                    <a:lumOff val="40000"/>
                  </a:schemeClr>
                </a:solidFill>
              </a:rPr>
              <a:t>The </a:t>
            </a:r>
            <a:r>
              <a:rPr lang="en-US" sz="11500" dirty="0" smtClean="0">
                <a:solidFill>
                  <a:schemeClr val="accent2">
                    <a:lumMod val="60000"/>
                    <a:lumOff val="40000"/>
                  </a:schemeClr>
                </a:solidFill>
              </a:rPr>
              <a:t>Audience’s Job</a:t>
            </a:r>
            <a:endParaRPr lang="en-US" sz="11500" dirty="0">
              <a:solidFill>
                <a:schemeClr val="accent2">
                  <a:lumMod val="60000"/>
                  <a:lumOff val="40000"/>
                </a:schemeClr>
              </a:solidFill>
            </a:endParaRPr>
          </a:p>
        </p:txBody>
      </p:sp>
    </p:spTree>
    <p:extLst>
      <p:ext uri="{BB962C8B-B14F-4D97-AF65-F5344CB8AC3E}">
        <p14:creationId xmlns:p14="http://schemas.microsoft.com/office/powerpoint/2010/main" val="1700888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247650"/>
            <a:ext cx="12191999" cy="1602436"/>
          </a:xfrm>
        </p:spPr>
        <p:txBody>
          <a:bodyPr>
            <a:noAutofit/>
          </a:bodyPr>
          <a:lstStyle/>
          <a:p>
            <a:pPr algn="ctr"/>
            <a:r>
              <a:rPr lang="en-US" sz="7200" b="1" dirty="0" smtClean="0">
                <a:solidFill>
                  <a:schemeClr val="accent3">
                    <a:lumMod val="60000"/>
                    <a:lumOff val="40000"/>
                  </a:schemeClr>
                </a:solidFill>
              </a:rPr>
              <a:t>During each presentation: </a:t>
            </a:r>
            <a:endParaRPr lang="en-US" sz="7200" b="1" dirty="0">
              <a:solidFill>
                <a:schemeClr val="accent3">
                  <a:lumMod val="60000"/>
                  <a:lumOff val="40000"/>
                </a:schemeClr>
              </a:solidFill>
            </a:endParaRPr>
          </a:p>
        </p:txBody>
      </p:sp>
      <p:sp>
        <p:nvSpPr>
          <p:cNvPr id="5" name="Content Placeholder 4"/>
          <p:cNvSpPr>
            <a:spLocks noGrp="1"/>
          </p:cNvSpPr>
          <p:nvPr>
            <p:ph idx="1"/>
          </p:nvPr>
        </p:nvSpPr>
        <p:spPr>
          <a:xfrm>
            <a:off x="1204911" y="1916761"/>
            <a:ext cx="9782175" cy="5065064"/>
          </a:xfrm>
        </p:spPr>
        <p:txBody>
          <a:bodyPr>
            <a:normAutofit/>
          </a:bodyPr>
          <a:lstStyle/>
          <a:p>
            <a:pPr marL="457200" indent="-457200">
              <a:buFont typeface="Wingdings" pitchFamily="2" charset="2"/>
              <a:buAutoNum type="arabicPeriod"/>
            </a:pPr>
            <a:r>
              <a:rPr lang="en-US" sz="3200" b="1" dirty="0" smtClean="0"/>
              <a:t>You must have your book out and open. </a:t>
            </a:r>
          </a:p>
          <a:p>
            <a:pPr marL="457200" indent="-457200">
              <a:buFont typeface="Wingdings" pitchFamily="2" charset="2"/>
              <a:buAutoNum type="arabicPeriod"/>
            </a:pPr>
            <a:r>
              <a:rPr lang="en-US" sz="3200" b="1" dirty="0" smtClean="0"/>
              <a:t>You must be taking notes </a:t>
            </a:r>
            <a:r>
              <a:rPr lang="en-US" sz="3200" u="sng" dirty="0" smtClean="0"/>
              <a:t>directly in your book</a:t>
            </a:r>
            <a:r>
              <a:rPr lang="en-US" sz="3200" b="1" dirty="0" smtClean="0"/>
              <a:t> on everything that is mentioned during the presentation. [</a:t>
            </a:r>
            <a:r>
              <a:rPr lang="en-US" sz="3200" i="1" dirty="0" smtClean="0">
                <a:solidFill>
                  <a:schemeClr val="accent3">
                    <a:lumMod val="60000"/>
                    <a:lumOff val="40000"/>
                  </a:schemeClr>
                </a:solidFill>
              </a:rPr>
              <a:t>Annotations will be checked at the end of each day; 5 presentation days= 20 pts. </a:t>
            </a:r>
            <a:r>
              <a:rPr lang="en-US" sz="3200" i="1" dirty="0" err="1" smtClean="0">
                <a:solidFill>
                  <a:schemeClr val="accent3">
                    <a:lumMod val="60000"/>
                    <a:lumOff val="40000"/>
                  </a:schemeClr>
                </a:solidFill>
              </a:rPr>
              <a:t>ea</a:t>
            </a:r>
            <a:r>
              <a:rPr lang="en-US" sz="3200" i="1" dirty="0" smtClean="0">
                <a:solidFill>
                  <a:schemeClr val="accent3">
                    <a:lumMod val="60000"/>
                    <a:lumOff val="40000"/>
                  </a:schemeClr>
                </a:solidFill>
              </a:rPr>
              <a:t> day= 100 pts. total formative!]</a:t>
            </a:r>
          </a:p>
          <a:p>
            <a:pPr marL="457200" indent="-457200">
              <a:buFont typeface="Wingdings" pitchFamily="2" charset="2"/>
              <a:buAutoNum type="arabicPeriod"/>
            </a:pPr>
            <a:r>
              <a:rPr lang="en-US" sz="3200" b="1" dirty="0" smtClean="0"/>
              <a:t>You must write the group a “thank you” note explaining what you learned during their presentation and what you found confusing/not fully explained. </a:t>
            </a:r>
          </a:p>
        </p:txBody>
      </p:sp>
    </p:spTree>
    <p:extLst>
      <p:ext uri="{BB962C8B-B14F-4D97-AF65-F5344CB8AC3E}">
        <p14:creationId xmlns:p14="http://schemas.microsoft.com/office/powerpoint/2010/main" val="411075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A2D7DD-5041-4C4D-A523-F870B27AD1D4}"/>
              </a:ext>
            </a:extLst>
          </p:cNvPr>
          <p:cNvSpPr/>
          <p:nvPr/>
        </p:nvSpPr>
        <p:spPr>
          <a:xfrm>
            <a:off x="1254129" y="2041989"/>
            <a:ext cx="9796785" cy="1631216"/>
          </a:xfrm>
          <a:prstGeom prst="rect">
            <a:avLst/>
          </a:prstGeom>
          <a:noFill/>
        </p:spPr>
        <p:txBody>
          <a:bodyPr wrap="none" lIns="91440" tIns="45720" rIns="91440" bIns="45720">
            <a:spAutoFit/>
          </a:bodyPr>
          <a:lstStyle/>
          <a:p>
            <a:pPr algn="ctr"/>
            <a:r>
              <a:rPr lang="en-US" sz="10000" b="0" cap="none" spc="0" dirty="0" smtClean="0">
                <a:ln w="0"/>
                <a:solidFill>
                  <a:schemeClr val="bg2"/>
                </a:solidFill>
                <a:latin typeface="Franklin Gothic Medium" panose="020B0603020102020204" pitchFamily="34" charset="0"/>
                <a:cs typeface="Segoe UI" panose="020B0502040204020203" pitchFamily="34" charset="0"/>
              </a:rPr>
              <a:t>Miss something? </a:t>
            </a:r>
            <a:endParaRPr lang="en-US" sz="10000" b="0" cap="none" spc="0" dirty="0">
              <a:ln w="0"/>
              <a:solidFill>
                <a:schemeClr val="bg2"/>
              </a:solidFill>
              <a:latin typeface="Franklin Gothic Medium" panose="020B0603020102020204" pitchFamily="34" charset="0"/>
              <a:cs typeface="Segoe UI" panose="020B0502040204020203" pitchFamily="34" charset="0"/>
            </a:endParaRPr>
          </a:p>
        </p:txBody>
      </p:sp>
    </p:spTree>
    <p:extLst>
      <p:ext uri="{BB962C8B-B14F-4D97-AF65-F5344CB8AC3E}">
        <p14:creationId xmlns:p14="http://schemas.microsoft.com/office/powerpoint/2010/main" val="3383495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42" name="Picture 2" descr="Image result for happy emoji f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04" t="7388" r="25541" b="7936"/>
          <a:stretch/>
        </p:blipFill>
        <p:spPr bwMode="auto">
          <a:xfrm>
            <a:off x="10106024" y="328943"/>
            <a:ext cx="1438275" cy="1419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84176"/>
            <a:ext cx="9667875" cy="1508760"/>
          </a:xfrm>
        </p:spPr>
        <p:txBody>
          <a:bodyPr>
            <a:normAutofit fontScale="90000"/>
          </a:bodyPr>
          <a:lstStyle/>
          <a:p>
            <a:r>
              <a:rPr lang="en-US" sz="5400" b="1" dirty="0" smtClean="0"/>
              <a:t>If you are absent for any of </a:t>
            </a:r>
            <a:br>
              <a:rPr lang="en-US" sz="5400" b="1" dirty="0" smtClean="0"/>
            </a:br>
            <a:r>
              <a:rPr lang="en-US" sz="5400" b="1" dirty="0" smtClean="0"/>
              <a:t>the presentations: </a:t>
            </a:r>
            <a:endParaRPr lang="en-US" sz="5400" b="1" dirty="0"/>
          </a:p>
        </p:txBody>
      </p:sp>
      <p:sp>
        <p:nvSpPr>
          <p:cNvPr id="3" name="Content Placeholder 2"/>
          <p:cNvSpPr>
            <a:spLocks noGrp="1"/>
          </p:cNvSpPr>
          <p:nvPr>
            <p:ph idx="1"/>
          </p:nvPr>
        </p:nvSpPr>
        <p:spPr>
          <a:xfrm>
            <a:off x="647699" y="1792936"/>
            <a:ext cx="10896600" cy="3970020"/>
          </a:xfrm>
        </p:spPr>
        <p:txBody>
          <a:bodyPr>
            <a:noAutofit/>
          </a:bodyPr>
          <a:lstStyle/>
          <a:p>
            <a:pPr marL="0" indent="0">
              <a:buNone/>
            </a:pPr>
            <a:r>
              <a:rPr lang="en-US" sz="6600" dirty="0" smtClean="0"/>
              <a:t>Check the </a:t>
            </a:r>
            <a:r>
              <a:rPr lang="en-US" sz="6600" dirty="0" smtClean="0">
                <a:hlinkClick r:id="rId3"/>
              </a:rPr>
              <a:t>website</a:t>
            </a:r>
            <a:r>
              <a:rPr lang="en-US" sz="6600" dirty="0" smtClean="0"/>
              <a:t>! All presentations will be posted there for your convenience. </a:t>
            </a:r>
            <a:endParaRPr lang="en-US" sz="6600" dirty="0"/>
          </a:p>
          <a:p>
            <a:pPr marL="0" indent="0">
              <a:buNone/>
            </a:pPr>
            <a:endParaRPr lang="en-US" sz="5400" dirty="0" smtClean="0"/>
          </a:p>
          <a:p>
            <a:pPr marL="0" indent="0">
              <a:buNone/>
            </a:pPr>
            <a:r>
              <a:rPr lang="en-US" sz="4000" dirty="0">
                <a:solidFill>
                  <a:schemeClr val="accent3">
                    <a:lumMod val="60000"/>
                    <a:lumOff val="40000"/>
                  </a:schemeClr>
                </a:solidFill>
              </a:rPr>
              <a:t>Link: http://thornezone.weebly.com/part-four-y1-spring.html</a:t>
            </a:r>
            <a:endParaRPr lang="en-US" sz="4000" dirty="0" smtClean="0">
              <a:solidFill>
                <a:schemeClr val="accent3">
                  <a:lumMod val="60000"/>
                  <a:lumOff val="40000"/>
                </a:schemeClr>
              </a:solidFill>
            </a:endParaRPr>
          </a:p>
        </p:txBody>
      </p:sp>
    </p:spTree>
    <p:extLst>
      <p:ext uri="{BB962C8B-B14F-4D97-AF65-F5344CB8AC3E}">
        <p14:creationId xmlns:p14="http://schemas.microsoft.com/office/powerpoint/2010/main" val="2372528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A2D7DD-5041-4C4D-A523-F870B27AD1D4}"/>
              </a:ext>
            </a:extLst>
          </p:cNvPr>
          <p:cNvSpPr/>
          <p:nvPr/>
        </p:nvSpPr>
        <p:spPr>
          <a:xfrm>
            <a:off x="1239156" y="2041989"/>
            <a:ext cx="9826729" cy="1631216"/>
          </a:xfrm>
          <a:prstGeom prst="rect">
            <a:avLst/>
          </a:prstGeom>
          <a:noFill/>
        </p:spPr>
        <p:txBody>
          <a:bodyPr wrap="none" lIns="91440" tIns="45720" rIns="91440" bIns="45720">
            <a:spAutoFit/>
          </a:bodyPr>
          <a:lstStyle/>
          <a:p>
            <a:pPr algn="ctr"/>
            <a:r>
              <a:rPr lang="en-US" sz="10000" b="0" cap="none" spc="0" dirty="0" smtClean="0">
                <a:ln w="0"/>
                <a:solidFill>
                  <a:schemeClr val="bg2"/>
                </a:solidFill>
                <a:latin typeface="Eras Light ITC" panose="020B0402030504020804" pitchFamily="34" charset="0"/>
                <a:cs typeface="Segoe UI" panose="020B0502040204020203" pitchFamily="34" charset="0"/>
              </a:rPr>
              <a:t>Essential Question</a:t>
            </a:r>
            <a:endParaRPr lang="en-US" sz="10000" b="0" cap="none" spc="0" dirty="0">
              <a:ln w="0"/>
              <a:solidFill>
                <a:schemeClr val="bg2"/>
              </a:solidFill>
              <a:latin typeface="Eras Light ITC" panose="020B0402030504020804" pitchFamily="34" charset="0"/>
              <a:cs typeface="Segoe UI" panose="020B0502040204020203" pitchFamily="34" charset="0"/>
            </a:endParaRPr>
          </a:p>
        </p:txBody>
      </p:sp>
    </p:spTree>
    <p:extLst>
      <p:ext uri="{BB962C8B-B14F-4D97-AF65-F5344CB8AC3E}">
        <p14:creationId xmlns:p14="http://schemas.microsoft.com/office/powerpoint/2010/main" val="3995150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AB744E-E582-436C-B0CB-6C5B6DCD9B4A}"/>
              </a:ext>
            </a:extLst>
          </p:cNvPr>
          <p:cNvSpPr>
            <a:spLocks noGrp="1"/>
          </p:cNvSpPr>
          <p:nvPr>
            <p:ph type="title"/>
          </p:nvPr>
        </p:nvSpPr>
        <p:spPr>
          <a:xfrm>
            <a:off x="0" y="2611813"/>
            <a:ext cx="12192000" cy="899639"/>
          </a:xfrm>
        </p:spPr>
        <p:txBody>
          <a:bodyPr>
            <a:noAutofit/>
          </a:bodyPr>
          <a:lstStyle/>
          <a:p>
            <a:r>
              <a:rPr lang="en-US" b="1" dirty="0" smtClean="0">
                <a:latin typeface="Andalus" panose="02020603050405020304" pitchFamily="18" charset="-78"/>
                <a:cs typeface="Andalus" panose="02020603050405020304" pitchFamily="18" charset="-78"/>
              </a:rPr>
              <a:t>What makes a work of fiction have literary merit? </a:t>
            </a:r>
            <a:endParaRPr lang="en-US" b="1" dirty="0">
              <a:latin typeface="Andalus" panose="02020603050405020304" pitchFamily="18" charset="-78"/>
              <a:cs typeface="Andalus" panose="02020603050405020304" pitchFamily="18" charset="-78"/>
            </a:endParaRPr>
          </a:p>
        </p:txBody>
      </p:sp>
      <p:sp>
        <p:nvSpPr>
          <p:cNvPr id="6" name="Explosion 2 5"/>
          <p:cNvSpPr/>
          <p:nvPr/>
        </p:nvSpPr>
        <p:spPr>
          <a:xfrm>
            <a:off x="904875" y="3743325"/>
            <a:ext cx="10382249" cy="3114675"/>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ndalus" panose="02020603050405020304" pitchFamily="18" charset="-78"/>
                <a:cs typeface="Andalus" panose="02020603050405020304" pitchFamily="18" charset="-78"/>
              </a:rPr>
              <a:t>Literary fiction provides authentic insights about life through entertaining depictions of imaged experiences. </a:t>
            </a:r>
          </a:p>
        </p:txBody>
      </p:sp>
    </p:spTree>
    <p:extLst>
      <p:ext uri="{BB962C8B-B14F-4D97-AF65-F5344CB8AC3E}">
        <p14:creationId xmlns:p14="http://schemas.microsoft.com/office/powerpoint/2010/main" val="316136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A2D7DD-5041-4C4D-A523-F870B27AD1D4}"/>
              </a:ext>
            </a:extLst>
          </p:cNvPr>
          <p:cNvSpPr/>
          <p:nvPr/>
        </p:nvSpPr>
        <p:spPr>
          <a:xfrm>
            <a:off x="2195345" y="1886808"/>
            <a:ext cx="7914347" cy="2308324"/>
          </a:xfrm>
          <a:prstGeom prst="rect">
            <a:avLst/>
          </a:prstGeom>
          <a:noFill/>
        </p:spPr>
        <p:txBody>
          <a:bodyPr wrap="none" lIns="91440" tIns="45720" rIns="91440" bIns="45720">
            <a:spAutoFit/>
          </a:bodyPr>
          <a:lstStyle/>
          <a:p>
            <a:pPr algn="ctr"/>
            <a:r>
              <a:rPr lang="en-US" sz="14400" b="0" cap="none" spc="0" dirty="0" smtClean="0">
                <a:ln w="0"/>
                <a:solidFill>
                  <a:schemeClr val="accent6"/>
                </a:solidFill>
                <a:latin typeface="Eras Light ITC" panose="020B0402030504020804" pitchFamily="34" charset="0"/>
                <a:cs typeface="Segoe UI" panose="020B0502040204020203" pitchFamily="34" charset="0"/>
              </a:rPr>
              <a:t>Unit Plan: </a:t>
            </a:r>
            <a:endParaRPr lang="en-US" sz="14400" b="0" cap="none" spc="0" dirty="0">
              <a:ln w="0"/>
              <a:solidFill>
                <a:schemeClr val="accent6"/>
              </a:solidFill>
              <a:latin typeface="Eras Light ITC" panose="020B0402030504020804" pitchFamily="34" charset="0"/>
              <a:cs typeface="Segoe UI" panose="020B0502040204020203" pitchFamily="34" charset="0"/>
            </a:endParaRPr>
          </a:p>
        </p:txBody>
      </p:sp>
      <p:pic>
        <p:nvPicPr>
          <p:cNvPr id="5122" name="Picture 2" descr="Image result for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197" y="4195132"/>
            <a:ext cx="2386644" cy="238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64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12191999" cy="1621486"/>
          </a:xfrm>
        </p:spPr>
        <p:txBody>
          <a:bodyPr>
            <a:noAutofit/>
          </a:bodyPr>
          <a:lstStyle/>
          <a:p>
            <a:pPr algn="ctr"/>
            <a:r>
              <a:rPr lang="en-US" sz="8000" dirty="0" smtClean="0">
                <a:solidFill>
                  <a:schemeClr val="accent6"/>
                </a:solidFill>
              </a:rPr>
              <a:t>The Great Gatsby unit: </a:t>
            </a:r>
            <a:endParaRPr lang="en-US" sz="8000" dirty="0">
              <a:solidFill>
                <a:schemeClr val="accent6"/>
              </a:solidFill>
            </a:endParaRPr>
          </a:p>
        </p:txBody>
      </p:sp>
      <p:sp>
        <p:nvSpPr>
          <p:cNvPr id="3" name="Content Placeholder 2"/>
          <p:cNvSpPr>
            <a:spLocks noGrp="1"/>
          </p:cNvSpPr>
          <p:nvPr>
            <p:ph idx="1"/>
          </p:nvPr>
        </p:nvSpPr>
        <p:spPr>
          <a:xfrm>
            <a:off x="-1" y="1888186"/>
            <a:ext cx="12192000" cy="4969814"/>
          </a:xfrm>
        </p:spPr>
        <p:txBody>
          <a:bodyPr>
            <a:normAutofit/>
          </a:bodyPr>
          <a:lstStyle/>
          <a:p>
            <a:r>
              <a:rPr lang="en-US" sz="3200" b="1" dirty="0" smtClean="0">
                <a:solidFill>
                  <a:schemeClr val="accent1">
                    <a:lumMod val="60000"/>
                    <a:lumOff val="40000"/>
                  </a:schemeClr>
                </a:solidFill>
              </a:rPr>
              <a:t>DAY 1 [</a:t>
            </a:r>
            <a:r>
              <a:rPr lang="en-US" sz="3200" b="1" dirty="0" smtClean="0">
                <a:solidFill>
                  <a:schemeClr val="accent3">
                    <a:lumMod val="60000"/>
                    <a:lumOff val="40000"/>
                  </a:schemeClr>
                </a:solidFill>
              </a:rPr>
              <a:t>01/30</a:t>
            </a:r>
            <a:r>
              <a:rPr lang="en-US" sz="3200" b="1" dirty="0" smtClean="0">
                <a:solidFill>
                  <a:schemeClr val="accent1">
                    <a:lumMod val="60000"/>
                    <a:lumOff val="40000"/>
                  </a:schemeClr>
                </a:solidFill>
              </a:rPr>
              <a:t>]</a:t>
            </a:r>
            <a:r>
              <a:rPr lang="en-US" sz="3200" dirty="0" smtClean="0"/>
              <a:t>: Test + Unit Discussion/Plan</a:t>
            </a:r>
          </a:p>
          <a:p>
            <a:r>
              <a:rPr lang="en-US" sz="3200" b="1" dirty="0" smtClean="0">
                <a:solidFill>
                  <a:schemeClr val="accent1">
                    <a:lumMod val="60000"/>
                    <a:lumOff val="40000"/>
                  </a:schemeClr>
                </a:solidFill>
              </a:rPr>
              <a:t>DAY 2 </a:t>
            </a:r>
            <a:r>
              <a:rPr lang="en-US" sz="3200" b="1" dirty="0">
                <a:solidFill>
                  <a:schemeClr val="accent1">
                    <a:lumMod val="60000"/>
                    <a:lumOff val="40000"/>
                  </a:schemeClr>
                </a:solidFill>
              </a:rPr>
              <a:t>[</a:t>
            </a:r>
            <a:r>
              <a:rPr lang="en-US" sz="3200" b="1" dirty="0" smtClean="0">
                <a:solidFill>
                  <a:schemeClr val="accent3">
                    <a:lumMod val="60000"/>
                    <a:lumOff val="40000"/>
                  </a:schemeClr>
                </a:solidFill>
              </a:rPr>
              <a:t>02/01</a:t>
            </a:r>
            <a:r>
              <a:rPr lang="en-US" sz="3200" b="1" dirty="0" smtClean="0">
                <a:solidFill>
                  <a:schemeClr val="accent1">
                    <a:lumMod val="60000"/>
                    <a:lumOff val="40000"/>
                  </a:schemeClr>
                </a:solidFill>
              </a:rPr>
              <a:t>]</a:t>
            </a:r>
            <a:r>
              <a:rPr lang="en-US" sz="3200" dirty="0" smtClean="0"/>
              <a:t>: Theme Poster </a:t>
            </a:r>
          </a:p>
          <a:p>
            <a:r>
              <a:rPr lang="en-US" sz="3200" b="1" dirty="0" smtClean="0">
                <a:solidFill>
                  <a:schemeClr val="accent1">
                    <a:lumMod val="60000"/>
                    <a:lumOff val="40000"/>
                  </a:schemeClr>
                </a:solidFill>
              </a:rPr>
              <a:t>DAY 3</a:t>
            </a:r>
            <a:r>
              <a:rPr lang="en-US" sz="3200" b="1" dirty="0">
                <a:solidFill>
                  <a:schemeClr val="accent1">
                    <a:lumMod val="60000"/>
                    <a:lumOff val="40000"/>
                  </a:schemeClr>
                </a:solidFill>
              </a:rPr>
              <a:t> </a:t>
            </a:r>
            <a:r>
              <a:rPr lang="en-US" sz="3200" b="1" dirty="0" smtClean="0">
                <a:solidFill>
                  <a:schemeClr val="accent1">
                    <a:lumMod val="60000"/>
                    <a:lumOff val="40000"/>
                  </a:schemeClr>
                </a:solidFill>
              </a:rPr>
              <a:t>[</a:t>
            </a:r>
            <a:r>
              <a:rPr lang="en-US" sz="3200" b="1" dirty="0" smtClean="0">
                <a:solidFill>
                  <a:schemeClr val="accent3">
                    <a:lumMod val="60000"/>
                    <a:lumOff val="40000"/>
                  </a:schemeClr>
                </a:solidFill>
              </a:rPr>
              <a:t>02/05</a:t>
            </a:r>
            <a:r>
              <a:rPr lang="en-US" sz="3200" b="1" dirty="0" smtClean="0">
                <a:solidFill>
                  <a:schemeClr val="accent1">
                    <a:lumMod val="60000"/>
                    <a:lumOff val="40000"/>
                  </a:schemeClr>
                </a:solidFill>
              </a:rPr>
              <a:t>]</a:t>
            </a:r>
            <a:r>
              <a:rPr lang="en-US" sz="3200" dirty="0" smtClean="0"/>
              <a:t>: Theme Poster </a:t>
            </a:r>
            <a:endParaRPr lang="en-US" sz="3200" dirty="0"/>
          </a:p>
          <a:p>
            <a:r>
              <a:rPr lang="en-US" sz="3200" b="1" dirty="0" smtClean="0">
                <a:solidFill>
                  <a:schemeClr val="accent1">
                    <a:lumMod val="60000"/>
                    <a:lumOff val="40000"/>
                  </a:schemeClr>
                </a:solidFill>
              </a:rPr>
              <a:t>DAY 4</a:t>
            </a:r>
            <a:r>
              <a:rPr lang="en-US" sz="3200" b="1" dirty="0">
                <a:solidFill>
                  <a:schemeClr val="accent1">
                    <a:lumMod val="60000"/>
                    <a:lumOff val="40000"/>
                  </a:schemeClr>
                </a:solidFill>
              </a:rPr>
              <a:t> [</a:t>
            </a:r>
            <a:r>
              <a:rPr lang="en-US" sz="3200" b="1" dirty="0" smtClean="0">
                <a:solidFill>
                  <a:schemeClr val="accent3">
                    <a:lumMod val="60000"/>
                    <a:lumOff val="40000"/>
                  </a:schemeClr>
                </a:solidFill>
              </a:rPr>
              <a:t>02/07</a:t>
            </a:r>
            <a:r>
              <a:rPr lang="en-US" sz="3200" b="1" dirty="0" smtClean="0">
                <a:solidFill>
                  <a:schemeClr val="accent1">
                    <a:lumMod val="60000"/>
                    <a:lumOff val="40000"/>
                  </a:schemeClr>
                </a:solidFill>
              </a:rPr>
              <a:t>]</a:t>
            </a:r>
            <a:r>
              <a:rPr lang="en-US" sz="3200" dirty="0" smtClean="0"/>
              <a:t>: </a:t>
            </a:r>
            <a:r>
              <a:rPr lang="en-US" sz="3200" dirty="0"/>
              <a:t>Presentations (</a:t>
            </a:r>
            <a:r>
              <a:rPr lang="en-US" sz="3200" b="1" dirty="0">
                <a:solidFill>
                  <a:srgbClr val="FF0000"/>
                </a:solidFill>
              </a:rPr>
              <a:t>Ch. 1 &amp; </a:t>
            </a:r>
            <a:r>
              <a:rPr lang="en-US" sz="3200" b="1" dirty="0" smtClean="0">
                <a:solidFill>
                  <a:srgbClr val="FF0000"/>
                </a:solidFill>
              </a:rPr>
              <a:t>2</a:t>
            </a:r>
            <a:r>
              <a:rPr lang="en-US" sz="3200" dirty="0" smtClean="0"/>
              <a:t>) </a:t>
            </a:r>
          </a:p>
          <a:p>
            <a:r>
              <a:rPr lang="en-US" sz="3200" b="1" dirty="0" smtClean="0">
                <a:solidFill>
                  <a:schemeClr val="accent1">
                    <a:lumMod val="60000"/>
                    <a:lumOff val="40000"/>
                  </a:schemeClr>
                </a:solidFill>
              </a:rPr>
              <a:t>DAY 5</a:t>
            </a:r>
            <a:r>
              <a:rPr lang="en-US" sz="3200" b="1" dirty="0">
                <a:solidFill>
                  <a:schemeClr val="accent1">
                    <a:lumMod val="60000"/>
                    <a:lumOff val="40000"/>
                  </a:schemeClr>
                </a:solidFill>
              </a:rPr>
              <a:t> [</a:t>
            </a:r>
            <a:r>
              <a:rPr lang="en-US" sz="3200" b="1" dirty="0" smtClean="0">
                <a:solidFill>
                  <a:schemeClr val="accent3">
                    <a:lumMod val="60000"/>
                    <a:lumOff val="40000"/>
                  </a:schemeClr>
                </a:solidFill>
              </a:rPr>
              <a:t>02/11</a:t>
            </a:r>
            <a:r>
              <a:rPr lang="en-US" sz="3200" b="1" dirty="0" smtClean="0">
                <a:solidFill>
                  <a:schemeClr val="accent1">
                    <a:lumMod val="60000"/>
                    <a:lumOff val="40000"/>
                  </a:schemeClr>
                </a:solidFill>
              </a:rPr>
              <a:t>]</a:t>
            </a:r>
            <a:r>
              <a:rPr lang="en-US" sz="3200" dirty="0" smtClean="0"/>
              <a:t>: </a:t>
            </a:r>
            <a:r>
              <a:rPr lang="en-US" sz="3200" dirty="0"/>
              <a:t>Presentations (</a:t>
            </a:r>
            <a:r>
              <a:rPr lang="en-US" sz="3200" b="1" dirty="0">
                <a:solidFill>
                  <a:srgbClr val="FF0000"/>
                </a:solidFill>
              </a:rPr>
              <a:t>Ch. 3 &amp; 4</a:t>
            </a:r>
            <a:r>
              <a:rPr lang="en-US" sz="3200" dirty="0"/>
              <a:t>) </a:t>
            </a:r>
            <a:endParaRPr lang="en-US" sz="3200" dirty="0" smtClean="0"/>
          </a:p>
          <a:p>
            <a:r>
              <a:rPr lang="en-US" sz="3200" b="1" dirty="0" smtClean="0">
                <a:solidFill>
                  <a:schemeClr val="accent1">
                    <a:lumMod val="60000"/>
                    <a:lumOff val="40000"/>
                  </a:schemeClr>
                </a:solidFill>
              </a:rPr>
              <a:t>DAY 6</a:t>
            </a:r>
            <a:r>
              <a:rPr lang="en-US" sz="3200" b="1" dirty="0">
                <a:solidFill>
                  <a:schemeClr val="accent1">
                    <a:lumMod val="60000"/>
                    <a:lumOff val="40000"/>
                  </a:schemeClr>
                </a:solidFill>
              </a:rPr>
              <a:t> [</a:t>
            </a:r>
            <a:r>
              <a:rPr lang="en-US" sz="3200" b="1" dirty="0" smtClean="0">
                <a:solidFill>
                  <a:schemeClr val="accent3">
                    <a:lumMod val="60000"/>
                    <a:lumOff val="40000"/>
                  </a:schemeClr>
                </a:solidFill>
              </a:rPr>
              <a:t>02/13</a:t>
            </a:r>
            <a:r>
              <a:rPr lang="en-US" sz="3200" b="1" dirty="0" smtClean="0">
                <a:solidFill>
                  <a:schemeClr val="accent1">
                    <a:lumMod val="60000"/>
                    <a:lumOff val="40000"/>
                  </a:schemeClr>
                </a:solidFill>
              </a:rPr>
              <a:t>]</a:t>
            </a:r>
            <a:r>
              <a:rPr lang="en-US" sz="3200" dirty="0" smtClean="0"/>
              <a:t>: </a:t>
            </a:r>
            <a:r>
              <a:rPr lang="en-US" sz="3200" dirty="0"/>
              <a:t>Presentations (</a:t>
            </a:r>
            <a:r>
              <a:rPr lang="en-US" sz="3200" b="1" dirty="0">
                <a:solidFill>
                  <a:srgbClr val="FF0000"/>
                </a:solidFill>
              </a:rPr>
              <a:t>Ch. 5 &amp;</a:t>
            </a:r>
            <a:r>
              <a:rPr lang="en-US" sz="3200" b="1" dirty="0" smtClean="0">
                <a:solidFill>
                  <a:srgbClr val="FF0000"/>
                </a:solidFill>
              </a:rPr>
              <a:t>6</a:t>
            </a:r>
            <a:r>
              <a:rPr lang="en-US" sz="3200" dirty="0" smtClean="0"/>
              <a:t>)</a:t>
            </a:r>
            <a:endParaRPr lang="en-US" sz="3200" dirty="0"/>
          </a:p>
          <a:p>
            <a:r>
              <a:rPr lang="en-US" sz="3200" b="1" dirty="0">
                <a:solidFill>
                  <a:schemeClr val="accent1">
                    <a:lumMod val="60000"/>
                    <a:lumOff val="40000"/>
                  </a:schemeClr>
                </a:solidFill>
              </a:rPr>
              <a:t>DAY </a:t>
            </a:r>
            <a:r>
              <a:rPr lang="en-US" sz="3200" b="1" dirty="0" smtClean="0">
                <a:solidFill>
                  <a:schemeClr val="accent1">
                    <a:lumMod val="60000"/>
                    <a:lumOff val="40000"/>
                  </a:schemeClr>
                </a:solidFill>
              </a:rPr>
              <a:t>7</a:t>
            </a:r>
            <a:r>
              <a:rPr lang="en-US" sz="3200" b="1" dirty="0">
                <a:solidFill>
                  <a:schemeClr val="accent1">
                    <a:lumMod val="60000"/>
                    <a:lumOff val="40000"/>
                  </a:schemeClr>
                </a:solidFill>
              </a:rPr>
              <a:t> [</a:t>
            </a:r>
            <a:r>
              <a:rPr lang="en-US" sz="3200" b="1" dirty="0" smtClean="0">
                <a:solidFill>
                  <a:schemeClr val="accent3">
                    <a:lumMod val="60000"/>
                    <a:lumOff val="40000"/>
                  </a:schemeClr>
                </a:solidFill>
              </a:rPr>
              <a:t>02/21</a:t>
            </a:r>
            <a:r>
              <a:rPr lang="en-US" sz="3200" b="1" dirty="0" smtClean="0">
                <a:solidFill>
                  <a:schemeClr val="accent1">
                    <a:lumMod val="60000"/>
                    <a:lumOff val="40000"/>
                  </a:schemeClr>
                </a:solidFill>
              </a:rPr>
              <a:t>]</a:t>
            </a:r>
            <a:r>
              <a:rPr lang="en-US" sz="3200" dirty="0" smtClean="0"/>
              <a:t>: </a:t>
            </a:r>
            <a:r>
              <a:rPr lang="en-US" sz="3200" dirty="0"/>
              <a:t>Presentations (</a:t>
            </a:r>
            <a:r>
              <a:rPr lang="en-US" sz="3200" b="1" dirty="0">
                <a:solidFill>
                  <a:srgbClr val="FF0000"/>
                </a:solidFill>
              </a:rPr>
              <a:t>Ch. 7 &amp; </a:t>
            </a:r>
            <a:r>
              <a:rPr lang="en-US" sz="3200" b="1" dirty="0" smtClean="0">
                <a:solidFill>
                  <a:srgbClr val="FF0000"/>
                </a:solidFill>
              </a:rPr>
              <a:t>8</a:t>
            </a:r>
            <a:r>
              <a:rPr lang="en-US" sz="3200" dirty="0" smtClean="0"/>
              <a:t>)</a:t>
            </a:r>
          </a:p>
          <a:p>
            <a:r>
              <a:rPr lang="en-US" sz="3200" b="1" dirty="0" smtClean="0">
                <a:solidFill>
                  <a:schemeClr val="accent1">
                    <a:lumMod val="60000"/>
                    <a:lumOff val="40000"/>
                  </a:schemeClr>
                </a:solidFill>
              </a:rPr>
              <a:t>DAY 8</a:t>
            </a:r>
            <a:r>
              <a:rPr lang="en-US" sz="3200" b="1" dirty="0">
                <a:solidFill>
                  <a:schemeClr val="accent1">
                    <a:lumMod val="60000"/>
                    <a:lumOff val="40000"/>
                  </a:schemeClr>
                </a:solidFill>
              </a:rPr>
              <a:t> [</a:t>
            </a:r>
            <a:r>
              <a:rPr lang="en-US" sz="3200" b="1" dirty="0" smtClean="0">
                <a:solidFill>
                  <a:schemeClr val="accent3">
                    <a:lumMod val="60000"/>
                    <a:lumOff val="40000"/>
                  </a:schemeClr>
                </a:solidFill>
              </a:rPr>
              <a:t>02/25</a:t>
            </a:r>
            <a:r>
              <a:rPr lang="en-US" sz="3200" b="1" dirty="0" smtClean="0">
                <a:solidFill>
                  <a:schemeClr val="accent1">
                    <a:lumMod val="60000"/>
                    <a:lumOff val="40000"/>
                  </a:schemeClr>
                </a:solidFill>
              </a:rPr>
              <a:t>]</a:t>
            </a:r>
            <a:r>
              <a:rPr lang="en-US" sz="3200" dirty="0" smtClean="0"/>
              <a:t>: </a:t>
            </a:r>
            <a:r>
              <a:rPr lang="en-US" sz="3200" dirty="0"/>
              <a:t>Presentations (</a:t>
            </a:r>
            <a:r>
              <a:rPr lang="en-US" sz="3200" b="1" dirty="0">
                <a:solidFill>
                  <a:srgbClr val="FF0000"/>
                </a:solidFill>
              </a:rPr>
              <a:t>Ch. </a:t>
            </a:r>
            <a:r>
              <a:rPr lang="en-US" sz="3200" b="1" dirty="0" smtClean="0">
                <a:solidFill>
                  <a:srgbClr val="FF0000"/>
                </a:solidFill>
              </a:rPr>
              <a:t>9</a:t>
            </a:r>
            <a:r>
              <a:rPr lang="en-US" sz="3200" dirty="0" smtClean="0"/>
              <a:t>)+ Socratic Seminar [</a:t>
            </a:r>
            <a:r>
              <a:rPr lang="en-US" sz="2000" i="1" dirty="0" smtClean="0"/>
              <a:t>w/discussion wheel</a:t>
            </a:r>
            <a:r>
              <a:rPr lang="en-US" sz="3200" dirty="0" smtClean="0"/>
              <a:t>]</a:t>
            </a:r>
            <a:endParaRPr lang="en-US" sz="3200" dirty="0"/>
          </a:p>
          <a:p>
            <a:pPr marL="0" indent="0">
              <a:buNone/>
            </a:pPr>
            <a:endParaRPr lang="en-US" dirty="0"/>
          </a:p>
        </p:txBody>
      </p:sp>
    </p:spTree>
    <p:extLst>
      <p:ext uri="{BB962C8B-B14F-4D97-AF65-F5344CB8AC3E}">
        <p14:creationId xmlns:p14="http://schemas.microsoft.com/office/powerpoint/2010/main" val="3325444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098" name="Picture 2" descr="Image result for grad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9153" y="821116"/>
            <a:ext cx="2001291" cy="23811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11500" b="1" dirty="0" smtClean="0">
                <a:solidFill>
                  <a:schemeClr val="accent6"/>
                </a:solidFill>
              </a:rPr>
              <a:t>Grades: </a:t>
            </a:r>
            <a:endParaRPr lang="en-US" sz="11500" b="1" dirty="0">
              <a:solidFill>
                <a:schemeClr val="accent6"/>
              </a:solidFill>
            </a:endParaRPr>
          </a:p>
        </p:txBody>
      </p:sp>
      <p:sp>
        <p:nvSpPr>
          <p:cNvPr id="3" name="Content Placeholder 2"/>
          <p:cNvSpPr>
            <a:spLocks noGrp="1"/>
          </p:cNvSpPr>
          <p:nvPr>
            <p:ph idx="1"/>
          </p:nvPr>
        </p:nvSpPr>
        <p:spPr/>
        <p:txBody>
          <a:bodyPr/>
          <a:lstStyle/>
          <a:p>
            <a:pPr marL="457200" indent="-457200">
              <a:buAutoNum type="arabicPeriod"/>
            </a:pPr>
            <a:r>
              <a:rPr lang="en-US" sz="4400" dirty="0" smtClean="0"/>
              <a:t>Test (</a:t>
            </a:r>
            <a:r>
              <a:rPr lang="en-US" sz="4400" i="1" dirty="0" smtClean="0">
                <a:solidFill>
                  <a:schemeClr val="accent6"/>
                </a:solidFill>
              </a:rPr>
              <a:t>summative grade</a:t>
            </a:r>
            <a:r>
              <a:rPr lang="en-US" sz="4400" dirty="0" smtClean="0"/>
              <a:t>)</a:t>
            </a:r>
          </a:p>
          <a:p>
            <a:pPr marL="457200" indent="-457200">
              <a:buAutoNum type="arabicPeriod"/>
            </a:pPr>
            <a:r>
              <a:rPr lang="en-US" sz="4400" dirty="0" smtClean="0"/>
              <a:t>Theme poster (</a:t>
            </a:r>
            <a:r>
              <a:rPr lang="en-US" sz="4400" i="1" dirty="0" smtClean="0">
                <a:solidFill>
                  <a:schemeClr val="accent6"/>
                </a:solidFill>
              </a:rPr>
              <a:t>formative</a:t>
            </a:r>
            <a:r>
              <a:rPr lang="en-US" sz="4400" dirty="0" smtClean="0"/>
              <a:t>)</a:t>
            </a:r>
          </a:p>
          <a:p>
            <a:pPr marL="457200" indent="-457200">
              <a:buAutoNum type="arabicPeriod"/>
            </a:pPr>
            <a:r>
              <a:rPr lang="en-US" sz="4400" dirty="0" smtClean="0"/>
              <a:t>Chapter presentation (</a:t>
            </a:r>
            <a:r>
              <a:rPr lang="en-US" sz="4400" i="1" dirty="0" smtClean="0">
                <a:solidFill>
                  <a:schemeClr val="accent6"/>
                </a:solidFill>
              </a:rPr>
              <a:t>midterm</a:t>
            </a:r>
            <a:r>
              <a:rPr lang="en-US" sz="4400" dirty="0" smtClean="0"/>
              <a:t>)</a:t>
            </a:r>
          </a:p>
          <a:p>
            <a:pPr marL="457200" indent="-457200">
              <a:buAutoNum type="arabicPeriod"/>
            </a:pPr>
            <a:r>
              <a:rPr lang="en-US" sz="4400" dirty="0" smtClean="0"/>
              <a:t>Daily annotation check (</a:t>
            </a:r>
            <a:r>
              <a:rPr lang="en-US" sz="4400" i="1" dirty="0" smtClean="0"/>
              <a:t>5 checks; 20 pts. each day=100 pts.</a:t>
            </a:r>
            <a:r>
              <a:rPr lang="en-US" sz="4400" dirty="0" smtClean="0"/>
              <a:t>) (</a:t>
            </a:r>
            <a:r>
              <a:rPr lang="en-US" sz="4400" i="1" dirty="0" smtClean="0">
                <a:solidFill>
                  <a:schemeClr val="accent6"/>
                </a:solidFill>
              </a:rPr>
              <a:t>formative</a:t>
            </a:r>
            <a:r>
              <a:rPr lang="en-US" sz="4400" dirty="0" smtClean="0"/>
              <a:t>) </a:t>
            </a:r>
          </a:p>
          <a:p>
            <a:pPr marL="0" indent="0">
              <a:buNone/>
            </a:pPr>
            <a:endParaRPr lang="en-US" dirty="0"/>
          </a:p>
        </p:txBody>
      </p:sp>
    </p:spTree>
    <p:extLst>
      <p:ext uri="{BB962C8B-B14F-4D97-AF65-F5344CB8AC3E}">
        <p14:creationId xmlns:p14="http://schemas.microsoft.com/office/powerpoint/2010/main" val="4131621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2A2D7DD-5041-4C4D-A523-F870B27AD1D4}"/>
              </a:ext>
            </a:extLst>
          </p:cNvPr>
          <p:cNvSpPr/>
          <p:nvPr/>
        </p:nvSpPr>
        <p:spPr>
          <a:xfrm>
            <a:off x="2133639" y="1671952"/>
            <a:ext cx="8058616" cy="2308324"/>
          </a:xfrm>
          <a:prstGeom prst="rect">
            <a:avLst/>
          </a:prstGeom>
          <a:noFill/>
        </p:spPr>
        <p:txBody>
          <a:bodyPr wrap="none" lIns="91440" tIns="45720" rIns="91440" bIns="45720">
            <a:spAutoFit/>
          </a:bodyPr>
          <a:lstStyle/>
          <a:p>
            <a:pPr algn="ctr"/>
            <a:r>
              <a:rPr lang="en-US" sz="14400" b="0" cap="none" spc="0" dirty="0" smtClean="0">
                <a:ln w="0"/>
                <a:solidFill>
                  <a:srgbClr val="00B0F0"/>
                </a:solidFill>
                <a:latin typeface="Eras Light ITC" panose="020B0402030504020804" pitchFamily="34" charset="0"/>
                <a:cs typeface="Segoe UI" panose="020B0502040204020203" pitchFamily="34" charset="0"/>
              </a:rPr>
              <a:t>Grouping:</a:t>
            </a:r>
            <a:endParaRPr lang="en-US" sz="14400" b="0" cap="none" spc="0" dirty="0">
              <a:ln w="0"/>
              <a:solidFill>
                <a:srgbClr val="00B0F0"/>
              </a:solidFill>
              <a:latin typeface="Eras Light ITC" panose="020B0402030504020804" pitchFamily="34" charset="0"/>
              <a:cs typeface="Segoe UI" panose="020B0502040204020203" pitchFamily="34" charset="0"/>
            </a:endParaRPr>
          </a:p>
        </p:txBody>
      </p:sp>
    </p:spTree>
    <p:extLst>
      <p:ext uri="{BB962C8B-B14F-4D97-AF65-F5344CB8AC3E}">
        <p14:creationId xmlns:p14="http://schemas.microsoft.com/office/powerpoint/2010/main" val="1492341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layground Rules template.potx" id="{3B94854C-D64B-49A7-87B3-EC3E7B77FEC7}" vid="{5DF654BC-1FD6-4744-81E4-6E2169EA85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Playground rules presentation</Template>
  <TotalTime>0</TotalTime>
  <Words>1428</Words>
  <Application>Microsoft Office PowerPoint</Application>
  <PresentationFormat>Widescreen</PresentationFormat>
  <Paragraphs>173</Paragraphs>
  <Slides>33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Andalus</vt:lpstr>
      <vt:lpstr>Arial</vt:lpstr>
      <vt:lpstr>Calibri</vt:lpstr>
      <vt:lpstr>Corbel</vt:lpstr>
      <vt:lpstr>Eras Light ITC</vt:lpstr>
      <vt:lpstr>Franklin Gothic Medium</vt:lpstr>
      <vt:lpstr>Segoe UI</vt:lpstr>
      <vt:lpstr>Wingdings</vt:lpstr>
      <vt:lpstr>Banded</vt:lpstr>
      <vt:lpstr>PowerPoint Presentation</vt:lpstr>
      <vt:lpstr>PowerPoint Presentation</vt:lpstr>
      <vt:lpstr>Analyze elements such as theme and ethical stance or moral values of literary texts</vt:lpstr>
      <vt:lpstr>PowerPoint Presentation</vt:lpstr>
      <vt:lpstr>What makes a work of fiction have literary merit? </vt:lpstr>
      <vt:lpstr>PowerPoint Presentation</vt:lpstr>
      <vt:lpstr>The Great Gatsby unit: </vt:lpstr>
      <vt:lpstr>Grades: </vt:lpstr>
      <vt:lpstr>PowerPoint Presentation</vt:lpstr>
      <vt:lpstr>A2: </vt:lpstr>
      <vt:lpstr>A3: </vt:lpstr>
      <vt:lpstr>PowerPoint Presentation</vt:lpstr>
      <vt:lpstr>Part #1:</vt:lpstr>
      <vt:lpstr>PLOT:  the roadmap of a story</vt:lpstr>
      <vt:lpstr>PowerPoint Presentation</vt:lpstr>
      <vt:lpstr>Narrator &amp; Point of View</vt:lpstr>
      <vt:lpstr>Point of View:</vt:lpstr>
      <vt:lpstr>Chart for narration &amp; point of view</vt:lpstr>
      <vt:lpstr> Questions for Narration &amp; Point of View </vt:lpstr>
      <vt:lpstr>CONFLICT</vt:lpstr>
      <vt:lpstr>CHARACTER ANALYSIS</vt:lpstr>
      <vt:lpstr>Character relationships: </vt:lpstr>
      <vt:lpstr>ALL LITERARY &amp; RHETORICAL ELEMENTS</vt:lpstr>
      <vt:lpstr>THEMATIC CONNECTION</vt:lpstr>
      <vt:lpstr>Themes to discuss: </vt:lpstr>
      <vt:lpstr>IMPORTANT QUOTATIONS</vt:lpstr>
      <vt:lpstr>LEARNING OUTCOMES</vt:lpstr>
      <vt:lpstr>RUBRIC: </vt:lpstr>
      <vt:lpstr>possible presentation format:  You can present however you want; this is just here for anyone who is struggling. </vt:lpstr>
      <vt:lpstr>Part #2:</vt:lpstr>
      <vt:lpstr>During each presentation: </vt:lpstr>
      <vt:lpstr>PowerPoint Presentation</vt:lpstr>
      <vt:lpstr>If you are absent for any of  the presentations: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2019-01-23T14:40:12Z</dcterms:created>
  <dcterms:modified xsi:type="dcterms:W3CDTF">2019-02-11T15:14:42Z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2018-08-20T20:01:51.1186001Z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