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80" r:id="rId2"/>
    <p:sldId id="282" r:id="rId3"/>
    <p:sldId id="283" r:id="rId4"/>
    <p:sldId id="285" r:id="rId5"/>
    <p:sldId id="284" r:id="rId6"/>
    <p:sldId id="281" r:id="rId7"/>
    <p:sldId id="286" r:id="rId8"/>
    <p:sldId id="28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6" d="100"/>
          <a:sy n="46" d="100"/>
        </p:scale>
        <p:origin x="48" y="312"/>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CB2E47-6F41-409B-AD22-834AE1EFF186}" type="datetimeFigureOut">
              <a:rPr lang="en-US" smtClean="0"/>
              <a:t>12/13/2018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80BE5A-9D85-4716-9443-9D9E66ACB5E5}" type="slidenum">
              <a:rPr lang="en-US" smtClean="0"/>
              <a:t>‹#›</a:t>
            </a:fld>
            <a:endParaRPr lang="en-US" dirty="0"/>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6744A-403D-42A1-BFE7-61DA46EE7C6C}" type="datetimeFigureOut">
              <a:rPr lang="en-US" smtClean="0"/>
              <a:t>12/13/2018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05635-4EFD-4447-A451-86C57984FA89}" type="slidenum">
              <a:rPr lang="en-US" smtClean="0"/>
              <a:t>‹#›</a:t>
            </a:fld>
            <a:endParaRPr lang="en-US" dirty="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bwMode="grayWhite">
          <a:xfrm>
            <a:off x="83909" y="1449304"/>
            <a:ext cx="12028716" cy="1527349"/>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9" name="Slide Number Placeholder 28"/>
          <p:cNvSpPr>
            <a:spLocks noGrp="1"/>
          </p:cNvSpPr>
          <p:nvPr>
            <p:ph type="sldNum" sz="quarter" idx="12"/>
          </p:nvPr>
        </p:nvSpPr>
        <p:spPr>
          <a:solidFill>
            <a:schemeClr val="accent1">
              <a:lumMod val="75000"/>
            </a:schemeClr>
          </a:solidFill>
        </p:spPr>
        <p:txBody>
          <a:bodyPr lIns="0" tIns="0" rIns="0" bIns="0">
            <a:noAutofit/>
          </a:bodyPr>
          <a:lstStyle>
            <a:lvl1pPr>
              <a:defRPr sz="1400">
                <a:solidFill>
                  <a:srgbClr val="FFFFFF"/>
                </a:solidFill>
              </a:defRPr>
            </a:lvl1pPr>
          </a:lstStyle>
          <a:p>
            <a:fld id="{401CF334-2D5C-4859-84A6-CA7E6E43FAEB}" type="slidenum">
              <a:rPr lang="en-US" smtClean="0"/>
              <a:t>‹#›</a:t>
            </a:fld>
            <a:endParaRPr lang="en-US" dirty="0"/>
          </a:p>
        </p:txBody>
      </p:sp>
      <p:sp>
        <p:nvSpPr>
          <p:cNvPr id="17" name="Footer Placeholder 16"/>
          <p:cNvSpPr>
            <a:spLocks noGrp="1"/>
          </p:cNvSpPr>
          <p:nvPr>
            <p:ph type="ftr" sz="quarter" idx="11"/>
          </p:nvPr>
        </p:nvSpPr>
        <p:spPr/>
        <p:txBody>
          <a:bodyPr/>
          <a:lstStyle/>
          <a:p>
            <a:r>
              <a:rPr lang="en-US" dirty="0" smtClean="0"/>
              <a:t>Add a footer</a:t>
            </a:r>
          </a:p>
        </p:txBody>
      </p:sp>
      <p:sp>
        <p:nvSpPr>
          <p:cNvPr id="28" name="Date Placeholder 27"/>
          <p:cNvSpPr>
            <a:spLocks noGrp="1"/>
          </p:cNvSpPr>
          <p:nvPr>
            <p:ph type="dt" sz="half" idx="10"/>
          </p:nvPr>
        </p:nvSpPr>
        <p:spPr/>
        <p:txBody>
          <a:body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flipV="1">
            <a:off x="92550" y="2376830"/>
            <a:ext cx="120180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r>
              <a:rPr lang="en-US" dirty="0" smtClean="0"/>
              <a:t>Add a footer</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8" name="Footer Placeholder 7"/>
          <p:cNvSpPr>
            <a:spLocks noGrp="1"/>
          </p:cNvSpPr>
          <p:nvPr>
            <p:ph type="ftr" sz="quarter" idx="11"/>
          </p:nvPr>
        </p:nvSpPr>
        <p:spPr/>
        <p:txBody>
          <a:bodyPr/>
          <a:lstStyle/>
          <a:p>
            <a:r>
              <a:rPr lang="en-US" dirty="0" smtClean="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4" name="Footer Placeholder 3"/>
          <p:cNvSpPr>
            <a:spLocks noGrp="1"/>
          </p:cNvSpPr>
          <p:nvPr>
            <p:ph type="ftr" sz="quarter" idx="11"/>
          </p:nvPr>
        </p:nvSpPr>
        <p:spPr/>
        <p:txBody>
          <a:bodyPr/>
          <a:lstStyle/>
          <a:p>
            <a:r>
              <a:rPr lang="en-US" dirty="0" smtClean="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
        <p:nvSpPr>
          <p:cNvPr id="3" name="Footer Placeholder 2"/>
          <p:cNvSpPr>
            <a:spLocks noGrp="1"/>
          </p:cNvSpPr>
          <p:nvPr>
            <p:ph type="ftr" sz="quarter" idx="11"/>
          </p:nvPr>
        </p:nvSpPr>
        <p:spPr/>
        <p:txBody>
          <a:bodyPr/>
          <a:lstStyle/>
          <a:p>
            <a:r>
              <a:rPr lang="en-US" dirty="0" smtClean="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flipV="1">
            <a:off x="91076" y="4683555"/>
            <a:ext cx="120091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dirty="0"/>
          </a:p>
        </p:txBody>
      </p:sp>
      <p:sp>
        <p:nvSpPr>
          <p:cNvPr id="3" name="Picture Placeholder 2" descr="An empty placeholder to add an image. Click on the placeholder and select the image that you wish to add"/>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lumMod val="75000"/>
            </a:schemeClr>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en-US" dirty="0" smtClean="0"/>
              <a:t>Add a footer</a:t>
            </a:r>
            <a:endParaRPr lang="en-US" dirty="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12/13/2018</a:t>
            </a:fld>
            <a:endParaRPr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lumMod val="75000"/>
          </a:schemeClr>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lumMod val="75000"/>
          </a:schemeClr>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0"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thornee@fultonschools.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dTgKPp6RwwM" TargetMode="External"/><Relationship Id="rId2" Type="http://schemas.openxmlformats.org/officeDocument/2006/relationships/hyperlink" Target="https://www.youtube.com/watch?v=7Y8cm8k2vzU" TargetMode="External"/><Relationship Id="rId1" Type="http://schemas.openxmlformats.org/officeDocument/2006/relationships/slideLayout" Target="../slideLayouts/slideLayout2.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Important Information About </a:t>
            </a:r>
            <a:br>
              <a:rPr lang="en-US" dirty="0" smtClean="0"/>
            </a:br>
            <a:r>
              <a:rPr lang="en-US" dirty="0" smtClean="0"/>
              <a:t>Written Task #2</a:t>
            </a:r>
            <a:endParaRPr lang="en-US" dirty="0"/>
          </a:p>
        </p:txBody>
      </p:sp>
      <p:sp>
        <p:nvSpPr>
          <p:cNvPr id="4" name="Subtitle 3"/>
          <p:cNvSpPr>
            <a:spLocks noGrp="1"/>
          </p:cNvSpPr>
          <p:nvPr>
            <p:ph type="subTitle" idx="1"/>
          </p:nvPr>
        </p:nvSpPr>
        <p:spPr/>
        <p:txBody>
          <a:bodyPr/>
          <a:lstStyle/>
          <a:p>
            <a:r>
              <a:rPr lang="en-US" dirty="0" smtClean="0"/>
              <a:t>Winter Break Assignment</a:t>
            </a:r>
            <a:endParaRPr lang="en-US" dirty="0"/>
          </a:p>
        </p:txBody>
      </p:sp>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agneto" panose="04030805050802020D02" pitchFamily="82" charset="0"/>
              </a:rPr>
              <a:t>Written Task #2: </a:t>
            </a:r>
            <a:r>
              <a:rPr lang="en-US" dirty="0" smtClean="0"/>
              <a:t/>
            </a:r>
            <a:br>
              <a:rPr lang="en-US" dirty="0" smtClean="0"/>
            </a:br>
            <a:r>
              <a:rPr lang="en-US" sz="2700" i="1" dirty="0" smtClean="0"/>
              <a:t>to be completed over Winter Break </a:t>
            </a:r>
            <a:endParaRPr lang="en-US" sz="3600" i="1" dirty="0"/>
          </a:p>
        </p:txBody>
      </p:sp>
      <p:sp>
        <p:nvSpPr>
          <p:cNvPr id="3" name="Content Placeholder 2"/>
          <p:cNvSpPr>
            <a:spLocks noGrp="1"/>
          </p:cNvSpPr>
          <p:nvPr>
            <p:ph sz="quarter" idx="1"/>
          </p:nvPr>
        </p:nvSpPr>
        <p:spPr>
          <a:xfrm>
            <a:off x="353683" y="1447799"/>
            <a:ext cx="11455879" cy="5229045"/>
          </a:xfrm>
        </p:spPr>
        <p:txBody>
          <a:bodyPr>
            <a:normAutofit lnSpcReduction="10000"/>
          </a:bodyPr>
          <a:lstStyle/>
          <a:p>
            <a:r>
              <a:rPr lang="en-US" sz="3200" dirty="0" smtClean="0"/>
              <a:t>Have been incorporated into our First 15s this semester. </a:t>
            </a:r>
          </a:p>
          <a:p>
            <a:r>
              <a:rPr lang="en-US" sz="3200" dirty="0" smtClean="0"/>
              <a:t>Must be a critical response to a text that we have studied in class (800-1000 words)</a:t>
            </a:r>
          </a:p>
          <a:p>
            <a:r>
              <a:rPr lang="en-US" sz="3200" dirty="0" smtClean="0"/>
              <a:t>Must answer 1 of the 6 prescribed questions (on the next slide)</a:t>
            </a:r>
          </a:p>
          <a:p>
            <a:r>
              <a:rPr lang="en-US" sz="3200" dirty="0" smtClean="0"/>
              <a:t>“You must fill out a form that outlines your critical response, including the prescribed question, the title of the text that you will analyze and a few key points to state the focus of your response.” </a:t>
            </a:r>
          </a:p>
          <a:p>
            <a:r>
              <a:rPr lang="en-US" sz="3200" dirty="0" smtClean="0"/>
              <a:t>“Your critical response should be in the style of an academic essay with well developed arguments, an introduction and a conclusion.”</a:t>
            </a:r>
          </a:p>
          <a:p>
            <a:endParaRPr lang="en-US" dirty="0" smtClean="0"/>
          </a:p>
          <a:p>
            <a:endParaRPr lang="en-US" dirty="0"/>
          </a:p>
        </p:txBody>
      </p:sp>
    </p:spTree>
    <p:extLst>
      <p:ext uri="{BB962C8B-B14F-4D97-AF65-F5344CB8AC3E}">
        <p14:creationId xmlns:p14="http://schemas.microsoft.com/office/powerpoint/2010/main" val="1062490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agneto" panose="04030805050802020D02" pitchFamily="82" charset="0"/>
              </a:rPr>
              <a:t>Written Task #2: </a:t>
            </a:r>
            <a:r>
              <a:rPr lang="en-US" dirty="0" smtClean="0"/>
              <a:t/>
            </a:r>
            <a:br>
              <a:rPr lang="en-US" dirty="0" smtClean="0"/>
            </a:br>
            <a:r>
              <a:rPr lang="en-US" sz="2700" i="1" dirty="0" smtClean="0">
                <a:solidFill>
                  <a:schemeClr val="tx1"/>
                </a:solidFill>
              </a:rPr>
              <a:t>to be completed over Winter Break </a:t>
            </a:r>
            <a:endParaRPr lang="en-US" i="1" dirty="0">
              <a:solidFill>
                <a:schemeClr val="tx1"/>
              </a:solidFill>
            </a:endParaRPr>
          </a:p>
        </p:txBody>
      </p:sp>
      <p:sp>
        <p:nvSpPr>
          <p:cNvPr id="3" name="Content Placeholder 2"/>
          <p:cNvSpPr>
            <a:spLocks noGrp="1"/>
          </p:cNvSpPr>
          <p:nvPr>
            <p:ph sz="quarter" idx="1"/>
          </p:nvPr>
        </p:nvSpPr>
        <p:spPr>
          <a:xfrm>
            <a:off x="457199" y="1447800"/>
            <a:ext cx="11248845" cy="5116902"/>
          </a:xfrm>
        </p:spPr>
        <p:txBody>
          <a:bodyPr/>
          <a:lstStyle/>
          <a:p>
            <a:r>
              <a:rPr lang="en-US" sz="2800" dirty="0" smtClean="0"/>
              <a:t>GRADING: </a:t>
            </a:r>
          </a:p>
          <a:p>
            <a:pPr lvl="1"/>
            <a:r>
              <a:rPr lang="en-US" sz="2800" dirty="0" smtClean="0"/>
              <a:t>“The written task that you send for external assessment will account for 20% of your final grade.” </a:t>
            </a:r>
          </a:p>
          <a:p>
            <a:pPr lvl="1"/>
            <a:r>
              <a:rPr lang="en-US" sz="2800" dirty="0" smtClean="0"/>
              <a:t>“Students must include at least four tasks in their portfolio, one corresponding to each part of the syllabus. Two months prior to the exams, HL students submit two written tasks. One must relate to non-literary parts of the syllabus. The other must relate to the literary parts of the syllabus. One of these final tasks for submission must be a written task 1. The other must be a written task 2.” </a:t>
            </a:r>
          </a:p>
          <a:p>
            <a:pPr lvl="1"/>
            <a:r>
              <a:rPr lang="en-US" sz="2800" dirty="0" smtClean="0"/>
              <a:t>“Although the written tasks are externally assessed, your teacher can give you general feedback with an indication of a grade.” </a:t>
            </a:r>
          </a:p>
          <a:p>
            <a:pPr marL="320040" lvl="1" indent="0">
              <a:buNone/>
            </a:pPr>
            <a:endParaRPr lang="en-US" dirty="0" smtClean="0"/>
          </a:p>
          <a:p>
            <a:pPr lvl="1"/>
            <a:endParaRPr lang="en-US" dirty="0" smtClean="0"/>
          </a:p>
          <a:p>
            <a:endParaRPr lang="en-US" dirty="0" smtClean="0"/>
          </a:p>
          <a:p>
            <a:endParaRPr lang="en-US" dirty="0"/>
          </a:p>
        </p:txBody>
      </p:sp>
    </p:spTree>
    <p:extLst>
      <p:ext uri="{BB962C8B-B14F-4D97-AF65-F5344CB8AC3E}">
        <p14:creationId xmlns:p14="http://schemas.microsoft.com/office/powerpoint/2010/main" val="390475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CRITERION: </a:t>
            </a:r>
            <a:endParaRPr lang="en-US" dirty="0"/>
          </a:p>
        </p:txBody>
      </p:sp>
    </p:spTree>
    <p:extLst>
      <p:ext uri="{BB962C8B-B14F-4D97-AF65-F5344CB8AC3E}">
        <p14:creationId xmlns:p14="http://schemas.microsoft.com/office/powerpoint/2010/main" val="2780057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925" y="205628"/>
            <a:ext cx="12122989" cy="6133380"/>
          </a:xfrm>
        </p:spPr>
        <p:txBody>
          <a:bodyPr>
            <a:noAutofit/>
          </a:bodyPr>
          <a:lstStyle/>
          <a:p>
            <a:pPr marL="0" indent="0">
              <a:buNone/>
            </a:pPr>
            <a:r>
              <a:rPr lang="en-US" sz="2000" b="1" dirty="0"/>
              <a:t>CRITERION A: Outline- 2 marks</a:t>
            </a:r>
            <a:r>
              <a:rPr lang="en-US" sz="2000" dirty="0"/>
              <a:t/>
            </a:r>
            <a:br>
              <a:rPr lang="en-US" sz="2000" dirty="0"/>
            </a:br>
            <a:r>
              <a:rPr lang="en-US" sz="2000" dirty="0"/>
              <a:t>For the critical response, students are asked to write a brief outline of that task that includes the following: </a:t>
            </a:r>
            <a:r>
              <a:rPr lang="en-US" sz="2000" dirty="0"/>
              <a:t/>
            </a:r>
            <a:br>
              <a:rPr lang="en-US" sz="2000" dirty="0"/>
            </a:br>
            <a:r>
              <a:rPr lang="en-US" sz="2000" dirty="0"/>
              <a:t>1. The prescribed question to which the task refers</a:t>
            </a:r>
            <a:r>
              <a:rPr lang="en-US" sz="2000" dirty="0"/>
              <a:t/>
            </a:r>
            <a:br>
              <a:rPr lang="en-US" sz="2000" dirty="0"/>
            </a:br>
            <a:r>
              <a:rPr lang="en-US" sz="2000" dirty="0"/>
              <a:t>2. The title of the text, or texts, that the student analyzes </a:t>
            </a:r>
            <a:r>
              <a:rPr lang="en-US" sz="2000" dirty="0"/>
              <a:t/>
            </a:r>
            <a:br>
              <a:rPr lang="en-US" sz="2000" dirty="0"/>
            </a:br>
            <a:r>
              <a:rPr lang="en-US" sz="2000" dirty="0"/>
              <a:t>3. The part of the course to which the task corresponds (PART ONE) </a:t>
            </a:r>
            <a:r>
              <a:rPr lang="en-US" sz="2000" dirty="0"/>
              <a:t/>
            </a:r>
            <a:br>
              <a:rPr lang="en-US" sz="2000" dirty="0"/>
            </a:br>
            <a:r>
              <a:rPr lang="en-US" sz="2000" dirty="0"/>
              <a:t>4. Four or more bullet-points that explain the content of the task </a:t>
            </a:r>
            <a:r>
              <a:rPr lang="en-US" sz="2000" dirty="0"/>
              <a:t/>
            </a:r>
            <a:br>
              <a:rPr lang="en-US" sz="2000" dirty="0"/>
            </a:br>
            <a:r>
              <a:rPr lang="en-US" sz="2000" dirty="0"/>
              <a:t/>
            </a:r>
            <a:br>
              <a:rPr lang="en-US" sz="2000" dirty="0"/>
            </a:br>
            <a:r>
              <a:rPr lang="en-US" sz="2000" b="1" dirty="0"/>
              <a:t>CRITERION B: Response to the question- 8 marks </a:t>
            </a:r>
            <a:r>
              <a:rPr lang="en-US" sz="2000" dirty="0"/>
              <a:t/>
            </a:r>
            <a:br>
              <a:rPr lang="en-US" sz="2000" dirty="0"/>
            </a:br>
            <a:r>
              <a:rPr lang="en-US" sz="2000" dirty="0"/>
              <a:t>To achieve top marks for this criterion, students must explore ALL of the implications of the prescribed question chosen. The critical response must be focused on and relevant to the prescribed question. Furthermore, the response is supported by well chosen examples from the text(s). </a:t>
            </a:r>
            <a:r>
              <a:rPr lang="en-US" sz="2000" dirty="0"/>
              <a:t/>
            </a:r>
            <a:br>
              <a:rPr lang="en-US" sz="2000" dirty="0"/>
            </a:br>
            <a:r>
              <a:rPr lang="en-US" sz="2000" dirty="0"/>
              <a:t/>
            </a:r>
            <a:br>
              <a:rPr lang="en-US" sz="2000" dirty="0"/>
            </a:br>
            <a:r>
              <a:rPr lang="en-US" sz="2000" b="1" dirty="0"/>
              <a:t>CRITERION C: Organization and argument- 5 marks </a:t>
            </a:r>
            <a:r>
              <a:rPr lang="en-US" sz="2000" dirty="0"/>
              <a:t/>
            </a:r>
            <a:br>
              <a:rPr lang="en-US" sz="2000" dirty="0"/>
            </a:br>
            <a:r>
              <a:rPr lang="en-US" sz="2000" dirty="0"/>
              <a:t>The response must be well organized and effectively structured in order to score top marks for this criterion. The response should make a case and develop it thoroughly. </a:t>
            </a:r>
            <a:r>
              <a:rPr lang="en-US" sz="2000" dirty="0"/>
              <a:t/>
            </a:r>
            <a:br>
              <a:rPr lang="en-US" sz="2000" dirty="0"/>
            </a:br>
            <a:r>
              <a:rPr lang="en-US" sz="2000" i="1" dirty="0"/>
              <a:t>**REMEMBER: The critical response must be 800-1,000 words. If this is no the case 2 marks will be deducted for Criterion C. </a:t>
            </a:r>
            <a:r>
              <a:rPr lang="en-US" sz="2000" dirty="0"/>
              <a:t/>
            </a:r>
            <a:br>
              <a:rPr lang="en-US" sz="2000" dirty="0"/>
            </a:br>
            <a:r>
              <a:rPr lang="en-US" sz="2000" dirty="0"/>
              <a:t/>
            </a:r>
            <a:br>
              <a:rPr lang="en-US" sz="2000" dirty="0"/>
            </a:br>
            <a:r>
              <a:rPr lang="en-US" sz="2000" b="1" dirty="0"/>
              <a:t>CRITERION D: Language and style- 5 marks</a:t>
            </a:r>
            <a:r>
              <a:rPr lang="en-US" sz="2000" dirty="0"/>
              <a:t/>
            </a:r>
            <a:br>
              <a:rPr lang="en-US" sz="2000" dirty="0"/>
            </a:br>
            <a:r>
              <a:rPr lang="en-US" sz="2000" dirty="0"/>
              <a:t>The response must be written effectively and accurately. Students should use an academic register and strong style. </a:t>
            </a:r>
            <a:endParaRPr lang="en-US" sz="2000" dirty="0"/>
          </a:p>
        </p:txBody>
      </p:sp>
    </p:spTree>
    <p:extLst>
      <p:ext uri="{BB962C8B-B14F-4D97-AF65-F5344CB8AC3E}">
        <p14:creationId xmlns:p14="http://schemas.microsoft.com/office/powerpoint/2010/main" val="2858716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753290"/>
            <a:ext cx="5345502" cy="2787739"/>
          </a:xfrm>
        </p:spPr>
        <p:txBody>
          <a:bodyPr>
            <a:noAutofit/>
          </a:bodyPr>
          <a:lstStyle/>
          <a:p>
            <a:r>
              <a:rPr lang="en-US" sz="7200" dirty="0" smtClean="0"/>
              <a:t>Where can I find this information? </a:t>
            </a:r>
            <a:endParaRPr lang="en-US" sz="7200" dirty="0"/>
          </a:p>
        </p:txBody>
      </p:sp>
      <p:sp>
        <p:nvSpPr>
          <p:cNvPr id="3" name="Content Placeholder 2"/>
          <p:cNvSpPr>
            <a:spLocks noGrp="1"/>
          </p:cNvSpPr>
          <p:nvPr>
            <p:ph sz="quarter" idx="1"/>
          </p:nvPr>
        </p:nvSpPr>
        <p:spPr>
          <a:xfrm>
            <a:off x="1219200" y="3217652"/>
            <a:ext cx="10363200" cy="1896374"/>
          </a:xfrm>
        </p:spPr>
        <p:txBody>
          <a:bodyPr>
            <a:normAutofit fontScale="92500" lnSpcReduction="20000"/>
          </a:bodyPr>
          <a:lstStyle/>
          <a:p>
            <a:endParaRPr lang="en-US" dirty="0" smtClean="0"/>
          </a:p>
          <a:p>
            <a:endParaRPr lang="en-US" dirty="0"/>
          </a:p>
          <a:p>
            <a:endParaRPr lang="en-US" dirty="0" smtClean="0"/>
          </a:p>
          <a:p>
            <a:endParaRPr lang="en-US" dirty="0"/>
          </a:p>
          <a:p>
            <a:r>
              <a:rPr lang="en-US" dirty="0" smtClean="0"/>
              <a:t>Pg. 146-148 in your textbook. </a:t>
            </a:r>
            <a:endParaRPr lang="en-US" dirty="0"/>
          </a:p>
        </p:txBody>
      </p:sp>
      <p:pic>
        <p:nvPicPr>
          <p:cNvPr id="3074" name="Picture 2" descr="Image result for ib textbook lang and lit oxfo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6189" y="442867"/>
            <a:ext cx="4526173" cy="5689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99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58792"/>
            <a:ext cx="10363200" cy="1158846"/>
          </a:xfrm>
        </p:spPr>
        <p:txBody>
          <a:bodyPr>
            <a:normAutofit/>
          </a:bodyPr>
          <a:lstStyle/>
          <a:p>
            <a:r>
              <a:rPr lang="en-US" sz="4800" dirty="0" smtClean="0">
                <a:latin typeface="Magneto" panose="04030805050802020D02" pitchFamily="82" charset="0"/>
              </a:rPr>
              <a:t>Where do I submit my work? </a:t>
            </a:r>
            <a:endParaRPr lang="en-US" sz="4800" dirty="0">
              <a:latin typeface="Magneto" panose="04030805050802020D02" pitchFamily="82" charset="0"/>
            </a:endParaRPr>
          </a:p>
        </p:txBody>
      </p:sp>
      <p:sp>
        <p:nvSpPr>
          <p:cNvPr id="3" name="Content Placeholder 2"/>
          <p:cNvSpPr>
            <a:spLocks noGrp="1"/>
          </p:cNvSpPr>
          <p:nvPr>
            <p:ph sz="quarter" idx="1"/>
          </p:nvPr>
        </p:nvSpPr>
        <p:spPr>
          <a:xfrm>
            <a:off x="1219200" y="1447800"/>
            <a:ext cx="6786113" cy="4572000"/>
          </a:xfrm>
        </p:spPr>
        <p:txBody>
          <a:bodyPr>
            <a:normAutofit fontScale="85000" lnSpcReduction="20000"/>
          </a:bodyPr>
          <a:lstStyle/>
          <a:p>
            <a:r>
              <a:rPr lang="en-US" sz="3200" dirty="0" smtClean="0"/>
              <a:t>You must submit your written task #2 on turnitin.com (course code on next slide). </a:t>
            </a:r>
          </a:p>
          <a:p>
            <a:r>
              <a:rPr lang="en-US" sz="3200" dirty="0" smtClean="0"/>
              <a:t>Written Task #2 drafts must be submitted no later than January 6</a:t>
            </a:r>
            <a:r>
              <a:rPr lang="en-US" sz="3200" baseline="30000" dirty="0" smtClean="0"/>
              <a:t>th</a:t>
            </a:r>
            <a:r>
              <a:rPr lang="en-US" sz="3200" dirty="0" smtClean="0"/>
              <a:t> by 11:59 p.m. </a:t>
            </a:r>
          </a:p>
          <a:p>
            <a:pPr lvl="1"/>
            <a:r>
              <a:rPr lang="en-US" sz="3200" b="1" dirty="0" smtClean="0">
                <a:solidFill>
                  <a:srgbClr val="FF0000"/>
                </a:solidFill>
              </a:rPr>
              <a:t>The platform will no longer accept submissions after 11: 59 p.m. on January 6</a:t>
            </a:r>
            <a:r>
              <a:rPr lang="en-US" sz="3200" b="1" baseline="30000" dirty="0" smtClean="0">
                <a:solidFill>
                  <a:srgbClr val="FF0000"/>
                </a:solidFill>
              </a:rPr>
              <a:t>th</a:t>
            </a:r>
            <a:r>
              <a:rPr lang="en-US" sz="3200" b="1" dirty="0" smtClean="0">
                <a:solidFill>
                  <a:srgbClr val="FF0000"/>
                </a:solidFill>
              </a:rPr>
              <a:t>. </a:t>
            </a:r>
          </a:p>
          <a:p>
            <a:r>
              <a:rPr lang="en-US" sz="3400" dirty="0" smtClean="0"/>
              <a:t>Have questions over the break? </a:t>
            </a:r>
          </a:p>
          <a:p>
            <a:pPr lvl="1"/>
            <a:r>
              <a:rPr lang="en-US" sz="3200" dirty="0" smtClean="0"/>
              <a:t>Email: </a:t>
            </a:r>
            <a:r>
              <a:rPr lang="en-US" sz="3200" dirty="0" smtClean="0">
                <a:hlinkClick r:id="rId2"/>
              </a:rPr>
              <a:t>thornee@fultonschools.org</a:t>
            </a:r>
            <a:endParaRPr lang="en-US" sz="3200" dirty="0" smtClean="0"/>
          </a:p>
          <a:p>
            <a:pPr lvl="1"/>
            <a:r>
              <a:rPr lang="en-US" sz="3200" dirty="0" smtClean="0"/>
              <a:t>Remind Codes: </a:t>
            </a:r>
          </a:p>
          <a:p>
            <a:pPr lvl="2"/>
            <a:r>
              <a:rPr lang="en-US" sz="2800" dirty="0" smtClean="0"/>
              <a:t>A2: TEXT @a2ibl to 81010</a:t>
            </a:r>
          </a:p>
          <a:p>
            <a:pPr lvl="2"/>
            <a:r>
              <a:rPr lang="en-US" sz="2800" dirty="0" smtClean="0"/>
              <a:t>A3: </a:t>
            </a:r>
            <a:r>
              <a:rPr lang="en-US" sz="2800" dirty="0"/>
              <a:t>TEXT @a3ibl to 81010</a:t>
            </a:r>
          </a:p>
        </p:txBody>
      </p:sp>
      <p:pic>
        <p:nvPicPr>
          <p:cNvPr id="2050" name="Picture 2" descr="Image result for turnitin.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394" y="2382642"/>
            <a:ext cx="2702314" cy="2702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705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8189" y="731839"/>
            <a:ext cx="11628407" cy="1143000"/>
          </a:xfrm>
        </p:spPr>
        <p:txBody>
          <a:bodyPr>
            <a:noAutofit/>
          </a:bodyPr>
          <a:lstStyle/>
          <a:p>
            <a:r>
              <a:rPr lang="en-US" sz="4800" dirty="0" smtClean="0">
                <a:latin typeface="Magneto" panose="04030805050802020D02" pitchFamily="82" charset="0"/>
              </a:rPr>
              <a:t>Need some help getting started? </a:t>
            </a:r>
            <a:r>
              <a:rPr lang="en-US" sz="4400" dirty="0" smtClean="0"/>
              <a:t/>
            </a:r>
            <a:br>
              <a:rPr lang="en-US" sz="4400" dirty="0" smtClean="0"/>
            </a:br>
            <a:r>
              <a:rPr lang="en-US" sz="3200" i="1" dirty="0" smtClean="0"/>
              <a:t>Take some time to look at the videos below-</a:t>
            </a:r>
            <a:endParaRPr lang="en-US" sz="3200" i="1" dirty="0"/>
          </a:p>
        </p:txBody>
      </p:sp>
      <p:sp>
        <p:nvSpPr>
          <p:cNvPr id="8" name="Content Placeholder 7"/>
          <p:cNvSpPr>
            <a:spLocks noGrp="1"/>
          </p:cNvSpPr>
          <p:nvPr>
            <p:ph sz="quarter" idx="1"/>
          </p:nvPr>
        </p:nvSpPr>
        <p:spPr>
          <a:xfrm>
            <a:off x="388189" y="1975449"/>
            <a:ext cx="7056407" cy="4044350"/>
          </a:xfrm>
        </p:spPr>
        <p:txBody>
          <a:bodyPr>
            <a:normAutofit lnSpcReduction="10000"/>
          </a:bodyPr>
          <a:lstStyle/>
          <a:p>
            <a:r>
              <a:rPr lang="en-US" sz="3200" b="1" dirty="0">
                <a:solidFill>
                  <a:srgbClr val="00B0F0"/>
                </a:solidFill>
              </a:rPr>
              <a:t>WRITING THE INTRODUCTION: </a:t>
            </a:r>
            <a:r>
              <a:rPr lang="en-US" dirty="0">
                <a:hlinkClick r:id="rId2"/>
              </a:rPr>
              <a:t>https://</a:t>
            </a:r>
            <a:r>
              <a:rPr lang="en-US" dirty="0" smtClean="0">
                <a:hlinkClick r:id="rId2"/>
              </a:rPr>
              <a:t>www.youtube.com/watch?v=7Y8cm8k2vzU</a:t>
            </a:r>
            <a:endParaRPr lang="en-US" dirty="0" smtClean="0"/>
          </a:p>
          <a:p>
            <a:r>
              <a:rPr lang="en-US" sz="3200" b="1" dirty="0">
                <a:solidFill>
                  <a:srgbClr val="92D050"/>
                </a:solidFill>
              </a:rPr>
              <a:t>THE MOST HELPFUL VIDEO I WATCHED: </a:t>
            </a:r>
            <a:r>
              <a:rPr lang="en-US" dirty="0">
                <a:hlinkClick r:id="rId3"/>
              </a:rPr>
              <a:t>https://</a:t>
            </a:r>
            <a:r>
              <a:rPr lang="en-US" dirty="0" smtClean="0">
                <a:hlinkClick r:id="rId3"/>
              </a:rPr>
              <a:t>www.youtube.com/watch?v=dTgKPp6RwwM</a:t>
            </a:r>
            <a:endParaRPr lang="en-US" dirty="0" smtClean="0"/>
          </a:p>
          <a:p>
            <a:r>
              <a:rPr lang="en-US" b="1" dirty="0">
                <a:solidFill>
                  <a:schemeClr val="accent2">
                    <a:lumMod val="60000"/>
                    <a:lumOff val="40000"/>
                  </a:schemeClr>
                </a:solidFill>
              </a:rPr>
              <a:t>THORNE’S WEBSITE WITH MORE HELPFUL INFORMATION: </a:t>
            </a:r>
            <a:r>
              <a:rPr lang="en-US" b="1" dirty="0" smtClean="0">
                <a:solidFill>
                  <a:schemeClr val="accent2">
                    <a:lumMod val="60000"/>
                    <a:lumOff val="40000"/>
                  </a:schemeClr>
                </a:solidFill>
                <a:sym typeface="Wingdings" panose="05000000000000000000" pitchFamily="2" charset="2"/>
              </a:rPr>
              <a:t> </a:t>
            </a:r>
            <a:r>
              <a:rPr lang="en-US" dirty="0" smtClean="0"/>
              <a:t>http</a:t>
            </a:r>
            <a:r>
              <a:rPr lang="en-US" dirty="0"/>
              <a:t>://thornezone.weebly.com/assessment-information.html</a:t>
            </a:r>
            <a:endParaRPr lang="en-US" dirty="0" smtClean="0"/>
          </a:p>
          <a:p>
            <a:endParaRPr lang="en-US" dirty="0"/>
          </a:p>
        </p:txBody>
      </p:sp>
      <p:pic>
        <p:nvPicPr>
          <p:cNvPr id="1026" name="Picture 2" descr="Image result for hel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739" y="2682096"/>
            <a:ext cx="4135806" cy="2631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952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plan presentatio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plan presentation.potx" id="{B0CF94B3-F59B-427A-A620-6B86E9154593}" vid="{92489599-94E0-42FA-BFD7-90FE9B56D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plan presentation</Template>
  <TotalTime>407</TotalTime>
  <Words>388</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vt:lpstr>
      <vt:lpstr>Magneto</vt:lpstr>
      <vt:lpstr>Wingdings</vt:lpstr>
      <vt:lpstr>Wingdings 2</vt:lpstr>
      <vt:lpstr>Business plan presentation</vt:lpstr>
      <vt:lpstr>Important Information About  Written Task #2</vt:lpstr>
      <vt:lpstr>Written Task #2:  to be completed over Winter Break </vt:lpstr>
      <vt:lpstr>Written Task #2:  to be completed over Winter Break </vt:lpstr>
      <vt:lpstr>THE CRITERION: </vt:lpstr>
      <vt:lpstr>PowerPoint Presentation</vt:lpstr>
      <vt:lpstr>Where can I find this information? </vt:lpstr>
      <vt:lpstr>Where do I submit my work? </vt:lpstr>
      <vt:lpstr>Need some help getting started?  Take some time to look at the videos below-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Information About  Written Task #2 &amp; FOA</dc:title>
  <dc:creator>Thorne, Elizabeth C</dc:creator>
  <cp:lastModifiedBy>Thorne, Elizabeth C</cp:lastModifiedBy>
  <cp:revision>25</cp:revision>
  <dcterms:created xsi:type="dcterms:W3CDTF">2018-11-14T13:45:15Z</dcterms:created>
  <dcterms:modified xsi:type="dcterms:W3CDTF">2018-12-13T15:17:40Z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