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93"/>
  </p:notesMasterIdLst>
  <p:sldIdLst>
    <p:sldId id="256" r:id="rId2"/>
    <p:sldId id="259" r:id="rId3"/>
    <p:sldId id="258" r:id="rId4"/>
    <p:sldId id="354" r:id="rId5"/>
    <p:sldId id="261" r:id="rId6"/>
    <p:sldId id="325" r:id="rId7"/>
    <p:sldId id="357" r:id="rId8"/>
    <p:sldId id="328" r:id="rId9"/>
    <p:sldId id="329" r:id="rId10"/>
    <p:sldId id="330" r:id="rId11"/>
    <p:sldId id="331" r:id="rId12"/>
    <p:sldId id="332" r:id="rId13"/>
    <p:sldId id="333" r:id="rId14"/>
    <p:sldId id="334" r:id="rId15"/>
    <p:sldId id="335" r:id="rId16"/>
    <p:sldId id="341" r:id="rId17"/>
    <p:sldId id="342" r:id="rId18"/>
    <p:sldId id="358" r:id="rId19"/>
    <p:sldId id="359" r:id="rId20"/>
    <p:sldId id="336" r:id="rId21"/>
    <p:sldId id="338" r:id="rId22"/>
    <p:sldId id="337" r:id="rId23"/>
    <p:sldId id="339" r:id="rId24"/>
    <p:sldId id="340" r:id="rId25"/>
    <p:sldId id="343" r:id="rId26"/>
    <p:sldId id="344" r:id="rId27"/>
    <p:sldId id="345" r:id="rId28"/>
    <p:sldId id="346" r:id="rId29"/>
    <p:sldId id="347" r:id="rId30"/>
    <p:sldId id="348" r:id="rId31"/>
    <p:sldId id="349" r:id="rId32"/>
    <p:sldId id="350" r:id="rId33"/>
    <p:sldId id="351" r:id="rId34"/>
    <p:sldId id="262" r:id="rId35"/>
    <p:sldId id="264" r:id="rId36"/>
    <p:sldId id="265" r:id="rId37"/>
    <p:sldId id="266" r:id="rId38"/>
    <p:sldId id="267" r:id="rId39"/>
    <p:sldId id="268" r:id="rId40"/>
    <p:sldId id="269" r:id="rId41"/>
    <p:sldId id="270" r:id="rId42"/>
    <p:sldId id="273" r:id="rId43"/>
    <p:sldId id="274" r:id="rId44"/>
    <p:sldId id="275" r:id="rId45"/>
    <p:sldId id="276" r:id="rId46"/>
    <p:sldId id="277" r:id="rId47"/>
    <p:sldId id="278" r:id="rId48"/>
    <p:sldId id="279" r:id="rId49"/>
    <p:sldId id="280" r:id="rId50"/>
    <p:sldId id="362" r:id="rId51"/>
    <p:sldId id="285" r:id="rId52"/>
    <p:sldId id="286" r:id="rId53"/>
    <p:sldId id="287" r:id="rId54"/>
    <p:sldId id="288" r:id="rId55"/>
    <p:sldId id="289" r:id="rId56"/>
    <p:sldId id="363" r:id="rId57"/>
    <p:sldId id="364" r:id="rId58"/>
    <p:sldId id="365" r:id="rId59"/>
    <p:sldId id="366" r:id="rId60"/>
    <p:sldId id="367" r:id="rId61"/>
    <p:sldId id="368" r:id="rId62"/>
    <p:sldId id="369" r:id="rId63"/>
    <p:sldId id="370" r:id="rId64"/>
    <p:sldId id="371" r:id="rId65"/>
    <p:sldId id="284" r:id="rId66"/>
    <p:sldId id="290" r:id="rId67"/>
    <p:sldId id="306" r:id="rId68"/>
    <p:sldId id="307" r:id="rId69"/>
    <p:sldId id="308" r:id="rId70"/>
    <p:sldId id="309" r:id="rId71"/>
    <p:sldId id="310" r:id="rId72"/>
    <p:sldId id="311" r:id="rId73"/>
    <p:sldId id="312" r:id="rId74"/>
    <p:sldId id="313" r:id="rId75"/>
    <p:sldId id="314" r:id="rId76"/>
    <p:sldId id="315" r:id="rId77"/>
    <p:sldId id="316" r:id="rId78"/>
    <p:sldId id="317" r:id="rId79"/>
    <p:sldId id="318" r:id="rId80"/>
    <p:sldId id="319" r:id="rId81"/>
    <p:sldId id="320" r:id="rId82"/>
    <p:sldId id="321" r:id="rId83"/>
    <p:sldId id="322" r:id="rId84"/>
    <p:sldId id="353" r:id="rId85"/>
    <p:sldId id="323" r:id="rId86"/>
    <p:sldId id="352" r:id="rId87"/>
    <p:sldId id="355" r:id="rId88"/>
    <p:sldId id="356" r:id="rId89"/>
    <p:sldId id="373" r:id="rId90"/>
    <p:sldId id="360" r:id="rId91"/>
    <p:sldId id="361"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F45"/>
    <a:srgbClr val="BF0045"/>
    <a:srgbClr val="FF00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8" autoAdjust="0"/>
    <p:restoredTop sz="93217" autoAdjust="0"/>
  </p:normalViewPr>
  <p:slideViewPr>
    <p:cSldViewPr snapToGrid="0" snapToObjects="1">
      <p:cViewPr varScale="1">
        <p:scale>
          <a:sx n="89" d="100"/>
          <a:sy n="89" d="100"/>
        </p:scale>
        <p:origin x="466"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B10278-C90B-49BC-A8F5-80427517036F}" type="datetimeFigureOut">
              <a:rPr lang="en-US" smtClean="0"/>
              <a:t>7/23/2019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F71B3-048F-40DD-9C23-D237FE79614F}" type="slidenum">
              <a:rPr lang="en-US" smtClean="0"/>
              <a:t>‹#›</a:t>
            </a:fld>
            <a:endParaRPr lang="en-US"/>
          </a:p>
        </p:txBody>
      </p:sp>
    </p:spTree>
    <p:extLst>
      <p:ext uri="{BB962C8B-B14F-4D97-AF65-F5344CB8AC3E}">
        <p14:creationId xmlns:p14="http://schemas.microsoft.com/office/powerpoint/2010/main" val="2713997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2EE78C44-DF5E-41ED-A43D-50C592DEBDE2}" type="slidenum">
              <a:rPr lang="en-US" altLang="en-US"/>
              <a:pPr/>
              <a:t>45</a:t>
            </a:fld>
            <a:endParaRPr lang="en-US" altLang="en-US"/>
          </a:p>
        </p:txBody>
      </p:sp>
    </p:spTree>
    <p:extLst>
      <p:ext uri="{BB962C8B-B14F-4D97-AF65-F5344CB8AC3E}">
        <p14:creationId xmlns:p14="http://schemas.microsoft.com/office/powerpoint/2010/main" val="3161638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2C8D3F96-F01A-4790-91CF-CF8BA4C6146F}" type="slidenum">
              <a:rPr lang="en-US" altLang="en-US"/>
              <a:pPr/>
              <a:t>48</a:t>
            </a:fld>
            <a:endParaRPr lang="en-US" altLang="en-US"/>
          </a:p>
        </p:txBody>
      </p:sp>
    </p:spTree>
    <p:extLst>
      <p:ext uri="{BB962C8B-B14F-4D97-AF65-F5344CB8AC3E}">
        <p14:creationId xmlns:p14="http://schemas.microsoft.com/office/powerpoint/2010/main" val="71121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1"/>
          <p:cNvSpPr>
            <a:spLocks noGrp="1" noChangeArrowheads="1"/>
          </p:cNvSpPr>
          <p:nvPr>
            <p:ph type="dt" sz="quarter" idx="1"/>
          </p:nvPr>
        </p:nvSpPr>
        <p:spPr>
          <a:noFill/>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98BCCAA7-396F-4121-8072-7432671CA204}" type="datetime1">
              <a:rPr lang="en-US" altLang="en-US" sz="1200" smtClean="0">
                <a:ea typeface="MS PGothic" panose="020B0600070205080204" pitchFamily="34" charset="-128"/>
              </a:rPr>
              <a:pPr/>
              <a:t>7/23/2019</a:t>
            </a:fld>
            <a:endParaRPr lang="en-US" altLang="en-US" sz="1200" smtClean="0">
              <a:ea typeface="MS PGothic" panose="020B0600070205080204" pitchFamily="34" charset="-128"/>
            </a:endParaRPr>
          </a:p>
        </p:txBody>
      </p:sp>
      <p:sp>
        <p:nvSpPr>
          <p:cNvPr id="58371" name="Rectangle 13"/>
          <p:cNvSpPr>
            <a:spLocks noGrp="1" noChangeArrowheads="1"/>
          </p:cNvSpPr>
          <p:nvPr>
            <p:ph type="sldNum" sz="quarter" idx="5"/>
          </p:nvPr>
        </p:nvSpPr>
        <p:spPr>
          <a:noFill/>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3E63299B-7A4E-4D86-B3B7-481BD13A18D5}" type="slidenum">
              <a:rPr lang="en-US" altLang="en-US" sz="1200" smtClean="0">
                <a:ea typeface="MS PGothic" panose="020B0600070205080204" pitchFamily="34" charset="-128"/>
              </a:rPr>
              <a:pPr/>
              <a:t>56</a:t>
            </a:fld>
            <a:endParaRPr lang="en-US" altLang="en-US" sz="1200" smtClean="0">
              <a:ea typeface="MS PGothic" panose="020B0600070205080204" pitchFamily="34" charset="-128"/>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p:spPr>
        <p:txBody>
          <a:bodyPr/>
          <a:lstStyle/>
          <a:p>
            <a:r>
              <a:rPr lang="en-US" altLang="en-US" smtClean="0">
                <a:latin typeface="Arial" panose="020B0604020202020204" pitchFamily="34" charset="0"/>
              </a:rPr>
              <a:t>BEFORE INSERTING THE BULLETS . . . </a:t>
            </a:r>
          </a:p>
          <a:p>
            <a:endParaRPr lang="en-US" altLang="en-US" smtClean="0">
              <a:latin typeface="Arial" panose="020B0604020202020204" pitchFamily="34" charset="0"/>
            </a:endParaRPr>
          </a:p>
          <a:p>
            <a:r>
              <a:rPr lang="en-US" altLang="en-US" smtClean="0">
                <a:latin typeface="Arial" panose="020B0604020202020204" pitchFamily="34" charset="0"/>
              </a:rPr>
              <a:t>Can anyone tell me when the action of the play takes place?  Where the action takes place?  </a:t>
            </a:r>
          </a:p>
          <a:p>
            <a:endParaRPr lang="en-US" altLang="en-US" smtClean="0">
              <a:latin typeface="Arial" panose="020B0604020202020204" pitchFamily="34" charset="0"/>
            </a:endParaRPr>
          </a:p>
          <a:p>
            <a:r>
              <a:rPr lang="en-US" altLang="en-US" smtClean="0">
                <a:latin typeface="Arial" panose="020B0604020202020204" pitchFamily="34" charset="0"/>
              </a:rPr>
              <a:t>**Lay out the main characters and the basic plot line without giving too much away**</a:t>
            </a:r>
          </a:p>
          <a:p>
            <a:endParaRPr lang="en-US" altLang="en-US" smtClean="0">
              <a:latin typeface="Arial" panose="020B0604020202020204" pitchFamily="34" charset="0"/>
            </a:endParaRPr>
          </a:p>
          <a:p>
            <a:r>
              <a:rPr lang="en-US" altLang="en-US" smtClean="0">
                <a:latin typeface="Arial" panose="020B0604020202020204" pitchFamily="34" charset="0"/>
              </a:rPr>
              <a:t>Bring in the bullets</a:t>
            </a:r>
          </a:p>
        </p:txBody>
      </p:sp>
    </p:spTree>
    <p:extLst>
      <p:ext uri="{BB962C8B-B14F-4D97-AF65-F5344CB8AC3E}">
        <p14:creationId xmlns:p14="http://schemas.microsoft.com/office/powerpoint/2010/main" val="150110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1"/>
          <p:cNvSpPr>
            <a:spLocks noGrp="1" noChangeArrowheads="1"/>
          </p:cNvSpPr>
          <p:nvPr>
            <p:ph type="dt" sz="quarter" idx="1"/>
          </p:nvPr>
        </p:nvSpPr>
        <p:spPr>
          <a:noFill/>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7BE30AB-9926-4CE8-906A-9894EF7BF2AD}" type="datetime1">
              <a:rPr lang="en-US" altLang="en-US" sz="1200" smtClean="0">
                <a:ea typeface="MS PGothic" panose="020B0600070205080204" pitchFamily="34" charset="-128"/>
              </a:rPr>
              <a:pPr/>
              <a:t>7/23/2019</a:t>
            </a:fld>
            <a:endParaRPr lang="en-US" altLang="en-US" sz="1200" smtClean="0">
              <a:ea typeface="MS PGothic" panose="020B0600070205080204" pitchFamily="34" charset="-128"/>
            </a:endParaRPr>
          </a:p>
        </p:txBody>
      </p:sp>
      <p:sp>
        <p:nvSpPr>
          <p:cNvPr id="60419" name="Rectangle 13"/>
          <p:cNvSpPr>
            <a:spLocks noGrp="1" noChangeArrowheads="1"/>
          </p:cNvSpPr>
          <p:nvPr>
            <p:ph type="sldNum" sz="quarter" idx="5"/>
          </p:nvPr>
        </p:nvSpPr>
        <p:spPr>
          <a:noFill/>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ABA4A38C-9AEE-4625-96A1-B416E1BC39AF}" type="slidenum">
              <a:rPr lang="en-US" altLang="en-US" sz="1200" smtClean="0">
                <a:ea typeface="MS PGothic" panose="020B0600070205080204" pitchFamily="34" charset="-128"/>
              </a:rPr>
              <a:pPr/>
              <a:t>57</a:t>
            </a:fld>
            <a:endParaRPr lang="en-US" altLang="en-US" sz="1200" smtClean="0">
              <a:ea typeface="MS PGothic" panose="020B0600070205080204" pitchFamily="34" charset="-128"/>
            </a:endParaRPr>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p:spPr>
        <p:txBody>
          <a:bodyPr/>
          <a:lstStyle/>
          <a:p>
            <a:r>
              <a:rPr lang="en-US" altLang="en-US" smtClean="0">
                <a:latin typeface="Arial" panose="020B0604020202020204" pitchFamily="34" charset="0"/>
              </a:rPr>
              <a:t>Lots of politics, intrigue and dirty dealings going on in Scotland at the beginning of the Eleventh Century . . . </a:t>
            </a:r>
          </a:p>
          <a:p>
            <a:endParaRPr lang="en-US" altLang="en-US" smtClean="0">
              <a:latin typeface="Arial" panose="020B0604020202020204" pitchFamily="34" charset="0"/>
            </a:endParaRPr>
          </a:p>
          <a:p>
            <a:endParaRPr lang="en-US" altLang="en-US" smtClean="0">
              <a:latin typeface="Arial" panose="020B0604020202020204" pitchFamily="34" charset="0"/>
            </a:endParaRPr>
          </a:p>
        </p:txBody>
      </p:sp>
    </p:spTree>
    <p:extLst>
      <p:ext uri="{BB962C8B-B14F-4D97-AF65-F5344CB8AC3E}">
        <p14:creationId xmlns:p14="http://schemas.microsoft.com/office/powerpoint/2010/main" val="173357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1"/>
          <p:cNvSpPr>
            <a:spLocks noGrp="1" noChangeArrowheads="1"/>
          </p:cNvSpPr>
          <p:nvPr>
            <p:ph type="dt" sz="quarter" idx="1"/>
          </p:nvPr>
        </p:nvSpPr>
        <p:spPr>
          <a:noFill/>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EF2C17CA-D5D5-44EF-ACCD-A17D1A3BCE68}" type="datetime1">
              <a:rPr lang="en-US" altLang="en-US" sz="1200" smtClean="0">
                <a:ea typeface="MS PGothic" panose="020B0600070205080204" pitchFamily="34" charset="-128"/>
              </a:rPr>
              <a:pPr/>
              <a:t>7/23/2019</a:t>
            </a:fld>
            <a:endParaRPr lang="en-US" altLang="en-US" sz="1200" smtClean="0">
              <a:ea typeface="MS PGothic" panose="020B0600070205080204" pitchFamily="34" charset="-128"/>
            </a:endParaRPr>
          </a:p>
        </p:txBody>
      </p:sp>
      <p:sp>
        <p:nvSpPr>
          <p:cNvPr id="62467" name="Rectangle 13"/>
          <p:cNvSpPr>
            <a:spLocks noGrp="1" noChangeArrowheads="1"/>
          </p:cNvSpPr>
          <p:nvPr>
            <p:ph type="sldNum" sz="quarter" idx="5"/>
          </p:nvPr>
        </p:nvSpPr>
        <p:spPr>
          <a:noFill/>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3D7A2F92-4CA6-428A-99EB-B8BBBC6AF87F}" type="slidenum">
              <a:rPr lang="en-US" altLang="en-US" sz="1200" smtClean="0">
                <a:ea typeface="MS PGothic" panose="020B0600070205080204" pitchFamily="34" charset="-128"/>
              </a:rPr>
              <a:pPr/>
              <a:t>58</a:t>
            </a:fld>
            <a:endParaRPr lang="en-US" altLang="en-US" sz="1200" smtClean="0">
              <a:ea typeface="MS PGothic" panose="020B0600070205080204" pitchFamily="34" charset="-128"/>
            </a:endParaRPr>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noFill/>
        </p:spPr>
        <p:txBody>
          <a:bodyPr/>
          <a:lstStyle/>
          <a:p>
            <a:r>
              <a:rPr lang="en-US" altLang="en-US" smtClean="0">
                <a:latin typeface="Arial" panose="020B0604020202020204" pitchFamily="34" charset="0"/>
              </a:rPr>
              <a:t>BEFORE BRINGING IN THE BULLETS . . .</a:t>
            </a:r>
          </a:p>
          <a:p>
            <a:endParaRPr lang="en-US" altLang="en-US" smtClean="0">
              <a:latin typeface="Arial" panose="020B0604020202020204" pitchFamily="34" charset="0"/>
            </a:endParaRPr>
          </a:p>
          <a:p>
            <a:r>
              <a:rPr lang="en-US" altLang="en-US" smtClean="0">
                <a:latin typeface="Arial" panose="020B0604020202020204" pitchFamily="34" charset="0"/>
              </a:rPr>
              <a:t>Anyone remember who "Duncan" is?</a:t>
            </a:r>
          </a:p>
          <a:p>
            <a:endParaRPr lang="en-US" altLang="en-US" smtClean="0">
              <a:latin typeface="Arial" panose="020B0604020202020204" pitchFamily="34" charset="0"/>
            </a:endParaRPr>
          </a:p>
          <a:p>
            <a:r>
              <a:rPr lang="en-US" altLang="en-US" smtClean="0">
                <a:latin typeface="Arial" panose="020B0604020202020204" pitchFamily="34" charset="0"/>
              </a:rPr>
              <a:t>Remember, this play is loosely based on factual information.  Where would this factual information be found?</a:t>
            </a:r>
          </a:p>
          <a:p>
            <a:endParaRPr lang="en-US" altLang="en-US" smtClean="0">
              <a:latin typeface="Arial" panose="020B0604020202020204" pitchFamily="34" charset="0"/>
            </a:endParaRPr>
          </a:p>
          <a:p>
            <a:r>
              <a:rPr lang="en-US" altLang="en-US" smtClean="0">
                <a:latin typeface="Arial" panose="020B0604020202020204" pitchFamily="34" charset="0"/>
              </a:rPr>
              <a:t>How much to you trust the factual information?</a:t>
            </a:r>
          </a:p>
          <a:p>
            <a:endParaRPr lang="en-US" altLang="en-US" smtClean="0">
              <a:latin typeface="Arial" panose="020B0604020202020204" pitchFamily="34" charset="0"/>
            </a:endParaRPr>
          </a:p>
          <a:p>
            <a:r>
              <a:rPr lang="en-US" altLang="en-US" smtClean="0">
                <a:latin typeface="Arial" panose="020B0604020202020204" pitchFamily="34" charset="0"/>
              </a:rPr>
              <a:t>That might be a good project for you - determine the extent to which the play is based on fact or deviates from established fact . . .</a:t>
            </a:r>
          </a:p>
        </p:txBody>
      </p:sp>
    </p:spTree>
    <p:extLst>
      <p:ext uri="{BB962C8B-B14F-4D97-AF65-F5344CB8AC3E}">
        <p14:creationId xmlns:p14="http://schemas.microsoft.com/office/powerpoint/2010/main" val="330702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1"/>
          <p:cNvSpPr>
            <a:spLocks noGrp="1" noChangeArrowheads="1"/>
          </p:cNvSpPr>
          <p:nvPr>
            <p:ph type="dt" sz="quarter" idx="1"/>
          </p:nvPr>
        </p:nvSpPr>
        <p:spPr>
          <a:noFill/>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52B95D91-1107-4440-B82E-3406DD9805F4}" type="datetime1">
              <a:rPr lang="en-US" altLang="en-US" sz="1200" smtClean="0">
                <a:ea typeface="MS PGothic" panose="020B0600070205080204" pitchFamily="34" charset="-128"/>
              </a:rPr>
              <a:pPr/>
              <a:t>7/23/2019</a:t>
            </a:fld>
            <a:endParaRPr lang="en-US" altLang="en-US" sz="1200" smtClean="0">
              <a:ea typeface="MS PGothic" panose="020B0600070205080204" pitchFamily="34" charset="-128"/>
            </a:endParaRPr>
          </a:p>
        </p:txBody>
      </p:sp>
      <p:sp>
        <p:nvSpPr>
          <p:cNvPr id="76803" name="Rectangle 13"/>
          <p:cNvSpPr>
            <a:spLocks noGrp="1" noChangeArrowheads="1"/>
          </p:cNvSpPr>
          <p:nvPr>
            <p:ph type="sldNum" sz="quarter" idx="5"/>
          </p:nvPr>
        </p:nvSpPr>
        <p:spPr>
          <a:noFill/>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B68904EC-66E9-413E-A32E-AD223117CB0D}" type="slidenum">
              <a:rPr lang="en-US" altLang="en-US" sz="1200" smtClean="0">
                <a:ea typeface="MS PGothic" panose="020B0600070205080204" pitchFamily="34" charset="-128"/>
              </a:rPr>
              <a:pPr/>
              <a:t>62</a:t>
            </a:fld>
            <a:endParaRPr lang="en-US" altLang="en-US" sz="1200" smtClean="0">
              <a:ea typeface="MS PGothic" panose="020B0600070205080204" pitchFamily="34" charset="-128"/>
            </a:endParaRPr>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p:spPr>
        <p:txBody>
          <a:bodyPr/>
          <a:lstStyle/>
          <a:p>
            <a:pPr>
              <a:lnSpc>
                <a:spcPct val="90000"/>
              </a:lnSpc>
            </a:pPr>
            <a:r>
              <a:rPr lang="en-US" altLang="en-US" sz="1000" smtClean="0">
                <a:latin typeface="Arial" panose="020B0604020202020204" pitchFamily="34" charset="0"/>
              </a:rPr>
              <a:t>Remember that a person is very much a product of their times.</a:t>
            </a:r>
          </a:p>
          <a:p>
            <a:pPr>
              <a:lnSpc>
                <a:spcPct val="90000"/>
              </a:lnSpc>
            </a:pPr>
            <a:endParaRPr lang="en-US" altLang="en-US" sz="1000" smtClean="0">
              <a:latin typeface="Arial" panose="020B0604020202020204" pitchFamily="34" charset="0"/>
            </a:endParaRPr>
          </a:p>
          <a:p>
            <a:pPr>
              <a:lnSpc>
                <a:spcPct val="90000"/>
              </a:lnSpc>
            </a:pPr>
            <a:r>
              <a:rPr lang="en-US" altLang="en-US" sz="1000" smtClean="0">
                <a:latin typeface="Arial" panose="020B0604020202020204" pitchFamily="34" charset="0"/>
              </a:rPr>
              <a:t>Elizabethan and Renaissance audiences were morbidly fascinated with witches and witchcraft.  Persecution of people for the "crime" of witchcraft reached terrifying proportions - between 1560 and 1603, hundreds of people (nearly all of them women) were convicted as witches and executed.</a:t>
            </a:r>
          </a:p>
          <a:p>
            <a:pPr>
              <a:lnSpc>
                <a:spcPct val="90000"/>
              </a:lnSpc>
            </a:pPr>
            <a:endParaRPr lang="en-US" altLang="en-US" sz="1000" smtClean="0">
              <a:latin typeface="Arial" panose="020B0604020202020204" pitchFamily="34" charset="0"/>
            </a:endParaRPr>
          </a:p>
          <a:p>
            <a:pPr>
              <a:lnSpc>
                <a:spcPct val="90000"/>
              </a:lnSpc>
            </a:pPr>
            <a:r>
              <a:rPr lang="en-US" altLang="en-US" sz="1000" smtClean="0">
                <a:latin typeface="Arial" panose="020B0604020202020204" pitchFamily="34" charset="0"/>
              </a:rPr>
              <a:t>The most popular method of execution?</a:t>
            </a:r>
          </a:p>
          <a:p>
            <a:pPr>
              <a:lnSpc>
                <a:spcPct val="90000"/>
              </a:lnSpc>
            </a:pPr>
            <a:endParaRPr lang="en-US" altLang="en-US" sz="1000" smtClean="0">
              <a:latin typeface="Arial" panose="020B0604020202020204" pitchFamily="34" charset="0"/>
            </a:endParaRPr>
          </a:p>
          <a:p>
            <a:pPr>
              <a:lnSpc>
                <a:spcPct val="90000"/>
              </a:lnSpc>
            </a:pPr>
            <a:r>
              <a:rPr lang="en-US" altLang="en-US" sz="1000" smtClean="0">
                <a:latin typeface="Arial" panose="020B0604020202020204" pitchFamily="34" charset="0"/>
              </a:rPr>
              <a:t>King James was as fascinated by witchcraft as were his subjects.  There is a story that in 1590, a group of witches tried to kill James (before he was king).  Their plot was discovered, and they were brought to trial.  One of the "witches", Agnes Sampson, claimed that she had collected toad venom to poison the king, christened a cat, tied parts of a dead man's body to it (we don't know which parts), sailed out to sea in a "sieve" and had thrown cat and body-bits overboard in order to raise a storm that would sink James' ship.  A bit elaborate . . .</a:t>
            </a:r>
          </a:p>
          <a:p>
            <a:pPr>
              <a:lnSpc>
                <a:spcPct val="90000"/>
              </a:lnSpc>
            </a:pPr>
            <a:endParaRPr lang="en-US" altLang="en-US" sz="1000" smtClean="0">
              <a:latin typeface="Arial" panose="020B0604020202020204" pitchFamily="34" charset="0"/>
            </a:endParaRPr>
          </a:p>
          <a:p>
            <a:pPr>
              <a:lnSpc>
                <a:spcPct val="90000"/>
              </a:lnSpc>
            </a:pPr>
            <a:r>
              <a:rPr lang="en-US" altLang="en-US" sz="1000" smtClean="0">
                <a:latin typeface="Arial" panose="020B0604020202020204" pitchFamily="34" charset="0"/>
              </a:rPr>
              <a:t>King James personally interrogated one of the three accused witches, "Doctor Fian" - a male.  The doctor was tortured during the interrogation:  "his nails upon all his fingers were riven and pulled off . . . his legs were crushed and beaten together as small as might be, and the bones and flesh so bruised that the blood and marrow spouted forth in great abundance".  Yuck.  </a:t>
            </a:r>
          </a:p>
          <a:p>
            <a:pPr>
              <a:lnSpc>
                <a:spcPct val="90000"/>
              </a:lnSpc>
            </a:pPr>
            <a:endParaRPr lang="en-US" altLang="en-US" sz="1000" smtClean="0">
              <a:latin typeface="Arial" panose="020B0604020202020204" pitchFamily="34" charset="0"/>
            </a:endParaRPr>
          </a:p>
          <a:p>
            <a:pPr>
              <a:lnSpc>
                <a:spcPct val="90000"/>
              </a:lnSpc>
            </a:pPr>
            <a:r>
              <a:rPr lang="en-US" altLang="en-US" sz="1000" smtClean="0">
                <a:latin typeface="Arial" panose="020B0604020202020204" pitchFamily="34" charset="0"/>
              </a:rPr>
              <a:t>So. . . all fired up by his witchy experience, King James personally investigated other cases, and in 1597 he wrote and published "Demonology", a book on witchcraft.  When he became king of England in 1603, he ordered its immediate printing in London.</a:t>
            </a:r>
          </a:p>
        </p:txBody>
      </p:sp>
    </p:spTree>
    <p:extLst>
      <p:ext uri="{BB962C8B-B14F-4D97-AF65-F5344CB8AC3E}">
        <p14:creationId xmlns:p14="http://schemas.microsoft.com/office/powerpoint/2010/main" val="672736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1"/>
          <p:cNvSpPr>
            <a:spLocks noGrp="1" noChangeArrowheads="1"/>
          </p:cNvSpPr>
          <p:nvPr>
            <p:ph type="dt" sz="quarter" idx="1"/>
          </p:nvPr>
        </p:nvSpPr>
        <p:spPr>
          <a:noFill/>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2912DE78-DAF6-49AE-B6EA-83534D9B3DD9}" type="datetime1">
              <a:rPr lang="en-US" altLang="en-US" sz="1200" smtClean="0">
                <a:ea typeface="MS PGothic" panose="020B0600070205080204" pitchFamily="34" charset="-128"/>
              </a:rPr>
              <a:pPr/>
              <a:t>7/23/2019</a:t>
            </a:fld>
            <a:endParaRPr lang="en-US" altLang="en-US" sz="1200" smtClean="0">
              <a:ea typeface="MS PGothic" panose="020B0600070205080204" pitchFamily="34" charset="-128"/>
            </a:endParaRPr>
          </a:p>
        </p:txBody>
      </p:sp>
      <p:sp>
        <p:nvSpPr>
          <p:cNvPr id="78851" name="Rectangle 13"/>
          <p:cNvSpPr>
            <a:spLocks noGrp="1" noChangeArrowheads="1"/>
          </p:cNvSpPr>
          <p:nvPr>
            <p:ph type="sldNum" sz="quarter" idx="5"/>
          </p:nvPr>
        </p:nvSpPr>
        <p:spPr>
          <a:noFill/>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F5C63731-3AC1-4229-AB51-EE69BC0E6C15}" type="slidenum">
              <a:rPr lang="en-US" altLang="en-US" sz="1200" smtClean="0">
                <a:ea typeface="MS PGothic" panose="020B0600070205080204" pitchFamily="34" charset="-128"/>
              </a:rPr>
              <a:pPr/>
              <a:t>63</a:t>
            </a:fld>
            <a:endParaRPr lang="en-US" altLang="en-US" sz="1200" smtClean="0">
              <a:ea typeface="MS PGothic" panose="020B0600070205080204" pitchFamily="34" charset="-128"/>
            </a:endParaRPr>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p:spPr>
        <p:txBody>
          <a:bodyPr/>
          <a:lstStyle/>
          <a:p>
            <a:r>
              <a:rPr lang="en-US" altLang="en-US" smtClean="0">
                <a:latin typeface="Arial" panose="020B0604020202020204" pitchFamily="34" charset="0"/>
              </a:rPr>
              <a:t>So here's some of the stuff Elizabethans and Renaissance people thought about witches . . .</a:t>
            </a:r>
          </a:p>
        </p:txBody>
      </p:sp>
    </p:spTree>
    <p:extLst>
      <p:ext uri="{BB962C8B-B14F-4D97-AF65-F5344CB8AC3E}">
        <p14:creationId xmlns:p14="http://schemas.microsoft.com/office/powerpoint/2010/main" val="2661306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1"/>
          <p:cNvSpPr>
            <a:spLocks noGrp="1" noChangeArrowheads="1"/>
          </p:cNvSpPr>
          <p:nvPr>
            <p:ph type="dt" sz="quarter" idx="1"/>
          </p:nvPr>
        </p:nvSpPr>
        <p:spPr>
          <a:noFill/>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EDC0F7E1-0EBA-4B8D-8618-99DB17BC58A1}" type="datetime1">
              <a:rPr lang="en-US" altLang="en-US" sz="1200" smtClean="0">
                <a:ea typeface="MS PGothic" panose="020B0600070205080204" pitchFamily="34" charset="-128"/>
              </a:rPr>
              <a:pPr/>
              <a:t>7/23/2019</a:t>
            </a:fld>
            <a:endParaRPr lang="en-US" altLang="en-US" sz="1200" smtClean="0">
              <a:ea typeface="MS PGothic" panose="020B0600070205080204" pitchFamily="34" charset="-128"/>
            </a:endParaRPr>
          </a:p>
        </p:txBody>
      </p:sp>
      <p:sp>
        <p:nvSpPr>
          <p:cNvPr id="80899" name="Rectangle 13"/>
          <p:cNvSpPr>
            <a:spLocks noGrp="1" noChangeArrowheads="1"/>
          </p:cNvSpPr>
          <p:nvPr>
            <p:ph type="sldNum" sz="quarter" idx="5"/>
          </p:nvPr>
        </p:nvSpPr>
        <p:spPr>
          <a:noFill/>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2C808BFB-6DE0-42A7-815D-04C562F4A214}" type="slidenum">
              <a:rPr lang="en-US" altLang="en-US" sz="1200" smtClean="0">
                <a:ea typeface="MS PGothic" panose="020B0600070205080204" pitchFamily="34" charset="-128"/>
              </a:rPr>
              <a:pPr/>
              <a:t>64</a:t>
            </a:fld>
            <a:endParaRPr lang="en-US" altLang="en-US" sz="1200" smtClean="0">
              <a:ea typeface="MS PGothic" panose="020B0600070205080204" pitchFamily="34" charset="-128"/>
            </a:endParaRPr>
          </a:p>
        </p:txBody>
      </p:sp>
      <p:sp>
        <p:nvSpPr>
          <p:cNvPr id="80900" name="Rectangle 2"/>
          <p:cNvSpPr>
            <a:spLocks noGrp="1" noRot="1" noChangeAspect="1" noChangeArrowheads="1" noTextEdit="1"/>
          </p:cNvSpPr>
          <p:nvPr>
            <p:ph type="sldImg"/>
          </p:nvPr>
        </p:nvSpPr>
        <p:spPr>
          <a:ln/>
        </p:spPr>
      </p:sp>
      <p:sp>
        <p:nvSpPr>
          <p:cNvPr id="80901" name="Rectangle 3"/>
          <p:cNvSpPr>
            <a:spLocks noGrp="1" noChangeArrowheads="1"/>
          </p:cNvSpPr>
          <p:nvPr>
            <p:ph type="body" idx="1"/>
          </p:nvPr>
        </p:nvSpPr>
        <p:spPr>
          <a:noFill/>
        </p:spPr>
        <p:txBody>
          <a:bodyPr/>
          <a:lstStyle/>
          <a:p>
            <a:r>
              <a:rPr lang="en-US" altLang="en-US" smtClean="0">
                <a:latin typeface="Arial" panose="020B0604020202020204" pitchFamily="34" charset="0"/>
              </a:rPr>
              <a:t>You would think that these "witches" would be pretty powerful people . . . </a:t>
            </a:r>
          </a:p>
          <a:p>
            <a:endParaRPr lang="en-US" altLang="en-US" smtClean="0">
              <a:latin typeface="Arial" panose="020B0604020202020204" pitchFamily="34" charset="0"/>
            </a:endParaRPr>
          </a:p>
          <a:p>
            <a:r>
              <a:rPr lang="en-US" altLang="en-US" smtClean="0">
                <a:latin typeface="Arial" panose="020B0604020202020204" pitchFamily="34" charset="0"/>
              </a:rPr>
              <a:t>. . . but it was mostly single, old women who kept cats that were in danger of being accused of witchcraft.  Remember, in 1604 an Act of Parliament decreed that if you were convicted, you were to be executed - and with the methods of "information extraction" used by the interrogators, people were likely to "spill their guts" (literally - know where that term comes from?)..</a:t>
            </a:r>
          </a:p>
          <a:p>
            <a:endParaRPr lang="en-US" altLang="en-US" smtClean="0">
              <a:latin typeface="Arial" panose="020B0604020202020204" pitchFamily="34" charset="0"/>
            </a:endParaRPr>
          </a:p>
          <a:p>
            <a:r>
              <a:rPr lang="en-US" altLang="en-US" smtClean="0">
                <a:latin typeface="Arial" panose="020B0604020202020204" pitchFamily="34" charset="0"/>
              </a:rPr>
              <a:t>CHECK - does the group want to get into women's rights in the Seventeenth Century?</a:t>
            </a:r>
          </a:p>
          <a:p>
            <a:endParaRPr lang="en-US" altLang="en-US" smtClean="0">
              <a:latin typeface="Arial" panose="020B0604020202020204" pitchFamily="34" charset="0"/>
            </a:endParaRPr>
          </a:p>
          <a:p>
            <a:r>
              <a:rPr lang="en-US" altLang="en-US" smtClean="0">
                <a:latin typeface="Arial" panose="020B0604020202020204" pitchFamily="34" charset="0"/>
              </a:rPr>
              <a:t>. . . here's another idea for your project:  maybe you could examine Shakespeare's portrayal of women in Macbeth - very interesting topic . . . </a:t>
            </a:r>
          </a:p>
        </p:txBody>
      </p:sp>
    </p:spTree>
    <p:extLst>
      <p:ext uri="{BB962C8B-B14F-4D97-AF65-F5344CB8AC3E}">
        <p14:creationId xmlns:p14="http://schemas.microsoft.com/office/powerpoint/2010/main" val="3595828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xmlns=""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xmlns=""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xmlns=""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59776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3B0668A-90A4-4B25-A001-4D36A8473400}" type="datetimeFigureOut">
              <a:rPr lang="en-US" smtClean="0"/>
              <a:t>7/23/2019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2BF56-B9F3-4BBA-AF7C-5F3F9F12C79F}" type="slidenum">
              <a:rPr lang="en-US" smtClean="0"/>
              <a:t>‹#›</a:t>
            </a:fld>
            <a:endParaRPr lang="en-US"/>
          </a:p>
        </p:txBody>
      </p:sp>
    </p:spTree>
    <p:extLst>
      <p:ext uri="{BB962C8B-B14F-4D97-AF65-F5344CB8AC3E}">
        <p14:creationId xmlns:p14="http://schemas.microsoft.com/office/powerpoint/2010/main" val="4203725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477000"/>
            <a:ext cx="2844800" cy="274638"/>
          </a:xfrm>
          <a:prstGeom prst="rect">
            <a:avLst/>
          </a:prstGeom>
        </p:spPr>
        <p:txBody>
          <a:bodyPr/>
          <a:lstStyle>
            <a:lvl1pPr>
              <a:defRPr/>
            </a:lvl1pPr>
          </a:lstStyle>
          <a:p>
            <a:pPr>
              <a:defRPr/>
            </a:pPr>
            <a:fld id="{4A906280-EC2B-4BB0-BDD7-BC9BAFEA8066}" type="datetimeFigureOut">
              <a:rPr lang="en-US"/>
              <a:pPr>
                <a:defRPr/>
              </a:pPr>
              <a:t>7/23/2019</a:t>
            </a:fld>
            <a:endParaRPr lang="en-US"/>
          </a:p>
        </p:txBody>
      </p:sp>
      <p:sp>
        <p:nvSpPr>
          <p:cNvPr id="3" name="Footer Placeholder 2"/>
          <p:cNvSpPr>
            <a:spLocks noGrp="1"/>
          </p:cNvSpPr>
          <p:nvPr>
            <p:ph type="ftr" sz="quarter" idx="11"/>
          </p:nvPr>
        </p:nvSpPr>
        <p:spPr>
          <a:xfrm>
            <a:off x="3520018" y="6477000"/>
            <a:ext cx="7344833" cy="274638"/>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10938934" y="6477000"/>
            <a:ext cx="977900" cy="274638"/>
          </a:xfrm>
          <a:prstGeom prst="rect">
            <a:avLst/>
          </a:prstGeom>
        </p:spPr>
        <p:txBody>
          <a:bodyPr/>
          <a:lstStyle>
            <a:lvl1pPr>
              <a:defRPr/>
            </a:lvl1pPr>
          </a:lstStyle>
          <a:p>
            <a:pPr>
              <a:defRPr/>
            </a:pPr>
            <a:fld id="{3689DC15-C250-4D14-8087-9D4A2077E6ED}" type="slidenum">
              <a:rPr lang="en-US" altLang="en-US"/>
              <a:pPr>
                <a:defRPr/>
              </a:pPr>
              <a:t>‹#›</a:t>
            </a:fld>
            <a:endParaRPr lang="en-US" altLang="en-US"/>
          </a:p>
        </p:txBody>
      </p:sp>
    </p:spTree>
    <p:extLst>
      <p:ext uri="{BB962C8B-B14F-4D97-AF65-F5344CB8AC3E}">
        <p14:creationId xmlns:p14="http://schemas.microsoft.com/office/powerpoint/2010/main" val="17645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Comparison Left Placeholder 1">
            <a:extLst>
              <a:ext uri="{FF2B5EF4-FFF2-40B4-BE49-F238E27FC236}">
                <a16:creationId xmlns="" xmlns:a16="http://schemas.microsoft.com/office/drawing/2014/main" id="{9322B50D-6A7D-41C6-BA57-613BC231DF36}"/>
              </a:ext>
            </a:extLst>
          </p:cNvPr>
          <p:cNvSpPr>
            <a:spLocks noGrp="1"/>
          </p:cNvSpPr>
          <p:nvPr>
            <p:ph type="body" idx="1"/>
          </p:nvPr>
        </p:nvSpPr>
        <p:spPr>
          <a:xfrm>
            <a:off x="432000" y="1344711"/>
            <a:ext cx="5472000" cy="360000"/>
          </a:xfrm>
          <a:prstGeom prst="rect">
            <a:avLst/>
          </a:prstGeo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2">
            <a:extLst>
              <a:ext uri="{FF2B5EF4-FFF2-40B4-BE49-F238E27FC236}">
                <a16:creationId xmlns="" xmlns:a16="http://schemas.microsoft.com/office/drawing/2014/main" id="{9FD584DA-F775-47B8-A1D7-6556AD5FCBD2}"/>
              </a:ext>
            </a:extLst>
          </p:cNvPr>
          <p:cNvSpPr>
            <a:spLocks noGrp="1"/>
          </p:cNvSpPr>
          <p:nvPr>
            <p:ph sz="half" idx="2"/>
          </p:nvPr>
        </p:nvSpPr>
        <p:spPr>
          <a:xfrm>
            <a:off x="432000" y="1921682"/>
            <a:ext cx="5472000" cy="4198318"/>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1" name="Slide Number Placeholder 10">
            <a:extLst>
              <a:ext uri="{FF2B5EF4-FFF2-40B4-BE49-F238E27FC236}">
                <a16:creationId xmlns="" xmlns:a16="http://schemas.microsoft.com/office/drawing/2014/main" id="{F17B7460-0559-435A-9C2F-1B12BC6CE184}"/>
              </a:ext>
            </a:extLst>
          </p:cNvPr>
          <p:cNvSpPr>
            <a:spLocks noGrp="1"/>
          </p:cNvSpPr>
          <p:nvPr>
            <p:ph type="sldNum" sz="quarter" idx="11"/>
          </p:nvPr>
        </p:nvSpPr>
        <p:spPr>
          <a:xfrm>
            <a:off x="11706224" y="6356350"/>
            <a:ext cx="370575" cy="365125"/>
          </a:xfrm>
          <a:prstGeom prst="rect">
            <a:avLst/>
          </a:prstGeom>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Footer Placeholder 4">
            <a:extLst>
              <a:ext uri="{FF2B5EF4-FFF2-40B4-BE49-F238E27FC236}">
                <a16:creationId xmlns=""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a:lstStyle/>
          <a:p>
            <a:r>
              <a:rPr lang="en-ZA" dirty="0"/>
              <a:t>Add a footer</a:t>
            </a:r>
          </a:p>
        </p:txBody>
      </p:sp>
      <p:sp>
        <p:nvSpPr>
          <p:cNvPr id="6" name="Title 5">
            <a:extLst>
              <a:ext uri="{FF2B5EF4-FFF2-40B4-BE49-F238E27FC236}">
                <a16:creationId xmlns="" xmlns:a16="http://schemas.microsoft.com/office/drawing/2014/main" id="{03EC6BDA-4EF2-4001-BA40-F8286207C945}"/>
              </a:ext>
            </a:extLst>
          </p:cNvPr>
          <p:cNvSpPr>
            <a:spLocks noGrp="1"/>
          </p:cNvSpPr>
          <p:nvPr>
            <p:ph type="title"/>
          </p:nvPr>
        </p:nvSpPr>
        <p:spPr>
          <a:xfrm>
            <a:off x="516834" y="432000"/>
            <a:ext cx="11255165" cy="695740"/>
          </a:xfrm>
          <a:prstGeom prst="rect">
            <a:avLst/>
          </a:prstGeom>
        </p:spPr>
        <p:txBody>
          <a:bodyPr/>
          <a:lstStyle/>
          <a:p>
            <a:r>
              <a:rPr lang="en-US" smtClean="0"/>
              <a:t>Click to edit Master title style</a:t>
            </a:r>
            <a:endParaRPr lang="en-ZA"/>
          </a:p>
        </p:txBody>
      </p:sp>
      <p:sp>
        <p:nvSpPr>
          <p:cNvPr id="13" name="Rectangle 12">
            <a:extLst>
              <a:ext uri="{FF2B5EF4-FFF2-40B4-BE49-F238E27FC236}">
                <a16:creationId xmlns="" xmlns:a16="http://schemas.microsoft.com/office/drawing/2014/main" id="{DF99E603-2E51-4A76-B2DA-73C43D7475AA}"/>
              </a:ext>
            </a:extLst>
          </p:cNvPr>
          <p:cNvSpPr/>
          <p:nvPr userDrawn="1"/>
        </p:nvSpPr>
        <p:spPr>
          <a:xfrm>
            <a:off x="432000"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Text Placeholder 4">
            <a:extLst>
              <a:ext uri="{FF2B5EF4-FFF2-40B4-BE49-F238E27FC236}">
                <a16:creationId xmlns="" xmlns:a16="http://schemas.microsoft.com/office/drawing/2014/main" id="{4AC0AC83-4BF5-452E-9148-988027C7496D}"/>
              </a:ext>
            </a:extLst>
          </p:cNvPr>
          <p:cNvSpPr>
            <a:spLocks noGrp="1"/>
          </p:cNvSpPr>
          <p:nvPr>
            <p:ph type="body" sz="quarter" idx="3"/>
          </p:nvPr>
        </p:nvSpPr>
        <p:spPr>
          <a:xfrm>
            <a:off x="6288002" y="1344711"/>
            <a:ext cx="5483996" cy="360000"/>
          </a:xfrm>
          <a:prstGeom prst="rect">
            <a:avLst/>
          </a:prstGeom>
        </p:spPr>
        <p:txBody>
          <a:bodyPr vert="horz" lIns="0" tIns="0" rIns="0" bIns="0" rtlCol="0" anchor="t">
            <a:noAutofit/>
          </a:bodyPr>
          <a:lstStyle>
            <a:lvl1pPr marL="0" indent="0">
              <a:buNone/>
              <a:defRPr lang="en-US" sz="2400" b="1"/>
            </a:lvl1pPr>
          </a:lstStyle>
          <a:p>
            <a:pPr marL="266700" lvl="0" indent="-266700"/>
            <a:r>
              <a:rPr lang="en-US" smtClean="0"/>
              <a:t>Click to edit Master text styles</a:t>
            </a:r>
          </a:p>
        </p:txBody>
      </p:sp>
      <p:sp>
        <p:nvSpPr>
          <p:cNvPr id="16" name="Content Placeholder 5">
            <a:extLst>
              <a:ext uri="{FF2B5EF4-FFF2-40B4-BE49-F238E27FC236}">
                <a16:creationId xmlns="" xmlns:a16="http://schemas.microsoft.com/office/drawing/2014/main" id="{B0B75294-97C0-4F49-A2A0-761663E8AAD2}"/>
              </a:ext>
            </a:extLst>
          </p:cNvPr>
          <p:cNvSpPr>
            <a:spLocks noGrp="1"/>
          </p:cNvSpPr>
          <p:nvPr>
            <p:ph sz="quarter" idx="4"/>
          </p:nvPr>
        </p:nvSpPr>
        <p:spPr>
          <a:xfrm>
            <a:off x="6288002" y="1921683"/>
            <a:ext cx="5483996" cy="419831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3938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160000" cy="1143000"/>
          </a:xfrm>
          <a:prstGeom prst="rect">
            <a:avLst/>
          </a:prstGeom>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xfrm>
            <a:off x="1352551" y="6107113"/>
            <a:ext cx="25400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4603751" y="6107113"/>
            <a:ext cx="38608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9175751" y="6107113"/>
            <a:ext cx="2540000" cy="457200"/>
          </a:xfrm>
          <a:prstGeom prst="rect">
            <a:avLst/>
          </a:prstGeom>
          <a:ln/>
        </p:spPr>
        <p:txBody>
          <a:bodyPr/>
          <a:lstStyle>
            <a:lvl1pPr>
              <a:defRPr/>
            </a:lvl1pPr>
          </a:lstStyle>
          <a:p>
            <a:fld id="{11472315-FC00-4C02-B6A6-E80D30E73D5A}" type="slidenum">
              <a:rPr lang="en-US" altLang="en-US"/>
              <a:pPr/>
              <a:t>‹#›</a:t>
            </a:fld>
            <a:endParaRPr lang="en-US" altLang="en-US"/>
          </a:p>
        </p:txBody>
      </p:sp>
    </p:spTree>
    <p:extLst>
      <p:ext uri="{BB962C8B-B14F-4D97-AF65-F5344CB8AC3E}">
        <p14:creationId xmlns:p14="http://schemas.microsoft.com/office/powerpoint/2010/main" val="710422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1600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422400" y="1752600"/>
            <a:ext cx="4978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4000" y="1752600"/>
            <a:ext cx="4978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1352551" y="6107113"/>
            <a:ext cx="25400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4603751" y="6107113"/>
            <a:ext cx="38608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9175751" y="6107113"/>
            <a:ext cx="2540000" cy="457200"/>
          </a:xfrm>
          <a:prstGeom prst="rect">
            <a:avLst/>
          </a:prstGeom>
          <a:ln/>
        </p:spPr>
        <p:txBody>
          <a:bodyPr/>
          <a:lstStyle>
            <a:lvl1pPr>
              <a:defRPr/>
            </a:lvl1pPr>
          </a:lstStyle>
          <a:p>
            <a:fld id="{E03832CA-0E31-4670-A830-F55DC7D69B66}" type="slidenum">
              <a:rPr lang="en-US" altLang="en-US"/>
              <a:pPr/>
              <a:t>‹#›</a:t>
            </a:fld>
            <a:endParaRPr lang="en-US" altLang="en-US"/>
          </a:p>
        </p:txBody>
      </p:sp>
    </p:spTree>
    <p:extLst>
      <p:ext uri="{BB962C8B-B14F-4D97-AF65-F5344CB8AC3E}">
        <p14:creationId xmlns:p14="http://schemas.microsoft.com/office/powerpoint/2010/main" val="1386801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400050"/>
            <a:ext cx="103632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422400" y="1771650"/>
            <a:ext cx="508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705600" y="1771650"/>
            <a:ext cx="5080000" cy="4114800"/>
          </a:xfrm>
          <a:prstGeom prst="rect">
            <a:avLst/>
          </a:prstGeom>
        </p:spPr>
        <p:txBody>
          <a:bodyPr/>
          <a:lstStyle/>
          <a:p>
            <a:pPr lvl="0"/>
            <a:endParaRPr lang="en-US" noProof="0" smtClean="0"/>
          </a:p>
        </p:txBody>
      </p:sp>
      <p:sp>
        <p:nvSpPr>
          <p:cNvPr id="5" name="Rectangle 33"/>
          <p:cNvSpPr>
            <a:spLocks noGrp="1" noChangeArrowheads="1"/>
          </p:cNvSpPr>
          <p:nvPr>
            <p:ph type="dt" sz="half" idx="10"/>
          </p:nvPr>
        </p:nvSpPr>
        <p:spPr>
          <a:xfrm>
            <a:off x="1388533" y="6157913"/>
            <a:ext cx="2540000" cy="457200"/>
          </a:xfrm>
          <a:prstGeom prst="rect">
            <a:avLst/>
          </a:prstGeom>
          <a:ln/>
        </p:spPr>
        <p:txBody>
          <a:bodyPr/>
          <a:lstStyle>
            <a:lvl1pPr>
              <a:defRPr/>
            </a:lvl1pPr>
          </a:lstStyle>
          <a:p>
            <a:pPr>
              <a:defRPr/>
            </a:pPr>
            <a:endParaRPr lang="en-US"/>
          </a:p>
        </p:txBody>
      </p:sp>
      <p:sp>
        <p:nvSpPr>
          <p:cNvPr id="6" name="Rectangle 34"/>
          <p:cNvSpPr>
            <a:spLocks noGrp="1" noChangeArrowheads="1"/>
          </p:cNvSpPr>
          <p:nvPr>
            <p:ph type="ftr" sz="quarter" idx="11"/>
          </p:nvPr>
        </p:nvSpPr>
        <p:spPr>
          <a:xfrm>
            <a:off x="4673600" y="6157913"/>
            <a:ext cx="3860800" cy="457200"/>
          </a:xfrm>
          <a:prstGeom prst="rect">
            <a:avLst/>
          </a:prstGeom>
          <a:ln/>
        </p:spPr>
        <p:txBody>
          <a:bodyPr/>
          <a:lstStyle>
            <a:lvl1pPr>
              <a:defRPr/>
            </a:lvl1pPr>
          </a:lstStyle>
          <a:p>
            <a:pPr>
              <a:defRPr/>
            </a:pPr>
            <a:endParaRPr lang="en-US"/>
          </a:p>
        </p:txBody>
      </p:sp>
      <p:sp>
        <p:nvSpPr>
          <p:cNvPr id="7" name="Rectangle 35"/>
          <p:cNvSpPr>
            <a:spLocks noGrp="1" noChangeArrowheads="1"/>
          </p:cNvSpPr>
          <p:nvPr>
            <p:ph type="sldNum" sz="quarter" idx="12"/>
          </p:nvPr>
        </p:nvSpPr>
        <p:spPr>
          <a:xfrm>
            <a:off x="9245600" y="6157913"/>
            <a:ext cx="2540000" cy="457200"/>
          </a:xfrm>
          <a:prstGeom prst="rect">
            <a:avLst/>
          </a:prstGeom>
          <a:ln/>
        </p:spPr>
        <p:txBody>
          <a:bodyPr/>
          <a:lstStyle>
            <a:lvl1pPr>
              <a:defRPr/>
            </a:lvl1pPr>
          </a:lstStyle>
          <a:p>
            <a:pPr>
              <a:defRPr/>
            </a:pPr>
            <a:fld id="{8EE5EDEA-E6BB-42E5-B7BD-06954427224B}" type="slidenum">
              <a:rPr lang="en-US" altLang="en-US"/>
              <a:pPr>
                <a:defRPr/>
              </a:pPr>
              <a:t>‹#›</a:t>
            </a:fld>
            <a:endParaRPr lang="en-US" altLang="en-US"/>
          </a:p>
        </p:txBody>
      </p:sp>
    </p:spTree>
    <p:extLst>
      <p:ext uri="{BB962C8B-B14F-4D97-AF65-F5344CB8AC3E}">
        <p14:creationId xmlns:p14="http://schemas.microsoft.com/office/powerpoint/2010/main" val="891219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400050"/>
            <a:ext cx="10363200" cy="1143000"/>
          </a:xfrm>
          <a:prstGeom prst="rect">
            <a:avLst/>
          </a:prstGeo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422400" y="1771650"/>
            <a:ext cx="5080000" cy="4114800"/>
          </a:xfrm>
          <a:prstGeom prst="rect">
            <a:avLst/>
          </a:prstGeom>
        </p:spPr>
        <p:txBody>
          <a:bodyPr/>
          <a:lstStyle/>
          <a:p>
            <a:pPr lvl="0"/>
            <a:endParaRPr lang="en-US" noProof="0" smtClean="0"/>
          </a:p>
        </p:txBody>
      </p:sp>
      <p:sp>
        <p:nvSpPr>
          <p:cNvPr id="4" name="Text Placeholder 3"/>
          <p:cNvSpPr>
            <a:spLocks noGrp="1"/>
          </p:cNvSpPr>
          <p:nvPr>
            <p:ph type="body" sz="half" idx="2"/>
          </p:nvPr>
        </p:nvSpPr>
        <p:spPr>
          <a:xfrm>
            <a:off x="6705600" y="1771650"/>
            <a:ext cx="508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3"/>
          <p:cNvSpPr>
            <a:spLocks noGrp="1" noChangeArrowheads="1"/>
          </p:cNvSpPr>
          <p:nvPr>
            <p:ph type="dt" sz="half" idx="10"/>
          </p:nvPr>
        </p:nvSpPr>
        <p:spPr>
          <a:xfrm>
            <a:off x="1388533" y="6157913"/>
            <a:ext cx="2540000" cy="457200"/>
          </a:xfrm>
          <a:prstGeom prst="rect">
            <a:avLst/>
          </a:prstGeom>
          <a:ln/>
        </p:spPr>
        <p:txBody>
          <a:bodyPr/>
          <a:lstStyle>
            <a:lvl1pPr>
              <a:defRPr/>
            </a:lvl1pPr>
          </a:lstStyle>
          <a:p>
            <a:pPr>
              <a:defRPr/>
            </a:pPr>
            <a:endParaRPr lang="en-US"/>
          </a:p>
        </p:txBody>
      </p:sp>
      <p:sp>
        <p:nvSpPr>
          <p:cNvPr id="6" name="Rectangle 34"/>
          <p:cNvSpPr>
            <a:spLocks noGrp="1" noChangeArrowheads="1"/>
          </p:cNvSpPr>
          <p:nvPr>
            <p:ph type="ftr" sz="quarter" idx="11"/>
          </p:nvPr>
        </p:nvSpPr>
        <p:spPr>
          <a:xfrm>
            <a:off x="4673600" y="6157913"/>
            <a:ext cx="3860800" cy="457200"/>
          </a:xfrm>
          <a:prstGeom prst="rect">
            <a:avLst/>
          </a:prstGeom>
          <a:ln/>
        </p:spPr>
        <p:txBody>
          <a:bodyPr/>
          <a:lstStyle>
            <a:lvl1pPr>
              <a:defRPr/>
            </a:lvl1pPr>
          </a:lstStyle>
          <a:p>
            <a:pPr>
              <a:defRPr/>
            </a:pPr>
            <a:endParaRPr lang="en-US"/>
          </a:p>
        </p:txBody>
      </p:sp>
      <p:sp>
        <p:nvSpPr>
          <p:cNvPr id="7" name="Rectangle 35"/>
          <p:cNvSpPr>
            <a:spLocks noGrp="1" noChangeArrowheads="1"/>
          </p:cNvSpPr>
          <p:nvPr>
            <p:ph type="sldNum" sz="quarter" idx="12"/>
          </p:nvPr>
        </p:nvSpPr>
        <p:spPr>
          <a:xfrm>
            <a:off x="9245600" y="6157913"/>
            <a:ext cx="2540000" cy="457200"/>
          </a:xfrm>
          <a:prstGeom prst="rect">
            <a:avLst/>
          </a:prstGeom>
          <a:ln/>
        </p:spPr>
        <p:txBody>
          <a:bodyPr/>
          <a:lstStyle>
            <a:lvl1pPr>
              <a:defRPr/>
            </a:lvl1pPr>
          </a:lstStyle>
          <a:p>
            <a:pPr>
              <a:defRPr/>
            </a:pPr>
            <a:fld id="{94EFDF90-715D-436A-8B2E-77BDA45DDD35}" type="slidenum">
              <a:rPr lang="en-US" altLang="en-US"/>
              <a:pPr>
                <a:defRPr/>
              </a:pPr>
              <a:t>‹#›</a:t>
            </a:fld>
            <a:endParaRPr lang="en-US" altLang="en-US"/>
          </a:p>
        </p:txBody>
      </p:sp>
    </p:spTree>
    <p:extLst>
      <p:ext uri="{BB962C8B-B14F-4D97-AF65-F5344CB8AC3E}">
        <p14:creationId xmlns:p14="http://schemas.microsoft.com/office/powerpoint/2010/main" val="663969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682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w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video" Target="file:///D:\English%20Classes\English%20321%20S2005\globe.mpg"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28.gi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gif"/><Relationship Id="rId1" Type="http://schemas.openxmlformats.org/officeDocument/2006/relationships/slideLayout" Target="../slideLayouts/slideLayout3.xml"/><Relationship Id="rId5" Type="http://schemas.openxmlformats.org/officeDocument/2006/relationships/image" Target="../media/image32.wmf"/><Relationship Id="rId4" Type="http://schemas.openxmlformats.org/officeDocument/2006/relationships/image" Target="../media/image31.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youtube.com/watch?v=qafnuBH8KPs"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6gTBdSyqzMI"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0D9B656B-FF66-8141-BAE1-668F1423C2D5}"/>
              </a:ext>
            </a:extLst>
          </p:cNvPr>
          <p:cNvSpPr>
            <a:spLocks noGrp="1"/>
          </p:cNvSpPr>
          <p:nvPr>
            <p:ph type="title"/>
          </p:nvPr>
        </p:nvSpPr>
        <p:spPr>
          <a:xfrm>
            <a:off x="3752491" y="1990217"/>
            <a:ext cx="4606505" cy="2819509"/>
          </a:xfrm>
        </p:spPr>
        <p:txBody>
          <a:bodyPr/>
          <a:lstStyle/>
          <a:p>
            <a:r>
              <a:rPr lang="en-US" dirty="0" smtClean="0">
                <a:solidFill>
                  <a:schemeClr val="bg1"/>
                </a:solidFill>
                <a:latin typeface="Magneto" panose="04030805050802020D02" pitchFamily="82" charset="0"/>
              </a:rPr>
              <a:t>Everything You Need to Know About Shakespeare</a:t>
            </a:r>
            <a:endParaRPr lang="en-US" dirty="0">
              <a:solidFill>
                <a:schemeClr val="bg1"/>
              </a:solidFill>
              <a:latin typeface="Magneto" panose="04030805050802020D02" pitchFamily="82" charset="0"/>
            </a:endParaRPr>
          </a:p>
        </p:txBody>
      </p:sp>
    </p:spTree>
    <p:extLst>
      <p:ext uri="{BB962C8B-B14F-4D97-AF65-F5344CB8AC3E}">
        <p14:creationId xmlns:p14="http://schemas.microsoft.com/office/powerpoint/2010/main" val="39516890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5351111" y="5419725"/>
            <a:ext cx="5573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dirty="0"/>
              <a:t>From Stratford’s web site: http://www.stratford-upon-avon.co.uk/index.htm</a:t>
            </a:r>
          </a:p>
        </p:txBody>
      </p:sp>
      <p:pic>
        <p:nvPicPr>
          <p:cNvPr id="3076" name="Picture 4" descr="D:\Powerpoint Presentations\English 321\Stratford tod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3850" y="571500"/>
            <a:ext cx="8008236"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5"/>
          <p:cNvSpPr>
            <a:spLocks noGrp="1" noChangeArrowheads="1"/>
          </p:cNvSpPr>
          <p:nvPr>
            <p:ph type="title"/>
          </p:nvPr>
        </p:nvSpPr>
        <p:spPr>
          <a:xfrm>
            <a:off x="190501" y="228600"/>
            <a:ext cx="4076700" cy="990600"/>
          </a:xfrm>
        </p:spPr>
        <p:txBody>
          <a:bodyPr/>
          <a:lstStyle/>
          <a:p>
            <a:pPr eaLnBrk="1" hangingPunct="1"/>
            <a:r>
              <a:rPr lang="en-US" altLang="en-US" sz="8000" b="1" dirty="0">
                <a:solidFill>
                  <a:srgbClr val="FF0000"/>
                </a:solidFill>
                <a:latin typeface="Andalus" panose="02020603050405020304" pitchFamily="18" charset="-78"/>
                <a:cs typeface="Andalus" panose="02020603050405020304" pitchFamily="18" charset="-78"/>
              </a:rPr>
              <a:t>Stratford-upon-Avon Today</a:t>
            </a:r>
          </a:p>
        </p:txBody>
      </p:sp>
    </p:spTree>
    <p:extLst>
      <p:ext uri="{BB962C8B-B14F-4D97-AF65-F5344CB8AC3E}">
        <p14:creationId xmlns:p14="http://schemas.microsoft.com/office/powerpoint/2010/main" val="387192388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3077"/>
                                        </p:tgtEl>
                                        <p:attrNameLst>
                                          <p:attrName>style.visibility</p:attrName>
                                        </p:attrNameLst>
                                      </p:cBhvr>
                                      <p:to>
                                        <p:strVal val="visible"/>
                                      </p:to>
                                    </p:set>
                                    <p:anim to="" calcmode="lin" valueType="num">
                                      <p:cBhvr>
                                        <p:cTn id="7" dur="1" fill="hold"/>
                                        <p:tgtEl>
                                          <p:spTgt spid="307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499"/>
                                          </p:stCondLst>
                                        </p:cTn>
                                        <p:tgtEl>
                                          <p:spTgt spid="3076"/>
                                        </p:tgtEl>
                                        <p:attrNameLst>
                                          <p:attrName>style.visibility</p:attrName>
                                        </p:attrNameLst>
                                      </p:cBhvr>
                                      <p:to>
                                        <p:strVal val="visible"/>
                                      </p:to>
                                    </p:set>
                                    <p:anim to="" calcmode="lin" valueType="num">
                                      <p:cBhvr>
                                        <p:cTn id="12" dur="1" fill="hold"/>
                                        <p:tgtEl>
                                          <p:spTgt spid="3076"/>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3075"/>
                                        </p:tgtEl>
                                        <p:attrNameLst>
                                          <p:attrName>style.visibility</p:attrName>
                                        </p:attrNameLst>
                                      </p:cBhvr>
                                      <p:to>
                                        <p:strVal val="visible"/>
                                      </p:to>
                                    </p:set>
                                    <p:anim to="" calcmode="lin" valueType="num">
                                      <p:cBhvr>
                                        <p:cTn id="17" dur="1" fill="hold"/>
                                        <p:tgtEl>
                                          <p:spTgt spid="307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utoUpdateAnimBg="0"/>
      <p:bldP spid="307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3" name="Picture 3" descr="D:\Powerpoint Presentations\English 321\Shakespeares birthpl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325" y="2408237"/>
            <a:ext cx="73152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5976143" y="6477000"/>
            <a:ext cx="361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t>From: http://perso.wanadoo.fr/danielle.esposito/</a:t>
            </a:r>
          </a:p>
        </p:txBody>
      </p:sp>
      <p:sp>
        <p:nvSpPr>
          <p:cNvPr id="5126" name="Rectangle 6"/>
          <p:cNvSpPr>
            <a:spLocks noGrp="1" noChangeArrowheads="1"/>
          </p:cNvSpPr>
          <p:nvPr>
            <p:ph type="title"/>
          </p:nvPr>
        </p:nvSpPr>
        <p:spPr>
          <a:xfrm>
            <a:off x="161925" y="334965"/>
            <a:ext cx="7620000" cy="457200"/>
          </a:xfrm>
        </p:spPr>
        <p:txBody>
          <a:bodyPr/>
          <a:lstStyle/>
          <a:p>
            <a:pPr eaLnBrk="1" hangingPunct="1">
              <a:defRPr/>
            </a:pPr>
            <a:r>
              <a:rPr lang="en-US" sz="8000" b="1" dirty="0">
                <a:solidFill>
                  <a:srgbClr val="FF0000"/>
                </a:solidFill>
                <a:effectLst>
                  <a:outerShdw blurRad="38100" dist="38100" dir="2700000" algn="tl">
                    <a:srgbClr val="000000"/>
                  </a:outerShdw>
                </a:effectLst>
                <a:latin typeface="Andalus" panose="02020603050405020304" pitchFamily="18" charset="-78"/>
                <a:cs typeface="Andalus" panose="02020603050405020304" pitchFamily="18" charset="-78"/>
              </a:rPr>
              <a:t>Shakespeare’s Birthplace</a:t>
            </a:r>
          </a:p>
        </p:txBody>
      </p:sp>
    </p:spTree>
    <p:extLst>
      <p:ext uri="{BB962C8B-B14F-4D97-AF65-F5344CB8AC3E}">
        <p14:creationId xmlns:p14="http://schemas.microsoft.com/office/powerpoint/2010/main" val="26599934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126"/>
                                        </p:tgtEl>
                                        <p:attrNameLst>
                                          <p:attrName>style.visibility</p:attrName>
                                        </p:attrNameLst>
                                      </p:cBhvr>
                                      <p:to>
                                        <p:strVal val="visible"/>
                                      </p:to>
                                    </p:set>
                                    <p:anim to="" calcmode="lin" valueType="num">
                                      <p:cBhvr>
                                        <p:cTn id="7" dur="1" fill="hold"/>
                                        <p:tgtEl>
                                          <p:spTgt spid="5126"/>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499"/>
                                          </p:stCondLst>
                                        </p:cTn>
                                        <p:tgtEl>
                                          <p:spTgt spid="5123"/>
                                        </p:tgtEl>
                                        <p:attrNameLst>
                                          <p:attrName>style.visibility</p:attrName>
                                        </p:attrNameLst>
                                      </p:cBhvr>
                                      <p:to>
                                        <p:strVal val="visible"/>
                                      </p:to>
                                    </p:set>
                                    <p:anim to="" calcmode="lin" valueType="num">
                                      <p:cBhvr>
                                        <p:cTn id="12" dur="1" fill="hold"/>
                                        <p:tgtEl>
                                          <p:spTgt spid="5123"/>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5125"/>
                                        </p:tgtEl>
                                        <p:attrNameLst>
                                          <p:attrName>style.visibility</p:attrName>
                                        </p:attrNameLst>
                                      </p:cBhvr>
                                      <p:to>
                                        <p:strVal val="visible"/>
                                      </p:to>
                                    </p:set>
                                    <p:anim to="" calcmode="lin" valueType="num">
                                      <p:cBhvr>
                                        <p:cTn id="17" dur="1" fill="hold"/>
                                        <p:tgtEl>
                                          <p:spTgt spid="512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utoUpdateAnimBg="0"/>
      <p:bldP spid="512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1026"/>
          <p:cNvSpPr>
            <a:spLocks noChangeArrowheads="1"/>
          </p:cNvSpPr>
          <p:nvPr/>
        </p:nvSpPr>
        <p:spPr bwMode="auto">
          <a:xfrm>
            <a:off x="2209800" y="609600"/>
            <a:ext cx="7772400" cy="609600"/>
          </a:xfrm>
          <a:prstGeom prst="rect">
            <a:avLst/>
          </a:prstGeom>
          <a:noFill/>
          <a:ln w="9525">
            <a:noFill/>
            <a:miter lim="800000"/>
            <a:headEnd/>
            <a:tailEnd/>
          </a:ln>
          <a:effectLst/>
        </p:spPr>
        <p:txBody>
          <a:bodyPr anchor="ctr"/>
          <a:lstStyle/>
          <a:p>
            <a:pPr algn="ctr">
              <a:defRPr/>
            </a:pPr>
            <a:endParaRPr lang="en-US" sz="4000" b="1">
              <a:solidFill>
                <a:srgbClr val="FF0000"/>
              </a:solidFill>
              <a:effectLst>
                <a:outerShdw blurRad="38100" dist="38100" dir="2700000" algn="tl">
                  <a:srgbClr val="000000"/>
                </a:outerShdw>
              </a:effectLst>
            </a:endParaRPr>
          </a:p>
        </p:txBody>
      </p:sp>
      <p:sp>
        <p:nvSpPr>
          <p:cNvPr id="13315" name="Rectangle 1027"/>
          <p:cNvSpPr>
            <a:spLocks noChangeArrowheads="1"/>
          </p:cNvSpPr>
          <p:nvPr/>
        </p:nvSpPr>
        <p:spPr bwMode="auto">
          <a:xfrm>
            <a:off x="495300" y="1752600"/>
            <a:ext cx="70961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buFontTx/>
              <a:buChar char="•"/>
            </a:pPr>
            <a:r>
              <a:rPr lang="en-US" altLang="en-US" sz="2800" dirty="0">
                <a:latin typeface="Andalus" panose="02020603050405020304" pitchFamily="18" charset="-78"/>
                <a:cs typeface="Andalus" panose="02020603050405020304" pitchFamily="18" charset="-78"/>
              </a:rPr>
              <a:t>Probably attended King’s New School in Stratford</a:t>
            </a:r>
          </a:p>
          <a:p>
            <a:pPr eaLnBrk="1" hangingPunct="1">
              <a:lnSpc>
                <a:spcPct val="90000"/>
              </a:lnSpc>
              <a:spcBef>
                <a:spcPct val="20000"/>
              </a:spcBef>
              <a:buFontTx/>
              <a:buChar char="•"/>
            </a:pPr>
            <a:r>
              <a:rPr lang="en-US" altLang="en-US" sz="2800" dirty="0">
                <a:latin typeface="Andalus" panose="02020603050405020304" pitchFamily="18" charset="-78"/>
                <a:cs typeface="Andalus" panose="02020603050405020304" pitchFamily="18" charset="-78"/>
              </a:rPr>
              <a:t>His school day was long and rigorous</a:t>
            </a:r>
          </a:p>
          <a:p>
            <a:pPr eaLnBrk="1" hangingPunct="1"/>
            <a:r>
              <a:rPr lang="en-US" altLang="en-US" dirty="0">
                <a:latin typeface="Andalus" panose="02020603050405020304" pitchFamily="18" charset="-78"/>
                <a:cs typeface="Andalus" panose="02020603050405020304" pitchFamily="18" charset="-78"/>
              </a:rPr>
              <a:t>	Educated in:</a:t>
            </a:r>
          </a:p>
          <a:p>
            <a:pPr lvl="2" eaLnBrk="1" hangingPunct="1"/>
            <a:r>
              <a:rPr lang="en-US" altLang="en-US" dirty="0">
                <a:latin typeface="Andalus" panose="02020603050405020304" pitchFamily="18" charset="-78"/>
                <a:cs typeface="Andalus" panose="02020603050405020304" pitchFamily="18" charset="-78"/>
              </a:rPr>
              <a:t>		-Rhetoric</a:t>
            </a:r>
          </a:p>
          <a:p>
            <a:pPr lvl="2" eaLnBrk="1" hangingPunct="1"/>
            <a:r>
              <a:rPr lang="en-US" altLang="en-US" dirty="0">
                <a:latin typeface="Andalus" panose="02020603050405020304" pitchFamily="18" charset="-78"/>
                <a:cs typeface="Andalus" panose="02020603050405020304" pitchFamily="18" charset="-78"/>
              </a:rPr>
              <a:t>		-Logic</a:t>
            </a:r>
          </a:p>
          <a:p>
            <a:pPr lvl="2" eaLnBrk="1" hangingPunct="1"/>
            <a:r>
              <a:rPr lang="en-US" altLang="en-US" dirty="0">
                <a:latin typeface="Andalus" panose="02020603050405020304" pitchFamily="18" charset="-78"/>
                <a:cs typeface="Andalus" panose="02020603050405020304" pitchFamily="18" charset="-78"/>
              </a:rPr>
              <a:t>		-History</a:t>
            </a:r>
          </a:p>
          <a:p>
            <a:pPr lvl="2" eaLnBrk="1" hangingPunct="1"/>
            <a:r>
              <a:rPr lang="en-US" altLang="en-US" dirty="0">
                <a:latin typeface="Andalus" panose="02020603050405020304" pitchFamily="18" charset="-78"/>
                <a:cs typeface="Andalus" panose="02020603050405020304" pitchFamily="18" charset="-78"/>
              </a:rPr>
              <a:t>		-Latin</a:t>
            </a:r>
            <a:endParaRPr lang="en-US" altLang="en-US" sz="2800" dirty="0">
              <a:latin typeface="Andalus" panose="02020603050405020304" pitchFamily="18" charset="-78"/>
              <a:cs typeface="Andalus" panose="02020603050405020304" pitchFamily="18" charset="-78"/>
            </a:endParaRPr>
          </a:p>
          <a:p>
            <a:pPr eaLnBrk="1" hangingPunct="1">
              <a:lnSpc>
                <a:spcPct val="90000"/>
              </a:lnSpc>
              <a:spcBef>
                <a:spcPct val="20000"/>
              </a:spcBef>
              <a:buFontTx/>
              <a:buChar char="•"/>
            </a:pPr>
            <a:r>
              <a:rPr lang="en-US" altLang="en-US" sz="2800" dirty="0">
                <a:latin typeface="Andalus" panose="02020603050405020304" pitchFamily="18" charset="-78"/>
                <a:cs typeface="Andalus" panose="02020603050405020304" pitchFamily="18" charset="-78"/>
              </a:rPr>
              <a:t>Shakespeare dropped out of ‘middle school’ when his father lost his fortune</a:t>
            </a:r>
          </a:p>
          <a:p>
            <a:pPr eaLnBrk="1" hangingPunct="1">
              <a:lnSpc>
                <a:spcPct val="90000"/>
              </a:lnSpc>
              <a:spcBef>
                <a:spcPct val="20000"/>
              </a:spcBef>
            </a:pPr>
            <a:endParaRPr lang="en-US" altLang="en-US" sz="2800" dirty="0"/>
          </a:p>
        </p:txBody>
      </p:sp>
      <p:sp>
        <p:nvSpPr>
          <p:cNvPr id="13316" name="Rectangle 1028"/>
          <p:cNvSpPr>
            <a:spLocks noGrp="1" noChangeArrowheads="1"/>
          </p:cNvSpPr>
          <p:nvPr>
            <p:ph type="title"/>
          </p:nvPr>
        </p:nvSpPr>
        <p:spPr>
          <a:xfrm>
            <a:off x="495300" y="304800"/>
            <a:ext cx="9410700" cy="990600"/>
          </a:xfrm>
        </p:spPr>
        <p:txBody>
          <a:bodyPr/>
          <a:lstStyle/>
          <a:p>
            <a:pPr eaLnBrk="1" hangingPunct="1">
              <a:defRPr/>
            </a:pPr>
            <a:r>
              <a:rPr lang="en-US" sz="8000" b="1" dirty="0">
                <a:solidFill>
                  <a:srgbClr val="FF0000"/>
                </a:solidFill>
                <a:effectLst>
                  <a:outerShdw blurRad="38100" dist="38100" dir="2700000" algn="tl">
                    <a:srgbClr val="000000"/>
                  </a:outerShdw>
                </a:effectLst>
                <a:latin typeface="Andalus" panose="02020603050405020304" pitchFamily="18" charset="-78"/>
                <a:cs typeface="Andalus" panose="02020603050405020304" pitchFamily="18" charset="-78"/>
              </a:rPr>
              <a:t>Education</a:t>
            </a:r>
          </a:p>
        </p:txBody>
      </p:sp>
      <p:pic>
        <p:nvPicPr>
          <p:cNvPr id="13317" name="Picture 1029" descr="pe03254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7674" y="2114550"/>
            <a:ext cx="3400253"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51113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3316"/>
                                        </p:tgtEl>
                                        <p:attrNameLst>
                                          <p:attrName>style.visibility</p:attrName>
                                        </p:attrNameLst>
                                      </p:cBhvr>
                                      <p:to>
                                        <p:strVal val="visible"/>
                                      </p:to>
                                    </p:set>
                                    <p:anim to="" calcmode="lin" valueType="num">
                                      <p:cBhvr>
                                        <p:cTn id="7" dur="1" fill="hold"/>
                                        <p:tgtEl>
                                          <p:spTgt spid="13316"/>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nodePh="1">
                                  <p:stCondLst>
                                    <p:cond delay="0"/>
                                  </p:stCondLst>
                                  <p:endCondLst>
                                    <p:cond evt="begin" delay="0">
                                      <p:tn val="10"/>
                                    </p:cond>
                                  </p:endCondLst>
                                  <p:childTnLst>
                                    <p:set>
                                      <p:cBhvr>
                                        <p:cTn id="11" dur="1" fill="hold">
                                          <p:stCondLst>
                                            <p:cond delay="499"/>
                                          </p:stCondLst>
                                        </p:cTn>
                                        <p:tgtEl>
                                          <p:spTgt spid="13314"/>
                                        </p:tgtEl>
                                        <p:attrNameLst>
                                          <p:attrName>style.visibility</p:attrName>
                                        </p:attrNameLst>
                                      </p:cBhvr>
                                      <p:to>
                                        <p:strVal val="visible"/>
                                      </p:to>
                                    </p:set>
                                    <p:anim to="" calcmode="lin" valueType="num">
                                      <p:cBhvr>
                                        <p:cTn id="12" dur="1" fill="hold"/>
                                        <p:tgtEl>
                                          <p:spTgt spid="13314"/>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499"/>
                                          </p:stCondLst>
                                        </p:cTn>
                                        <p:tgtEl>
                                          <p:spTgt spid="13317"/>
                                        </p:tgtEl>
                                        <p:attrNameLst>
                                          <p:attrName>style.visibility</p:attrName>
                                        </p:attrNameLst>
                                      </p:cBhvr>
                                      <p:to>
                                        <p:strVal val="visible"/>
                                      </p:to>
                                    </p:set>
                                    <p:anim to="" calcmode="lin" valueType="num">
                                      <p:cBhvr>
                                        <p:cTn id="17" dur="1" fill="hold"/>
                                        <p:tgtEl>
                                          <p:spTgt spid="13317"/>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3315">
                                            <p:txEl>
                                              <p:pRg st="0" end="0"/>
                                            </p:txEl>
                                          </p:spTgt>
                                        </p:tgtEl>
                                        <p:attrNameLst>
                                          <p:attrName>style.visibility</p:attrName>
                                        </p:attrNameLst>
                                      </p:cBhvr>
                                      <p:to>
                                        <p:strVal val="visible"/>
                                      </p:to>
                                    </p:set>
                                    <p:anim to="" calcmode="lin" valueType="num">
                                      <p:cBhvr>
                                        <p:cTn id="22" dur="1" fill="hold"/>
                                        <p:tgtEl>
                                          <p:spTgt spid="13315">
                                            <p:txEl>
                                              <p:pRg st="0" end="0"/>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3315">
                                            <p:txEl>
                                              <p:pRg st="1" end="1"/>
                                            </p:txEl>
                                          </p:spTgt>
                                        </p:tgtEl>
                                        <p:attrNameLst>
                                          <p:attrName>style.visibility</p:attrName>
                                        </p:attrNameLst>
                                      </p:cBhvr>
                                      <p:to>
                                        <p:strVal val="visible"/>
                                      </p:to>
                                    </p:set>
                                    <p:anim to="" calcmode="lin" valueType="num">
                                      <p:cBhvr>
                                        <p:cTn id="27" dur="1" fill="hold"/>
                                        <p:tgtEl>
                                          <p:spTgt spid="13315">
                                            <p:txEl>
                                              <p:pRg st="1" end="1"/>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13315">
                                            <p:txEl>
                                              <p:pRg st="2" end="2"/>
                                            </p:txEl>
                                          </p:spTgt>
                                        </p:tgtEl>
                                        <p:attrNameLst>
                                          <p:attrName>style.visibility</p:attrName>
                                        </p:attrNameLst>
                                      </p:cBhvr>
                                      <p:to>
                                        <p:strVal val="visible"/>
                                      </p:to>
                                    </p:set>
                                    <p:anim to="" calcmode="lin" valueType="num">
                                      <p:cBhvr>
                                        <p:cTn id="32" dur="1" fill="hold"/>
                                        <p:tgtEl>
                                          <p:spTgt spid="13315">
                                            <p:txEl>
                                              <p:pRg st="2" end="2"/>
                                            </p:txEl>
                                          </p:spTgt>
                                        </p:tgtEl>
                                        <p:attrNameLst>
                                          <p:attrName/>
                                        </p:attrNameLst>
                                      </p:cBhvr>
                                    </p:anim>
                                  </p:childTnLst>
                                </p:cTn>
                              </p:par>
                              <p:par>
                                <p:cTn id="33" presetID="24" presetClass="entr" presetSubtype="0" fill="hold" grpId="0" nodeType="withEffect">
                                  <p:stCondLst>
                                    <p:cond delay="0"/>
                                  </p:stCondLst>
                                  <p:childTnLst>
                                    <p:set>
                                      <p:cBhvr>
                                        <p:cTn id="34" dur="1" fill="hold">
                                          <p:stCondLst>
                                            <p:cond delay="499"/>
                                          </p:stCondLst>
                                        </p:cTn>
                                        <p:tgtEl>
                                          <p:spTgt spid="13315">
                                            <p:txEl>
                                              <p:pRg st="3" end="3"/>
                                            </p:txEl>
                                          </p:spTgt>
                                        </p:tgtEl>
                                        <p:attrNameLst>
                                          <p:attrName>style.visibility</p:attrName>
                                        </p:attrNameLst>
                                      </p:cBhvr>
                                      <p:to>
                                        <p:strVal val="visible"/>
                                      </p:to>
                                    </p:set>
                                    <p:anim to="" calcmode="lin" valueType="num">
                                      <p:cBhvr>
                                        <p:cTn id="35" dur="1" fill="hold"/>
                                        <p:tgtEl>
                                          <p:spTgt spid="13315">
                                            <p:txEl>
                                              <p:pRg st="3" end="3"/>
                                            </p:txEl>
                                          </p:spTgt>
                                        </p:tgtEl>
                                        <p:attrNameLst>
                                          <p:attrName/>
                                        </p:attrNameLst>
                                      </p:cBhvr>
                                    </p:anim>
                                  </p:childTnLst>
                                </p:cTn>
                              </p:par>
                              <p:par>
                                <p:cTn id="36" presetID="24" presetClass="entr" presetSubtype="0" fill="hold" grpId="0" nodeType="withEffect">
                                  <p:stCondLst>
                                    <p:cond delay="0"/>
                                  </p:stCondLst>
                                  <p:childTnLst>
                                    <p:set>
                                      <p:cBhvr>
                                        <p:cTn id="37" dur="1" fill="hold">
                                          <p:stCondLst>
                                            <p:cond delay="499"/>
                                          </p:stCondLst>
                                        </p:cTn>
                                        <p:tgtEl>
                                          <p:spTgt spid="13315">
                                            <p:txEl>
                                              <p:pRg st="4" end="4"/>
                                            </p:txEl>
                                          </p:spTgt>
                                        </p:tgtEl>
                                        <p:attrNameLst>
                                          <p:attrName>style.visibility</p:attrName>
                                        </p:attrNameLst>
                                      </p:cBhvr>
                                      <p:to>
                                        <p:strVal val="visible"/>
                                      </p:to>
                                    </p:set>
                                    <p:anim to="" calcmode="lin" valueType="num">
                                      <p:cBhvr>
                                        <p:cTn id="38" dur="1" fill="hold"/>
                                        <p:tgtEl>
                                          <p:spTgt spid="13315">
                                            <p:txEl>
                                              <p:pRg st="4" end="4"/>
                                            </p:txEl>
                                          </p:spTgt>
                                        </p:tgtEl>
                                        <p:attrNameLst>
                                          <p:attrName/>
                                        </p:attrNameLst>
                                      </p:cBhvr>
                                    </p:anim>
                                  </p:childTnLst>
                                </p:cTn>
                              </p:par>
                              <p:par>
                                <p:cTn id="39" presetID="24" presetClass="entr" presetSubtype="0" fill="hold" grpId="0" nodeType="withEffect">
                                  <p:stCondLst>
                                    <p:cond delay="0"/>
                                  </p:stCondLst>
                                  <p:childTnLst>
                                    <p:set>
                                      <p:cBhvr>
                                        <p:cTn id="40" dur="1" fill="hold">
                                          <p:stCondLst>
                                            <p:cond delay="499"/>
                                          </p:stCondLst>
                                        </p:cTn>
                                        <p:tgtEl>
                                          <p:spTgt spid="13315">
                                            <p:txEl>
                                              <p:pRg st="5" end="5"/>
                                            </p:txEl>
                                          </p:spTgt>
                                        </p:tgtEl>
                                        <p:attrNameLst>
                                          <p:attrName>style.visibility</p:attrName>
                                        </p:attrNameLst>
                                      </p:cBhvr>
                                      <p:to>
                                        <p:strVal val="visible"/>
                                      </p:to>
                                    </p:set>
                                    <p:anim to="" calcmode="lin" valueType="num">
                                      <p:cBhvr>
                                        <p:cTn id="41" dur="1" fill="hold"/>
                                        <p:tgtEl>
                                          <p:spTgt spid="13315">
                                            <p:txEl>
                                              <p:pRg st="5" end="5"/>
                                            </p:txEl>
                                          </p:spTgt>
                                        </p:tgtEl>
                                        <p:attrNameLst>
                                          <p:attrName/>
                                        </p:attrNameLst>
                                      </p:cBhvr>
                                    </p:anim>
                                  </p:childTnLst>
                                </p:cTn>
                              </p:par>
                              <p:par>
                                <p:cTn id="42" presetID="24" presetClass="entr" presetSubtype="0" fill="hold" grpId="0" nodeType="withEffect">
                                  <p:stCondLst>
                                    <p:cond delay="0"/>
                                  </p:stCondLst>
                                  <p:childTnLst>
                                    <p:set>
                                      <p:cBhvr>
                                        <p:cTn id="43" dur="1" fill="hold">
                                          <p:stCondLst>
                                            <p:cond delay="499"/>
                                          </p:stCondLst>
                                        </p:cTn>
                                        <p:tgtEl>
                                          <p:spTgt spid="13315">
                                            <p:txEl>
                                              <p:pRg st="6" end="6"/>
                                            </p:txEl>
                                          </p:spTgt>
                                        </p:tgtEl>
                                        <p:attrNameLst>
                                          <p:attrName>style.visibility</p:attrName>
                                        </p:attrNameLst>
                                      </p:cBhvr>
                                      <p:to>
                                        <p:strVal val="visible"/>
                                      </p:to>
                                    </p:set>
                                    <p:anim to="" calcmode="lin" valueType="num">
                                      <p:cBhvr>
                                        <p:cTn id="44" dur="1" fill="hold"/>
                                        <p:tgtEl>
                                          <p:spTgt spid="13315">
                                            <p:txEl>
                                              <p:pRg st="6" end="6"/>
                                            </p:txEl>
                                          </p:spTgt>
                                        </p:tgtEl>
                                        <p:attrNameLst>
                                          <p:attrName/>
                                        </p:attrNameLst>
                                      </p:cBhvr>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4" presetClass="entr" presetSubtype="0" fill="hold" grpId="0" nodeType="clickEffect">
                                  <p:stCondLst>
                                    <p:cond delay="0"/>
                                  </p:stCondLst>
                                  <p:childTnLst>
                                    <p:set>
                                      <p:cBhvr>
                                        <p:cTn id="48" dur="1" fill="hold">
                                          <p:stCondLst>
                                            <p:cond delay="499"/>
                                          </p:stCondLst>
                                        </p:cTn>
                                        <p:tgtEl>
                                          <p:spTgt spid="13315">
                                            <p:txEl>
                                              <p:pRg st="7" end="7"/>
                                            </p:txEl>
                                          </p:spTgt>
                                        </p:tgtEl>
                                        <p:attrNameLst>
                                          <p:attrName>style.visibility</p:attrName>
                                        </p:attrNameLst>
                                      </p:cBhvr>
                                      <p:to>
                                        <p:strVal val="visible"/>
                                      </p:to>
                                    </p:set>
                                    <p:anim to="" calcmode="lin" valueType="num">
                                      <p:cBhvr>
                                        <p:cTn id="49" dur="1" fill="hold"/>
                                        <p:tgtEl>
                                          <p:spTgt spid="13315">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P spid="13315" grpId="0" build="p" autoUpdateAnimBg="0"/>
      <p:bldP spid="13316"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6766718" y="5943600"/>
            <a:ext cx="361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dirty="0"/>
              <a:t>From: http://perso.wanadoo.fr/danielle.esposito/</a:t>
            </a:r>
            <a:endParaRPr lang="en-US" altLang="en-US" dirty="0"/>
          </a:p>
        </p:txBody>
      </p:sp>
      <p:pic>
        <p:nvPicPr>
          <p:cNvPr id="7172" name="Picture 4" descr="D:\Powerpoint Presentations\English 321\kings scho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85775"/>
            <a:ext cx="6934200"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5"/>
          <p:cNvSpPr>
            <a:spLocks noGrp="1" noChangeArrowheads="1"/>
          </p:cNvSpPr>
          <p:nvPr>
            <p:ph type="title"/>
          </p:nvPr>
        </p:nvSpPr>
        <p:spPr>
          <a:xfrm>
            <a:off x="182564" y="352425"/>
            <a:ext cx="7772400" cy="685800"/>
          </a:xfrm>
        </p:spPr>
        <p:txBody>
          <a:bodyPr/>
          <a:lstStyle/>
          <a:p>
            <a:pPr eaLnBrk="1" hangingPunct="1">
              <a:defRPr/>
            </a:pPr>
            <a:r>
              <a:rPr lang="en-US" sz="8000" b="1" dirty="0">
                <a:solidFill>
                  <a:srgbClr val="FF0000"/>
                </a:solidFill>
                <a:effectLst>
                  <a:outerShdw blurRad="38100" dist="38100" dir="2700000" algn="tl">
                    <a:srgbClr val="000000"/>
                  </a:outerShdw>
                </a:effectLst>
                <a:latin typeface="Andalus" panose="02020603050405020304" pitchFamily="18" charset="-78"/>
                <a:cs typeface="Andalus" panose="02020603050405020304" pitchFamily="18" charset="-78"/>
              </a:rPr>
              <a:t>King’s New School</a:t>
            </a:r>
          </a:p>
        </p:txBody>
      </p:sp>
    </p:spTree>
    <p:extLst>
      <p:ext uri="{BB962C8B-B14F-4D97-AF65-F5344CB8AC3E}">
        <p14:creationId xmlns:p14="http://schemas.microsoft.com/office/powerpoint/2010/main" val="364912714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173"/>
                                        </p:tgtEl>
                                        <p:attrNameLst>
                                          <p:attrName>style.visibility</p:attrName>
                                        </p:attrNameLst>
                                      </p:cBhvr>
                                      <p:to>
                                        <p:strVal val="visible"/>
                                      </p:to>
                                    </p:set>
                                    <p:anim to="" calcmode="lin" valueType="num">
                                      <p:cBhvr>
                                        <p:cTn id="7" dur="1" fill="hold"/>
                                        <p:tgtEl>
                                          <p:spTgt spid="7173"/>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499"/>
                                          </p:stCondLst>
                                        </p:cTn>
                                        <p:tgtEl>
                                          <p:spTgt spid="7172"/>
                                        </p:tgtEl>
                                        <p:attrNameLst>
                                          <p:attrName>style.visibility</p:attrName>
                                        </p:attrNameLst>
                                      </p:cBhvr>
                                      <p:to>
                                        <p:strVal val="visible"/>
                                      </p:to>
                                    </p:set>
                                    <p:anim to="" calcmode="lin" valueType="num">
                                      <p:cBhvr>
                                        <p:cTn id="12" dur="1" fill="hold"/>
                                        <p:tgtEl>
                                          <p:spTgt spid="7172"/>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7171"/>
                                        </p:tgtEl>
                                        <p:attrNameLst>
                                          <p:attrName>style.visibility</p:attrName>
                                        </p:attrNameLst>
                                      </p:cBhvr>
                                      <p:to>
                                        <p:strVal val="visible"/>
                                      </p:to>
                                    </p:set>
                                    <p:anim to="" calcmode="lin" valueType="num">
                                      <p:cBhvr>
                                        <p:cTn id="17" dur="1" fill="hold"/>
                                        <p:tgtEl>
                                          <p:spTgt spid="717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P spid="7173"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2209800" y="304800"/>
            <a:ext cx="7772400" cy="609600"/>
          </a:xfrm>
          <a:prstGeom prst="rect">
            <a:avLst/>
          </a:prstGeom>
          <a:noFill/>
          <a:ln w="9525">
            <a:noFill/>
            <a:miter lim="800000"/>
            <a:headEnd/>
            <a:tailEnd/>
          </a:ln>
          <a:effectLst/>
        </p:spPr>
        <p:txBody>
          <a:bodyPr anchor="ctr"/>
          <a:lstStyle/>
          <a:p>
            <a:pPr algn="ctr">
              <a:defRPr/>
            </a:pPr>
            <a:endParaRPr lang="en-US" sz="4000" b="1">
              <a:solidFill>
                <a:srgbClr val="FF0000"/>
              </a:solidFill>
              <a:effectLst>
                <a:outerShdw blurRad="38100" dist="38100" dir="2700000" algn="tl">
                  <a:srgbClr val="000000"/>
                </a:outerShdw>
              </a:effectLst>
            </a:endParaRPr>
          </a:p>
        </p:txBody>
      </p:sp>
      <p:sp>
        <p:nvSpPr>
          <p:cNvPr id="14339" name="Rectangle 3"/>
          <p:cNvSpPr>
            <a:spLocks noChangeArrowheads="1"/>
          </p:cNvSpPr>
          <p:nvPr/>
        </p:nvSpPr>
        <p:spPr bwMode="auto">
          <a:xfrm>
            <a:off x="638174" y="1430337"/>
            <a:ext cx="10915651"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buFontTx/>
              <a:buChar char="•"/>
            </a:pPr>
            <a:r>
              <a:rPr lang="en-US" altLang="en-US" sz="3600" dirty="0">
                <a:latin typeface="Andalus" panose="02020603050405020304" pitchFamily="18" charset="-78"/>
                <a:cs typeface="Andalus" panose="02020603050405020304" pitchFamily="18" charset="-78"/>
              </a:rPr>
              <a:t>Married in 1582 to Anne Hathaway, who was pregnant at the time with their first daughter</a:t>
            </a:r>
          </a:p>
          <a:p>
            <a:pPr eaLnBrk="1" hangingPunct="1">
              <a:lnSpc>
                <a:spcPct val="90000"/>
              </a:lnSpc>
              <a:spcBef>
                <a:spcPct val="20000"/>
              </a:spcBef>
              <a:buFontTx/>
              <a:buChar char="•"/>
            </a:pPr>
            <a:r>
              <a:rPr lang="en-US" altLang="en-US" sz="3600" dirty="0">
                <a:latin typeface="Andalus" panose="02020603050405020304" pitchFamily="18" charset="-78"/>
                <a:cs typeface="Andalus" panose="02020603050405020304" pitchFamily="18" charset="-78"/>
              </a:rPr>
              <a:t>Had twins in 1585- </a:t>
            </a:r>
            <a:r>
              <a:rPr lang="en-US" altLang="en-US" sz="3600" dirty="0" err="1">
                <a:latin typeface="Andalus" panose="02020603050405020304" pitchFamily="18" charset="-78"/>
                <a:cs typeface="Andalus" panose="02020603050405020304" pitchFamily="18" charset="-78"/>
              </a:rPr>
              <a:t>Hamnet</a:t>
            </a:r>
            <a:r>
              <a:rPr lang="en-US" altLang="en-US" sz="3600" dirty="0">
                <a:latin typeface="Andalus" panose="02020603050405020304" pitchFamily="18" charset="-78"/>
                <a:cs typeface="Andalus" panose="02020603050405020304" pitchFamily="18" charset="-78"/>
              </a:rPr>
              <a:t> &amp; Judith</a:t>
            </a:r>
          </a:p>
          <a:p>
            <a:pPr lvl="1" eaLnBrk="1" hangingPunct="1">
              <a:lnSpc>
                <a:spcPct val="90000"/>
              </a:lnSpc>
              <a:spcBef>
                <a:spcPct val="20000"/>
              </a:spcBef>
              <a:buFontTx/>
              <a:buChar char="•"/>
            </a:pPr>
            <a:r>
              <a:rPr lang="en-US" altLang="en-US" sz="3600" i="1" dirty="0" err="1">
                <a:latin typeface="Andalus" panose="02020603050405020304" pitchFamily="18" charset="-78"/>
                <a:cs typeface="Andalus" panose="02020603050405020304" pitchFamily="18" charset="-78"/>
              </a:rPr>
              <a:t>Hamnet</a:t>
            </a:r>
            <a:r>
              <a:rPr lang="en-US" altLang="en-US" sz="3600" i="1" dirty="0">
                <a:latin typeface="Andalus" panose="02020603050405020304" pitchFamily="18" charset="-78"/>
                <a:cs typeface="Andalus" panose="02020603050405020304" pitchFamily="18" charset="-78"/>
              </a:rPr>
              <a:t> died from the plague at age 11</a:t>
            </a:r>
          </a:p>
          <a:p>
            <a:pPr eaLnBrk="1" hangingPunct="1">
              <a:lnSpc>
                <a:spcPct val="90000"/>
              </a:lnSpc>
              <a:spcBef>
                <a:spcPct val="20000"/>
              </a:spcBef>
              <a:buFontTx/>
              <a:buChar char="•"/>
            </a:pPr>
            <a:r>
              <a:rPr lang="en-US" altLang="en-US" sz="3600" dirty="0">
                <a:latin typeface="Andalus" panose="02020603050405020304" pitchFamily="18" charset="-78"/>
                <a:cs typeface="Andalus" panose="02020603050405020304" pitchFamily="18" charset="-78"/>
              </a:rPr>
              <a:t>Sometime between 1583-1592, he moved to London and began working in theatre.</a:t>
            </a:r>
          </a:p>
          <a:p>
            <a:pPr eaLnBrk="1" hangingPunct="1">
              <a:lnSpc>
                <a:spcPct val="90000"/>
              </a:lnSpc>
              <a:spcBef>
                <a:spcPct val="20000"/>
              </a:spcBef>
              <a:buFontTx/>
              <a:buChar char="•"/>
            </a:pPr>
            <a:r>
              <a:rPr lang="en-US" altLang="en-US" sz="3600" dirty="0">
                <a:latin typeface="Andalus" panose="02020603050405020304" pitchFamily="18" charset="-78"/>
                <a:cs typeface="Andalus" panose="02020603050405020304" pitchFamily="18" charset="-78"/>
              </a:rPr>
              <a:t>The years 1583-1592 are know as ‘The Lost Years’</a:t>
            </a:r>
          </a:p>
          <a:p>
            <a:pPr lvl="1" eaLnBrk="1" hangingPunct="1">
              <a:lnSpc>
                <a:spcPct val="90000"/>
              </a:lnSpc>
              <a:spcBef>
                <a:spcPct val="20000"/>
              </a:spcBef>
              <a:buFontTx/>
              <a:buChar char="•"/>
            </a:pPr>
            <a:r>
              <a:rPr lang="en-US" altLang="en-US" sz="3600" i="1" dirty="0">
                <a:latin typeface="Andalus" panose="02020603050405020304" pitchFamily="18" charset="-78"/>
                <a:cs typeface="Andalus" panose="02020603050405020304" pitchFamily="18" charset="-78"/>
              </a:rPr>
              <a:t>No one </a:t>
            </a:r>
            <a:r>
              <a:rPr lang="en-US" altLang="en-US" sz="3600" i="1" dirty="0" smtClean="0">
                <a:latin typeface="Andalus" panose="02020603050405020304" pitchFamily="18" charset="-78"/>
                <a:cs typeface="Andalus" panose="02020603050405020304" pitchFamily="18" charset="-78"/>
              </a:rPr>
              <a:t>knows where </a:t>
            </a:r>
            <a:r>
              <a:rPr lang="en-US" altLang="en-US" sz="3600" i="1" dirty="0">
                <a:latin typeface="Andalus" panose="02020603050405020304" pitchFamily="18" charset="-78"/>
                <a:cs typeface="Andalus" panose="02020603050405020304" pitchFamily="18" charset="-78"/>
              </a:rPr>
              <a:t>he was, or what he was doing during those years</a:t>
            </a:r>
          </a:p>
        </p:txBody>
      </p:sp>
      <p:sp>
        <p:nvSpPr>
          <p:cNvPr id="14340" name="Rectangle 4"/>
          <p:cNvSpPr>
            <a:spLocks noGrp="1" noChangeArrowheads="1"/>
          </p:cNvSpPr>
          <p:nvPr>
            <p:ph type="title"/>
          </p:nvPr>
        </p:nvSpPr>
        <p:spPr>
          <a:xfrm>
            <a:off x="533399" y="304800"/>
            <a:ext cx="10810875" cy="762000"/>
          </a:xfrm>
        </p:spPr>
        <p:txBody>
          <a:bodyPr/>
          <a:lstStyle/>
          <a:p>
            <a:pPr algn="ctr" eaLnBrk="1" hangingPunct="1">
              <a:defRPr/>
            </a:pPr>
            <a:r>
              <a:rPr lang="en-US" sz="8000" b="1" dirty="0">
                <a:solidFill>
                  <a:srgbClr val="FF0000"/>
                </a:solidFill>
                <a:effectLst>
                  <a:outerShdw blurRad="38100" dist="38100" dir="2700000" algn="tl">
                    <a:srgbClr val="000000"/>
                  </a:outerShdw>
                </a:effectLst>
                <a:latin typeface="Andalus" panose="02020603050405020304" pitchFamily="18" charset="-78"/>
                <a:cs typeface="Andalus" panose="02020603050405020304" pitchFamily="18" charset="-78"/>
              </a:rPr>
              <a:t>Married Life</a:t>
            </a:r>
          </a:p>
        </p:txBody>
      </p:sp>
      <p:pic>
        <p:nvPicPr>
          <p:cNvPr id="14341" name="Picture 5" descr="j02939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275" y="188912"/>
            <a:ext cx="1371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AG00318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848725" y="57150"/>
            <a:ext cx="106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36885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4340"/>
                                        </p:tgtEl>
                                        <p:attrNameLst>
                                          <p:attrName>style.visibility</p:attrName>
                                        </p:attrNameLst>
                                      </p:cBhvr>
                                      <p:to>
                                        <p:strVal val="visible"/>
                                      </p:to>
                                    </p:set>
                                    <p:anim to="" calcmode="lin" valueType="num">
                                      <p:cBhvr>
                                        <p:cTn id="7" dur="1" fill="hold"/>
                                        <p:tgtEl>
                                          <p:spTgt spid="1434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nodePh="1">
                                  <p:stCondLst>
                                    <p:cond delay="0"/>
                                  </p:stCondLst>
                                  <p:endCondLst>
                                    <p:cond evt="begin" delay="0">
                                      <p:tn val="10"/>
                                    </p:cond>
                                  </p:endCondLst>
                                  <p:childTnLst>
                                    <p:set>
                                      <p:cBhvr>
                                        <p:cTn id="11" dur="1" fill="hold">
                                          <p:stCondLst>
                                            <p:cond delay="499"/>
                                          </p:stCondLst>
                                        </p:cTn>
                                        <p:tgtEl>
                                          <p:spTgt spid="14338"/>
                                        </p:tgtEl>
                                        <p:attrNameLst>
                                          <p:attrName>style.visibility</p:attrName>
                                        </p:attrNameLst>
                                      </p:cBhvr>
                                      <p:to>
                                        <p:strVal val="visible"/>
                                      </p:to>
                                    </p:set>
                                    <p:anim to="" calcmode="lin" valueType="num">
                                      <p:cBhvr>
                                        <p:cTn id="12" dur="1" fill="hold"/>
                                        <p:tgtEl>
                                          <p:spTgt spid="14338"/>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499"/>
                                          </p:stCondLst>
                                        </p:cTn>
                                        <p:tgtEl>
                                          <p:spTgt spid="14342"/>
                                        </p:tgtEl>
                                        <p:attrNameLst>
                                          <p:attrName>style.visibility</p:attrName>
                                        </p:attrNameLst>
                                      </p:cBhvr>
                                      <p:to>
                                        <p:strVal val="visible"/>
                                      </p:to>
                                    </p:set>
                                    <p:anim to="" calcmode="lin" valueType="num">
                                      <p:cBhvr>
                                        <p:cTn id="17" dur="1" fill="hold"/>
                                        <p:tgtEl>
                                          <p:spTgt spid="14342"/>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499"/>
                                          </p:stCondLst>
                                        </p:cTn>
                                        <p:tgtEl>
                                          <p:spTgt spid="14341"/>
                                        </p:tgtEl>
                                        <p:attrNameLst>
                                          <p:attrName>style.visibility</p:attrName>
                                        </p:attrNameLst>
                                      </p:cBhvr>
                                      <p:to>
                                        <p:strVal val="visible"/>
                                      </p:to>
                                    </p:set>
                                    <p:anim to="" calcmode="lin" valueType="num">
                                      <p:cBhvr>
                                        <p:cTn id="22" dur="1" fill="hold"/>
                                        <p:tgtEl>
                                          <p:spTgt spid="14341"/>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4339">
                                            <p:txEl>
                                              <p:pRg st="0" end="0"/>
                                            </p:txEl>
                                          </p:spTgt>
                                        </p:tgtEl>
                                        <p:attrNameLst>
                                          <p:attrName>style.visibility</p:attrName>
                                        </p:attrNameLst>
                                      </p:cBhvr>
                                      <p:to>
                                        <p:strVal val="visible"/>
                                      </p:to>
                                    </p:set>
                                    <p:anim to="" calcmode="lin" valueType="num">
                                      <p:cBhvr>
                                        <p:cTn id="27" dur="1" fill="hold"/>
                                        <p:tgtEl>
                                          <p:spTgt spid="14339">
                                            <p:txEl>
                                              <p:pRg st="0" end="0"/>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14339">
                                            <p:txEl>
                                              <p:pRg st="1" end="1"/>
                                            </p:txEl>
                                          </p:spTgt>
                                        </p:tgtEl>
                                        <p:attrNameLst>
                                          <p:attrName>style.visibility</p:attrName>
                                        </p:attrNameLst>
                                      </p:cBhvr>
                                      <p:to>
                                        <p:strVal val="visible"/>
                                      </p:to>
                                    </p:set>
                                    <p:anim to="" calcmode="lin" valueType="num">
                                      <p:cBhvr>
                                        <p:cTn id="32" dur="1" fill="hold"/>
                                        <p:tgtEl>
                                          <p:spTgt spid="14339">
                                            <p:txEl>
                                              <p:pRg st="1" end="1"/>
                                            </p:txEl>
                                          </p:spTgt>
                                        </p:tgtEl>
                                        <p:attrNameLst>
                                          <p:attrName/>
                                        </p:attrNameLst>
                                      </p:cBhvr>
                                    </p:anim>
                                  </p:childTnLst>
                                </p:cTn>
                              </p:par>
                              <p:par>
                                <p:cTn id="33" presetID="24" presetClass="entr" presetSubtype="0" fill="hold" grpId="0" nodeType="withEffect">
                                  <p:stCondLst>
                                    <p:cond delay="0"/>
                                  </p:stCondLst>
                                  <p:childTnLst>
                                    <p:set>
                                      <p:cBhvr>
                                        <p:cTn id="34" dur="1" fill="hold">
                                          <p:stCondLst>
                                            <p:cond delay="499"/>
                                          </p:stCondLst>
                                        </p:cTn>
                                        <p:tgtEl>
                                          <p:spTgt spid="14339">
                                            <p:txEl>
                                              <p:pRg st="2" end="2"/>
                                            </p:txEl>
                                          </p:spTgt>
                                        </p:tgtEl>
                                        <p:attrNameLst>
                                          <p:attrName>style.visibility</p:attrName>
                                        </p:attrNameLst>
                                      </p:cBhvr>
                                      <p:to>
                                        <p:strVal val="visible"/>
                                      </p:to>
                                    </p:set>
                                    <p:anim to="" calcmode="lin" valueType="num">
                                      <p:cBhvr>
                                        <p:cTn id="35" dur="1" fill="hold"/>
                                        <p:tgtEl>
                                          <p:spTgt spid="14339">
                                            <p:txEl>
                                              <p:pRg st="2" end="2"/>
                                            </p:txEl>
                                          </p:spTgt>
                                        </p:tgtEl>
                                        <p:attrNameLst>
                                          <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4" presetClass="entr" presetSubtype="0" fill="hold" grpId="0" nodeType="clickEffect">
                                  <p:stCondLst>
                                    <p:cond delay="0"/>
                                  </p:stCondLst>
                                  <p:childTnLst>
                                    <p:set>
                                      <p:cBhvr>
                                        <p:cTn id="39" dur="1" fill="hold">
                                          <p:stCondLst>
                                            <p:cond delay="499"/>
                                          </p:stCondLst>
                                        </p:cTn>
                                        <p:tgtEl>
                                          <p:spTgt spid="14339">
                                            <p:txEl>
                                              <p:pRg st="3" end="3"/>
                                            </p:txEl>
                                          </p:spTgt>
                                        </p:tgtEl>
                                        <p:attrNameLst>
                                          <p:attrName>style.visibility</p:attrName>
                                        </p:attrNameLst>
                                      </p:cBhvr>
                                      <p:to>
                                        <p:strVal val="visible"/>
                                      </p:to>
                                    </p:set>
                                    <p:anim to="" calcmode="lin" valueType="num">
                                      <p:cBhvr>
                                        <p:cTn id="40" dur="1" fill="hold"/>
                                        <p:tgtEl>
                                          <p:spTgt spid="14339">
                                            <p:txEl>
                                              <p:pRg st="3" end="3"/>
                                            </p:txEl>
                                          </p:spTgt>
                                        </p:tgtEl>
                                        <p:attrNameLst>
                                          <p:attrName/>
                                        </p:attrNameLst>
                                      </p:cBhvr>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4" presetClass="entr" presetSubtype="0" fill="hold" grpId="0" nodeType="clickEffect">
                                  <p:stCondLst>
                                    <p:cond delay="0"/>
                                  </p:stCondLst>
                                  <p:childTnLst>
                                    <p:set>
                                      <p:cBhvr>
                                        <p:cTn id="44" dur="1" fill="hold">
                                          <p:stCondLst>
                                            <p:cond delay="499"/>
                                          </p:stCondLst>
                                        </p:cTn>
                                        <p:tgtEl>
                                          <p:spTgt spid="14339">
                                            <p:txEl>
                                              <p:pRg st="4" end="4"/>
                                            </p:txEl>
                                          </p:spTgt>
                                        </p:tgtEl>
                                        <p:attrNameLst>
                                          <p:attrName>style.visibility</p:attrName>
                                        </p:attrNameLst>
                                      </p:cBhvr>
                                      <p:to>
                                        <p:strVal val="visible"/>
                                      </p:to>
                                    </p:set>
                                    <p:anim to="" calcmode="lin" valueType="num">
                                      <p:cBhvr>
                                        <p:cTn id="45" dur="1" fill="hold"/>
                                        <p:tgtEl>
                                          <p:spTgt spid="14339">
                                            <p:txEl>
                                              <p:pRg st="4" end="4"/>
                                            </p:txEl>
                                          </p:spTgt>
                                        </p:tgtEl>
                                        <p:attrNameLst>
                                          <p:attrName/>
                                        </p:attrNameLst>
                                      </p:cBhvr>
                                    </p:anim>
                                  </p:childTnLst>
                                </p:cTn>
                              </p:par>
                              <p:par>
                                <p:cTn id="46" presetID="24" presetClass="entr" presetSubtype="0" fill="hold" grpId="0" nodeType="withEffect">
                                  <p:stCondLst>
                                    <p:cond delay="0"/>
                                  </p:stCondLst>
                                  <p:childTnLst>
                                    <p:set>
                                      <p:cBhvr>
                                        <p:cTn id="47" dur="1" fill="hold">
                                          <p:stCondLst>
                                            <p:cond delay="499"/>
                                          </p:stCondLst>
                                        </p:cTn>
                                        <p:tgtEl>
                                          <p:spTgt spid="14339">
                                            <p:txEl>
                                              <p:pRg st="5" end="5"/>
                                            </p:txEl>
                                          </p:spTgt>
                                        </p:tgtEl>
                                        <p:attrNameLst>
                                          <p:attrName>style.visibility</p:attrName>
                                        </p:attrNameLst>
                                      </p:cBhvr>
                                      <p:to>
                                        <p:strVal val="visible"/>
                                      </p:to>
                                    </p:set>
                                    <p:anim to="" calcmode="lin" valueType="num">
                                      <p:cBhvr>
                                        <p:cTn id="48" dur="1" fill="hold"/>
                                        <p:tgtEl>
                                          <p:spTgt spid="14339">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P spid="14339" grpId="0" build="p" autoUpdateAnimBg="0"/>
      <p:bldP spid="1434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4419601" y="6248400"/>
            <a:ext cx="361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t>From: http://perso.wanadoo.fr/danielle.esposito/</a:t>
            </a:r>
            <a:endParaRPr lang="en-US" altLang="en-US"/>
          </a:p>
        </p:txBody>
      </p:sp>
      <p:pic>
        <p:nvPicPr>
          <p:cNvPr id="6148" name="Picture 4" descr="Annes cott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1" y="1533525"/>
            <a:ext cx="73723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5"/>
          <p:cNvSpPr>
            <a:spLocks noGrp="1" noChangeArrowheads="1"/>
          </p:cNvSpPr>
          <p:nvPr>
            <p:ph type="title"/>
          </p:nvPr>
        </p:nvSpPr>
        <p:spPr>
          <a:xfrm>
            <a:off x="123825" y="371477"/>
            <a:ext cx="7772400" cy="533400"/>
          </a:xfrm>
        </p:spPr>
        <p:txBody>
          <a:bodyPr/>
          <a:lstStyle/>
          <a:p>
            <a:pPr eaLnBrk="1" hangingPunct="1">
              <a:defRPr/>
            </a:pPr>
            <a:r>
              <a:rPr lang="en-US" sz="8000" b="1" dirty="0">
                <a:solidFill>
                  <a:srgbClr val="FF0000"/>
                </a:solidFill>
                <a:effectLst>
                  <a:outerShdw blurRad="38100" dist="38100" dir="2700000" algn="tl">
                    <a:srgbClr val="000000"/>
                  </a:outerShdw>
                </a:effectLst>
                <a:latin typeface="Andalus" panose="02020603050405020304" pitchFamily="18" charset="-78"/>
                <a:cs typeface="Andalus" panose="02020603050405020304" pitchFamily="18" charset="-78"/>
              </a:rPr>
              <a:t>Anne Hathaway’s Cottage</a:t>
            </a:r>
          </a:p>
        </p:txBody>
      </p:sp>
    </p:spTree>
    <p:extLst>
      <p:ext uri="{BB962C8B-B14F-4D97-AF65-F5344CB8AC3E}">
        <p14:creationId xmlns:p14="http://schemas.microsoft.com/office/powerpoint/2010/main" val="413102138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149"/>
                                        </p:tgtEl>
                                        <p:attrNameLst>
                                          <p:attrName>style.visibility</p:attrName>
                                        </p:attrNameLst>
                                      </p:cBhvr>
                                      <p:to>
                                        <p:strVal val="visible"/>
                                      </p:to>
                                    </p:set>
                                    <p:anim to="" calcmode="lin" valueType="num">
                                      <p:cBhvr>
                                        <p:cTn id="7" dur="1" fill="hold"/>
                                        <p:tgtEl>
                                          <p:spTgt spid="6149"/>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499"/>
                                          </p:stCondLst>
                                        </p:cTn>
                                        <p:tgtEl>
                                          <p:spTgt spid="6148"/>
                                        </p:tgtEl>
                                        <p:attrNameLst>
                                          <p:attrName>style.visibility</p:attrName>
                                        </p:attrNameLst>
                                      </p:cBhvr>
                                      <p:to>
                                        <p:strVal val="visible"/>
                                      </p:to>
                                    </p:set>
                                    <p:anim to="" calcmode="lin" valueType="num">
                                      <p:cBhvr>
                                        <p:cTn id="12" dur="1" fill="hold"/>
                                        <p:tgtEl>
                                          <p:spTgt spid="6148"/>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147"/>
                                        </p:tgtEl>
                                        <p:attrNameLst>
                                          <p:attrName>style.visibility</p:attrName>
                                        </p:attrNameLst>
                                      </p:cBhvr>
                                      <p:to>
                                        <p:strVal val="visible"/>
                                      </p:to>
                                    </p:set>
                                    <p:anim to="" calcmode="lin" valueType="num">
                                      <p:cBhvr>
                                        <p:cTn id="17" dur="1" fill="hold"/>
                                        <p:tgtEl>
                                          <p:spTgt spid="614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utoUpdateAnimBg="0"/>
      <p:bldP spid="614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z="8000" dirty="0" smtClean="0">
                <a:latin typeface="Andalus" panose="02020603050405020304" pitchFamily="18" charset="-78"/>
                <a:cs typeface="Andalus" panose="02020603050405020304" pitchFamily="18" charset="-78"/>
              </a:rPr>
              <a:t>Shakespeare’s Death</a:t>
            </a:r>
          </a:p>
        </p:txBody>
      </p:sp>
      <p:sp>
        <p:nvSpPr>
          <p:cNvPr id="18435" name="Rectangle 3"/>
          <p:cNvSpPr>
            <a:spLocks noGrp="1" noChangeArrowheads="1"/>
          </p:cNvSpPr>
          <p:nvPr>
            <p:ph type="body" idx="1"/>
          </p:nvPr>
        </p:nvSpPr>
        <p:spPr/>
        <p:txBody>
          <a:bodyPr/>
          <a:lstStyle/>
          <a:p>
            <a:pPr eaLnBrk="1" hangingPunct="1">
              <a:lnSpc>
                <a:spcPct val="90000"/>
              </a:lnSpc>
            </a:pPr>
            <a:r>
              <a:rPr lang="en-US" altLang="en-US" sz="3600" dirty="0">
                <a:latin typeface="Andalus" panose="02020603050405020304" pitchFamily="18" charset="-78"/>
                <a:cs typeface="Andalus" panose="02020603050405020304" pitchFamily="18" charset="-78"/>
              </a:rPr>
              <a:t>Shakespeare died on April 23</a:t>
            </a:r>
            <a:r>
              <a:rPr lang="en-US" altLang="en-US" sz="3600" baseline="30000" dirty="0">
                <a:latin typeface="Andalus" panose="02020603050405020304" pitchFamily="18" charset="-78"/>
                <a:cs typeface="Andalus" panose="02020603050405020304" pitchFamily="18" charset="-78"/>
              </a:rPr>
              <a:t>rd</a:t>
            </a:r>
            <a:r>
              <a:rPr lang="en-US" altLang="en-US" sz="3600" dirty="0">
                <a:latin typeface="Andalus" panose="02020603050405020304" pitchFamily="18" charset="-78"/>
                <a:cs typeface="Andalus" panose="02020603050405020304" pitchFamily="18" charset="-78"/>
              </a:rPr>
              <a:t>, 1616</a:t>
            </a:r>
          </a:p>
          <a:p>
            <a:pPr eaLnBrk="1" hangingPunct="1">
              <a:lnSpc>
                <a:spcPct val="90000"/>
              </a:lnSpc>
            </a:pPr>
            <a:r>
              <a:rPr lang="en-US" altLang="en-US" sz="3600" dirty="0">
                <a:latin typeface="Andalus" panose="02020603050405020304" pitchFamily="18" charset="-78"/>
                <a:cs typeface="Andalus" panose="02020603050405020304" pitchFamily="18" charset="-78"/>
              </a:rPr>
              <a:t>Not exactly sure what he died from</a:t>
            </a:r>
          </a:p>
          <a:p>
            <a:pPr lvl="1" eaLnBrk="1" hangingPunct="1">
              <a:lnSpc>
                <a:spcPct val="90000"/>
              </a:lnSpc>
            </a:pPr>
            <a:r>
              <a:rPr lang="en-US" altLang="en-US" sz="3200" dirty="0">
                <a:latin typeface="Andalus" panose="02020603050405020304" pitchFamily="18" charset="-78"/>
                <a:cs typeface="Andalus" panose="02020603050405020304" pitchFamily="18" charset="-78"/>
              </a:rPr>
              <a:t>History says he drank too much wine and ate too many pickled herrings</a:t>
            </a:r>
          </a:p>
          <a:p>
            <a:pPr eaLnBrk="1" hangingPunct="1">
              <a:lnSpc>
                <a:spcPct val="90000"/>
              </a:lnSpc>
            </a:pPr>
            <a:r>
              <a:rPr lang="en-US" altLang="en-US" sz="3600" dirty="0">
                <a:latin typeface="Andalus" panose="02020603050405020304" pitchFamily="18" charset="-78"/>
                <a:cs typeface="Andalus" panose="02020603050405020304" pitchFamily="18" charset="-78"/>
              </a:rPr>
              <a:t>In his will, Shakespeare left money, horses, stables, etc. to his two sons-in-law</a:t>
            </a:r>
          </a:p>
          <a:p>
            <a:pPr eaLnBrk="1" hangingPunct="1">
              <a:lnSpc>
                <a:spcPct val="90000"/>
              </a:lnSpc>
            </a:pPr>
            <a:r>
              <a:rPr lang="en-US" altLang="en-US" sz="3600" dirty="0">
                <a:latin typeface="Andalus" panose="02020603050405020304" pitchFamily="18" charset="-78"/>
                <a:cs typeface="Andalus" panose="02020603050405020304" pitchFamily="18" charset="-78"/>
              </a:rPr>
              <a:t>But only left his wife one thing- the “second-best bed” </a:t>
            </a:r>
          </a:p>
          <a:p>
            <a:pPr lvl="1" eaLnBrk="1" hangingPunct="1">
              <a:lnSpc>
                <a:spcPct val="90000"/>
              </a:lnSpc>
            </a:pPr>
            <a:r>
              <a:rPr lang="en-US" altLang="en-US" sz="3200" dirty="0">
                <a:latin typeface="Andalus" panose="02020603050405020304" pitchFamily="18" charset="-78"/>
                <a:cs typeface="Andalus" panose="02020603050405020304" pitchFamily="18" charset="-78"/>
              </a:rPr>
              <a:t>Was he trying to make a point?</a:t>
            </a:r>
          </a:p>
        </p:txBody>
      </p:sp>
    </p:spTree>
    <p:extLst>
      <p:ext uri="{BB962C8B-B14F-4D97-AF65-F5344CB8AC3E}">
        <p14:creationId xmlns:p14="http://schemas.microsoft.com/office/powerpoint/2010/main" val="19033143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z="8000" dirty="0" smtClean="0">
                <a:latin typeface="Andalus" panose="02020603050405020304" pitchFamily="18" charset="-78"/>
                <a:cs typeface="Andalus" panose="02020603050405020304" pitchFamily="18" charset="-78"/>
              </a:rPr>
              <a:t>Shakespeare’s Death</a:t>
            </a:r>
          </a:p>
        </p:txBody>
      </p:sp>
      <p:sp>
        <p:nvSpPr>
          <p:cNvPr id="19459" name="Rectangle 3"/>
          <p:cNvSpPr>
            <a:spLocks noGrp="1" noChangeArrowheads="1"/>
          </p:cNvSpPr>
          <p:nvPr>
            <p:ph type="body" idx="1"/>
          </p:nvPr>
        </p:nvSpPr>
        <p:spPr>
          <a:xfrm>
            <a:off x="838200" y="1600200"/>
            <a:ext cx="5791200" cy="4114800"/>
          </a:xfrm>
        </p:spPr>
        <p:txBody>
          <a:bodyPr/>
          <a:lstStyle/>
          <a:p>
            <a:pPr eaLnBrk="1" hangingPunct="1"/>
            <a:r>
              <a:rPr lang="en-US" altLang="en-US" sz="3600" dirty="0">
                <a:latin typeface="Andalus" panose="02020603050405020304" pitchFamily="18" charset="-78"/>
                <a:cs typeface="Andalus" panose="02020603050405020304" pitchFamily="18" charset="-78"/>
              </a:rPr>
              <a:t>Shakespeare is buried in Holy Trinity Church in his birth village of Stratford.</a:t>
            </a:r>
          </a:p>
          <a:p>
            <a:pPr eaLnBrk="1" hangingPunct="1"/>
            <a:r>
              <a:rPr lang="en-US" altLang="en-US" sz="3600" dirty="0">
                <a:latin typeface="Andalus" panose="02020603050405020304" pitchFamily="18" charset="-78"/>
                <a:cs typeface="Andalus" panose="02020603050405020304" pitchFamily="18" charset="-78"/>
              </a:rPr>
              <a:t>His grave is covered by a flat stone that bears an epitaph warning of a curse to come upon anyone who moves his bones.</a:t>
            </a:r>
          </a:p>
        </p:txBody>
      </p:sp>
      <p:pic>
        <p:nvPicPr>
          <p:cNvPr id="19460" name="Picture 7" descr="3597539711_3e8aa2db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3300" y="1447800"/>
            <a:ext cx="340995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2176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838" y="57210"/>
            <a:ext cx="10515600" cy="1325563"/>
          </a:xfrm>
        </p:spPr>
        <p:txBody>
          <a:bodyPr/>
          <a:lstStyle/>
          <a:p>
            <a:pPr algn="ctr"/>
            <a:r>
              <a:rPr lang="en-US" dirty="0" smtClean="0">
                <a:latin typeface="Adobe Devanagari" panose="02040503050201020203" pitchFamily="18" charset="0"/>
                <a:cs typeface="Adobe Devanagari" panose="02040503050201020203" pitchFamily="18" charset="0"/>
              </a:rPr>
              <a:t>Shakespeare’s World</a:t>
            </a:r>
            <a:endParaRPr lang="en-US" dirty="0">
              <a:latin typeface="Adobe Devanagari" panose="02040503050201020203" pitchFamily="18" charset="0"/>
              <a:cs typeface="Adobe Devanagari" panose="02040503050201020203" pitchFamily="18" charset="0"/>
            </a:endParaRPr>
          </a:p>
        </p:txBody>
      </p:sp>
      <p:sp>
        <p:nvSpPr>
          <p:cNvPr id="3" name="Content Placeholder 2"/>
          <p:cNvSpPr>
            <a:spLocks noGrp="1"/>
          </p:cNvSpPr>
          <p:nvPr>
            <p:ph idx="1"/>
          </p:nvPr>
        </p:nvSpPr>
        <p:spPr>
          <a:xfrm>
            <a:off x="0" y="719991"/>
            <a:ext cx="12192000" cy="4351338"/>
          </a:xfrm>
        </p:spPr>
        <p:txBody>
          <a:bodyPr/>
          <a:lstStyle/>
          <a:p>
            <a:r>
              <a:rPr lang="en-US" dirty="0" smtClean="0">
                <a:latin typeface="Adobe Devanagari" panose="02040503050201020203" pitchFamily="18" charset="0"/>
                <a:cs typeface="Adobe Devanagari" panose="02040503050201020203" pitchFamily="18" charset="0"/>
              </a:rPr>
              <a:t>When </a:t>
            </a:r>
            <a:r>
              <a:rPr lang="en-US" dirty="0">
                <a:latin typeface="Adobe Devanagari" panose="02040503050201020203" pitchFamily="18" charset="0"/>
                <a:cs typeface="Adobe Devanagari" panose="02040503050201020203" pitchFamily="18" charset="0"/>
              </a:rPr>
              <a:t>Shakespeare arrived in London and began writing, England was a powerful nation ruled by Queen Elizabeth I. It was a time of exploration and international expansion. With Queen Elizabeth’s support, this Golden Age in English history ushered in a flowering of poetry, music, literature, and theater. Elizabeth’s successor, James I, was a supporter of the arts, and became a patron of Shakespeare’s theater company (Lord Chamberlain’s Men), which they renamed The King’s Men in honor of James’ patronage. </a:t>
            </a:r>
            <a:endParaRPr lang="en-US" dirty="0" smtClean="0">
              <a:latin typeface="Adobe Devanagari" panose="02040503050201020203" pitchFamily="18" charset="0"/>
              <a:cs typeface="Adobe Devanagari" panose="02040503050201020203" pitchFamily="18" charset="0"/>
            </a:endParaRPr>
          </a:p>
          <a:p>
            <a:r>
              <a:rPr lang="en-US" dirty="0" smtClean="0">
                <a:latin typeface="Adobe Devanagari" panose="02040503050201020203" pitchFamily="18" charset="0"/>
                <a:cs typeface="Adobe Devanagari" panose="02040503050201020203" pitchFamily="18" charset="0"/>
              </a:rPr>
              <a:t>These </a:t>
            </a:r>
            <a:r>
              <a:rPr lang="en-US" dirty="0">
                <a:latin typeface="Adobe Devanagari" panose="02040503050201020203" pitchFamily="18" charset="0"/>
                <a:cs typeface="Adobe Devanagari" panose="02040503050201020203" pitchFamily="18" charset="0"/>
              </a:rPr>
              <a:t>were also dangerous times. Multiple outbreaks of the plague, also known as “the Black Death,” closed down theaters and killed tens of thousands. On November 5, 1605, two years after King James I took the throne, a group of religious dissidents planned to blow up Parliament (the British equivalent of Congress) on the opening day of the legislative session. </a:t>
            </a:r>
            <a:endParaRPr lang="en-US" dirty="0" smtClean="0">
              <a:latin typeface="Adobe Devanagari" panose="02040503050201020203" pitchFamily="18" charset="0"/>
              <a:cs typeface="Adobe Devanagari" panose="02040503050201020203" pitchFamily="18" charset="0"/>
            </a:endParaRPr>
          </a:p>
          <a:p>
            <a:r>
              <a:rPr lang="en-US" dirty="0">
                <a:latin typeface="Adobe Devanagari" panose="02040503050201020203" pitchFamily="18" charset="0"/>
                <a:cs typeface="Adobe Devanagari" panose="02040503050201020203" pitchFamily="18" charset="0"/>
              </a:rPr>
              <a:t>Their plot was discovered just in time when Guy Fawkes, the man ready to ignite the explosives, was found and captured along with the other conspirators. They were all charged with treason, convicted, and publicly executed. </a:t>
            </a:r>
          </a:p>
        </p:txBody>
      </p:sp>
    </p:spTree>
    <p:extLst>
      <p:ext uri="{BB962C8B-B14F-4D97-AF65-F5344CB8AC3E}">
        <p14:creationId xmlns:p14="http://schemas.microsoft.com/office/powerpoint/2010/main" val="31472835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827"/>
            <a:ext cx="10515600" cy="1325563"/>
          </a:xfrm>
        </p:spPr>
        <p:txBody>
          <a:bodyPr/>
          <a:lstStyle/>
          <a:p>
            <a:pPr algn="ctr"/>
            <a:r>
              <a:rPr lang="en-US" dirty="0" smtClean="0">
                <a:latin typeface="Adobe Devanagari" panose="02040503050201020203" pitchFamily="18" charset="0"/>
                <a:cs typeface="Adobe Devanagari" panose="02040503050201020203" pitchFamily="18" charset="0"/>
              </a:rPr>
              <a:t>Shakespeare’s Theater</a:t>
            </a:r>
            <a:endParaRPr lang="en-US" dirty="0">
              <a:latin typeface="Adobe Devanagari" panose="02040503050201020203" pitchFamily="18" charset="0"/>
              <a:cs typeface="Adobe Devanagari" panose="02040503050201020203" pitchFamily="18" charset="0"/>
            </a:endParaRPr>
          </a:p>
        </p:txBody>
      </p:sp>
      <p:sp>
        <p:nvSpPr>
          <p:cNvPr id="3" name="Content Placeholder 2"/>
          <p:cNvSpPr>
            <a:spLocks noGrp="1"/>
          </p:cNvSpPr>
          <p:nvPr>
            <p:ph idx="1"/>
          </p:nvPr>
        </p:nvSpPr>
        <p:spPr>
          <a:xfrm>
            <a:off x="0" y="655608"/>
            <a:ext cx="12192000" cy="4839869"/>
          </a:xfrm>
        </p:spPr>
        <p:txBody>
          <a:bodyPr/>
          <a:lstStyle/>
          <a:p>
            <a:r>
              <a:rPr lang="en-US" sz="2400" dirty="0">
                <a:latin typeface="Adobe Devanagari" panose="02040503050201020203" pitchFamily="18" charset="0"/>
                <a:cs typeface="Adobe Devanagari" panose="02040503050201020203" pitchFamily="18" charset="0"/>
              </a:rPr>
              <a:t>Theater was the main form of popular entertainment during Shakespeare’s time. People of all classes attended the theater, from beggars to the nobility. Shakespeare’s plays were performed in many different settings: his home theater, the Globe; the indoor </a:t>
            </a:r>
            <a:r>
              <a:rPr lang="en-US" sz="2400" dirty="0" err="1">
                <a:latin typeface="Adobe Devanagari" panose="02040503050201020203" pitchFamily="18" charset="0"/>
                <a:cs typeface="Adobe Devanagari" panose="02040503050201020203" pitchFamily="18" charset="0"/>
              </a:rPr>
              <a:t>Blackfriars</a:t>
            </a:r>
            <a:r>
              <a:rPr lang="en-US" sz="2400" dirty="0">
                <a:latin typeface="Adobe Devanagari" panose="02040503050201020203" pitchFamily="18" charset="0"/>
                <a:cs typeface="Adobe Devanagari" panose="02040503050201020203" pitchFamily="18" charset="0"/>
              </a:rPr>
              <a:t> Theatre; and for noble audiences, at court. </a:t>
            </a:r>
            <a:endParaRPr lang="en-US" sz="2400" dirty="0" smtClean="0">
              <a:latin typeface="Adobe Devanagari" panose="02040503050201020203" pitchFamily="18" charset="0"/>
              <a:cs typeface="Adobe Devanagari" panose="02040503050201020203" pitchFamily="18" charset="0"/>
            </a:endParaRPr>
          </a:p>
          <a:p>
            <a:r>
              <a:rPr lang="en-US" sz="2400" dirty="0" smtClean="0">
                <a:latin typeface="Adobe Devanagari" panose="02040503050201020203" pitchFamily="18" charset="0"/>
                <a:cs typeface="Adobe Devanagari" panose="02040503050201020203" pitchFamily="18" charset="0"/>
              </a:rPr>
              <a:t>Most </a:t>
            </a:r>
            <a:r>
              <a:rPr lang="en-US" sz="2400" dirty="0">
                <a:latin typeface="Adobe Devanagari" panose="02040503050201020203" pitchFamily="18" charset="0"/>
                <a:cs typeface="Adobe Devanagari" panose="02040503050201020203" pitchFamily="18" charset="0"/>
              </a:rPr>
              <a:t>theaters at this time, including the Globe, were round open-air spaces that had seats surrounding the stage. The most expensive seats were in the two to three levels of galleries under a roof. Those with less to spend stood at the foot of the stage for the equivalent of a penny. Because they stood at the ground level they were called “groundlings.” A theater like the Globe could be packed with as many as 3,000 people. The audiences were loud and unruly and it was not uncommon for audience members to shout and interact with the performers, comment loudly on the action to their fellow spectators, or throw things at the actors on the stage. </a:t>
            </a:r>
            <a:endParaRPr lang="en-US" sz="2400" dirty="0" smtClean="0">
              <a:latin typeface="Adobe Devanagari" panose="02040503050201020203" pitchFamily="18" charset="0"/>
              <a:cs typeface="Adobe Devanagari" panose="02040503050201020203" pitchFamily="18" charset="0"/>
            </a:endParaRPr>
          </a:p>
          <a:p>
            <a:r>
              <a:rPr lang="en-US" sz="2400" dirty="0" smtClean="0">
                <a:latin typeface="Adobe Devanagari" panose="02040503050201020203" pitchFamily="18" charset="0"/>
                <a:cs typeface="Adobe Devanagari" panose="02040503050201020203" pitchFamily="18" charset="0"/>
              </a:rPr>
              <a:t>In </a:t>
            </a:r>
            <a:r>
              <a:rPr lang="en-US" sz="2400" dirty="0">
                <a:latin typeface="Adobe Devanagari" panose="02040503050201020203" pitchFamily="18" charset="0"/>
                <a:cs typeface="Adobe Devanagari" panose="02040503050201020203" pitchFamily="18" charset="0"/>
              </a:rPr>
              <a:t>1608, Shakespeare’s company began using the </a:t>
            </a:r>
            <a:r>
              <a:rPr lang="en-US" sz="2400" dirty="0" err="1">
                <a:latin typeface="Adobe Devanagari" panose="02040503050201020203" pitchFamily="18" charset="0"/>
                <a:cs typeface="Adobe Devanagari" panose="02040503050201020203" pitchFamily="18" charset="0"/>
              </a:rPr>
              <a:t>Blackfriars</a:t>
            </a:r>
            <a:r>
              <a:rPr lang="en-US" sz="2400" dirty="0">
                <a:latin typeface="Adobe Devanagari" panose="02040503050201020203" pitchFamily="18" charset="0"/>
                <a:cs typeface="Adobe Devanagari" panose="02040503050201020203" pitchFamily="18" charset="0"/>
              </a:rPr>
              <a:t> Theater during the winter; a smaller indoor space that was the first theater to use artificial lighting. Ticket prices started at six pence, six times the price of the cheapest seat at the Globe, but with artificial lighting and scenery, audiences gained enough spectacle to justify the higher ticket prices. When performing at court, The King’s Men would set up makeshift theaters at the home of a wealthy host and provide private entertainment for the invited noblemen and women. In Shakespeare’s time, women were forbidden to perform on the public stage, so all the roles in Shakespeare’s plays were played by men and teenage boys! </a:t>
            </a:r>
          </a:p>
        </p:txBody>
      </p:sp>
    </p:spTree>
    <p:extLst>
      <p:ext uri="{BB962C8B-B14F-4D97-AF65-F5344CB8AC3E}">
        <p14:creationId xmlns:p14="http://schemas.microsoft.com/office/powerpoint/2010/main" val="2744576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76903"/>
            <a:ext cx="10515600" cy="1325563"/>
          </a:xfrm>
        </p:spPr>
        <p:txBody>
          <a:bodyPr/>
          <a:lstStyle/>
          <a:p>
            <a:r>
              <a:rPr lang="en-US" sz="8000" dirty="0" smtClean="0">
                <a:latin typeface="Magneto" panose="04030805050802020D02" pitchFamily="82" charset="0"/>
              </a:rPr>
              <a:t>Table of Contents </a:t>
            </a:r>
            <a:endParaRPr lang="en-US" sz="8000" dirty="0">
              <a:latin typeface="Magneto" panose="04030805050802020D02" pitchFamily="82" charset="0"/>
            </a:endParaRPr>
          </a:p>
        </p:txBody>
      </p:sp>
      <p:sp>
        <p:nvSpPr>
          <p:cNvPr id="3" name="Content Placeholder 2"/>
          <p:cNvSpPr>
            <a:spLocks noGrp="1"/>
          </p:cNvSpPr>
          <p:nvPr>
            <p:ph idx="1"/>
          </p:nvPr>
        </p:nvSpPr>
        <p:spPr>
          <a:xfrm>
            <a:off x="86264" y="1402466"/>
            <a:ext cx="7752811" cy="4351338"/>
          </a:xfrm>
        </p:spPr>
        <p:txBody>
          <a:bodyPr/>
          <a:lstStyle/>
          <a:p>
            <a:r>
              <a:rPr lang="en-US" dirty="0" smtClean="0">
                <a:latin typeface="Adobe Devanagari" panose="02040503050201020203" pitchFamily="18" charset="0"/>
                <a:cs typeface="Adobe Devanagari" panose="02040503050201020203" pitchFamily="18" charset="0"/>
              </a:rPr>
              <a:t>Part I: MRJ </a:t>
            </a:r>
            <a:r>
              <a:rPr lang="en-US" b="1" dirty="0" smtClean="0">
                <a:solidFill>
                  <a:srgbClr val="FF0000"/>
                </a:solidFill>
                <a:latin typeface="Adobe Devanagari" panose="02040503050201020203" pitchFamily="18" charset="0"/>
                <a:cs typeface="Adobe Devanagari" panose="02040503050201020203" pitchFamily="18" charset="0"/>
              </a:rPr>
              <a:t>DUE </a:t>
            </a:r>
            <a:endParaRPr lang="en-US" b="1" dirty="0" smtClean="0">
              <a:solidFill>
                <a:srgbClr val="FF0000"/>
              </a:solidFill>
              <a:latin typeface="Adobe Devanagari" panose="02040503050201020203" pitchFamily="18" charset="0"/>
              <a:cs typeface="Adobe Devanagari" panose="02040503050201020203" pitchFamily="18" charset="0"/>
            </a:endParaRPr>
          </a:p>
          <a:p>
            <a:r>
              <a:rPr lang="en-US" dirty="0" smtClean="0">
                <a:latin typeface="Adobe Devanagari" panose="02040503050201020203" pitchFamily="18" charset="0"/>
                <a:cs typeface="Adobe Devanagari" panose="02040503050201020203" pitchFamily="18" charset="0"/>
              </a:rPr>
              <a:t>Part </a:t>
            </a:r>
            <a:r>
              <a:rPr lang="en-US" dirty="0" smtClean="0">
                <a:latin typeface="Adobe Devanagari" panose="02040503050201020203" pitchFamily="18" charset="0"/>
                <a:cs typeface="Adobe Devanagari" panose="02040503050201020203" pitchFamily="18" charset="0"/>
              </a:rPr>
              <a:t>II: All About Shakespeare </a:t>
            </a:r>
          </a:p>
          <a:p>
            <a:r>
              <a:rPr lang="en-US" dirty="0" smtClean="0">
                <a:latin typeface="Adobe Devanagari" panose="02040503050201020203" pitchFamily="18" charset="0"/>
                <a:cs typeface="Adobe Devanagari" panose="02040503050201020203" pitchFamily="18" charset="0"/>
              </a:rPr>
              <a:t>Part III: How to Read Shakespeare </a:t>
            </a:r>
          </a:p>
          <a:p>
            <a:r>
              <a:rPr lang="en-US" dirty="0" smtClean="0">
                <a:latin typeface="Adobe Devanagari" panose="02040503050201020203" pitchFamily="18" charset="0"/>
                <a:cs typeface="Adobe Devanagari" panose="02040503050201020203" pitchFamily="18" charset="0"/>
              </a:rPr>
              <a:t>Part IV: Review</a:t>
            </a:r>
          </a:p>
          <a:p>
            <a:pPr lvl="1"/>
            <a:r>
              <a:rPr lang="en-US" dirty="0" smtClean="0">
                <a:latin typeface="Adobe Devanagari" panose="02040503050201020203" pitchFamily="18" charset="0"/>
                <a:cs typeface="Adobe Devanagari" panose="02040503050201020203" pitchFamily="18" charset="0"/>
              </a:rPr>
              <a:t>Context of Composition </a:t>
            </a:r>
          </a:p>
          <a:p>
            <a:pPr lvl="1"/>
            <a:r>
              <a:rPr lang="en-US" dirty="0" smtClean="0">
                <a:latin typeface="Adobe Devanagari" panose="02040503050201020203" pitchFamily="18" charset="0"/>
                <a:cs typeface="Adobe Devanagari" panose="02040503050201020203" pitchFamily="18" charset="0"/>
              </a:rPr>
              <a:t>Context of Interpretation </a:t>
            </a:r>
          </a:p>
          <a:p>
            <a:pPr lvl="1"/>
            <a:r>
              <a:rPr lang="en-US" dirty="0" smtClean="0">
                <a:latin typeface="Adobe Devanagari" panose="02040503050201020203" pitchFamily="18" charset="0"/>
                <a:cs typeface="Adobe Devanagari" panose="02040503050201020203" pitchFamily="18" charset="0"/>
              </a:rPr>
              <a:t>Real Macbeth </a:t>
            </a:r>
          </a:p>
          <a:p>
            <a:r>
              <a:rPr lang="en-US" dirty="0" smtClean="0">
                <a:latin typeface="Adobe Devanagari" panose="02040503050201020203" pitchFamily="18" charset="0"/>
                <a:cs typeface="Adobe Devanagari" panose="02040503050201020203" pitchFamily="18" charset="0"/>
              </a:rPr>
              <a:t>Part V: Literary Devices &amp; Figurative Language in the text </a:t>
            </a:r>
          </a:p>
          <a:p>
            <a:r>
              <a:rPr lang="en-US" dirty="0" smtClean="0">
                <a:latin typeface="Adobe Devanagari" panose="02040503050201020203" pitchFamily="18" charset="0"/>
                <a:cs typeface="Adobe Devanagari" panose="02040503050201020203" pitchFamily="18" charset="0"/>
              </a:rPr>
              <a:t>Part VI: Practice Reading &amp; Analyzing (sonnet 130- my favorite sonnet </a:t>
            </a:r>
            <a:r>
              <a:rPr lang="en-US" dirty="0" smtClean="0">
                <a:latin typeface="Adobe Devanagari" panose="02040503050201020203" pitchFamily="18" charset="0"/>
                <a:cs typeface="Adobe Devanagari" panose="02040503050201020203" pitchFamily="18" charset="0"/>
                <a:sym typeface="Wingdings" panose="05000000000000000000" pitchFamily="2" charset="2"/>
              </a:rPr>
              <a:t>)</a:t>
            </a:r>
            <a:r>
              <a:rPr lang="en-US" dirty="0" smtClean="0">
                <a:latin typeface="Adobe Devanagari" panose="02040503050201020203" pitchFamily="18" charset="0"/>
                <a:cs typeface="Adobe Devanagari" panose="02040503050201020203" pitchFamily="18" charset="0"/>
              </a:rPr>
              <a:t> </a:t>
            </a:r>
          </a:p>
          <a:p>
            <a:r>
              <a:rPr lang="en-US" dirty="0" smtClean="0">
                <a:latin typeface="Adobe Devanagari" panose="02040503050201020203" pitchFamily="18" charset="0"/>
                <a:cs typeface="Adobe Devanagari" panose="02040503050201020203" pitchFamily="18" charset="0"/>
              </a:rPr>
              <a:t>Part VII: Homework </a:t>
            </a:r>
            <a:r>
              <a:rPr lang="en-US" b="1" dirty="0" smtClean="0">
                <a:solidFill>
                  <a:srgbClr val="FF0000"/>
                </a:solidFill>
                <a:latin typeface="Adobe Devanagari" panose="02040503050201020203" pitchFamily="18" charset="0"/>
                <a:cs typeface="Adobe Devanagari" panose="02040503050201020203" pitchFamily="18" charset="0"/>
              </a:rPr>
              <a:t>DUE 01/09</a:t>
            </a:r>
          </a:p>
          <a:p>
            <a:r>
              <a:rPr lang="en-US" dirty="0" smtClean="0">
                <a:latin typeface="Adobe Devanagari" panose="02040503050201020203" pitchFamily="18" charset="0"/>
                <a:cs typeface="Adobe Devanagari" panose="02040503050201020203" pitchFamily="18" charset="0"/>
              </a:rPr>
              <a:t>Part VIII: Unit Assessments</a:t>
            </a:r>
            <a:endParaRPr lang="en-US" dirty="0">
              <a:latin typeface="Adobe Devanagari" panose="02040503050201020203" pitchFamily="18" charset="0"/>
              <a:cs typeface="Adobe Devanagari" panose="02040503050201020203" pitchFamily="18" charset="0"/>
            </a:endParaRPr>
          </a:p>
        </p:txBody>
      </p:sp>
      <p:pic>
        <p:nvPicPr>
          <p:cNvPr id="1028" name="Picture 4" descr="Image result for shakespe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2248694"/>
            <a:ext cx="4086225"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1326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209800" y="228600"/>
            <a:ext cx="7772400" cy="609600"/>
          </a:xfrm>
          <a:prstGeom prst="rect">
            <a:avLst/>
          </a:prstGeom>
          <a:noFill/>
          <a:ln w="9525">
            <a:noFill/>
            <a:miter lim="800000"/>
            <a:headEnd/>
            <a:tailEnd/>
          </a:ln>
          <a:effectLst/>
        </p:spPr>
        <p:txBody>
          <a:bodyPr anchor="ctr"/>
          <a:lstStyle/>
          <a:p>
            <a:pPr algn="ctr">
              <a:defRPr/>
            </a:pPr>
            <a:endParaRPr lang="en-US" sz="4000" b="1">
              <a:solidFill>
                <a:srgbClr val="FF0000"/>
              </a:solidFill>
              <a:effectLst>
                <a:outerShdw blurRad="38100" dist="38100" dir="2700000" algn="tl">
                  <a:srgbClr val="000000"/>
                </a:outerShdw>
              </a:effectLst>
            </a:endParaRPr>
          </a:p>
        </p:txBody>
      </p:sp>
      <p:sp>
        <p:nvSpPr>
          <p:cNvPr id="15363" name="Rectangle 3"/>
          <p:cNvSpPr>
            <a:spLocks noChangeArrowheads="1"/>
          </p:cNvSpPr>
          <p:nvPr/>
        </p:nvSpPr>
        <p:spPr bwMode="auto">
          <a:xfrm>
            <a:off x="695325" y="1714500"/>
            <a:ext cx="7391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buFontTx/>
              <a:buChar char="•"/>
            </a:pPr>
            <a:r>
              <a:rPr lang="en-US" altLang="en-US" sz="3600" dirty="0">
                <a:latin typeface="Andalus" panose="02020603050405020304" pitchFamily="18" charset="-78"/>
                <a:cs typeface="Andalus" panose="02020603050405020304" pitchFamily="18" charset="-78"/>
              </a:rPr>
              <a:t>Member and later part-owner of the Lord Chamberlain’s Men, later called the King’s Men</a:t>
            </a:r>
          </a:p>
          <a:p>
            <a:pPr eaLnBrk="1" hangingPunct="1">
              <a:lnSpc>
                <a:spcPct val="90000"/>
              </a:lnSpc>
              <a:spcBef>
                <a:spcPct val="20000"/>
              </a:spcBef>
              <a:buFontTx/>
              <a:buChar char="•"/>
            </a:pPr>
            <a:r>
              <a:rPr lang="en-US" altLang="en-US" sz="3600" dirty="0">
                <a:latin typeface="Andalus" panose="02020603050405020304" pitchFamily="18" charset="-78"/>
                <a:cs typeface="Andalus" panose="02020603050405020304" pitchFamily="18" charset="-78"/>
              </a:rPr>
              <a:t>Globe Theater built in 1599 with Shakespeare as primary investor</a:t>
            </a:r>
          </a:p>
          <a:p>
            <a:pPr eaLnBrk="1" hangingPunct="1">
              <a:lnSpc>
                <a:spcPct val="90000"/>
              </a:lnSpc>
              <a:spcBef>
                <a:spcPct val="50000"/>
              </a:spcBef>
              <a:buFontTx/>
              <a:buChar char="•"/>
            </a:pPr>
            <a:r>
              <a:rPr lang="en-US" altLang="en-US" sz="3600" dirty="0">
                <a:latin typeface="Andalus" panose="02020603050405020304" pitchFamily="18" charset="-78"/>
                <a:cs typeface="Andalus" panose="02020603050405020304" pitchFamily="18" charset="-78"/>
              </a:rPr>
              <a:t> Burned down in 1613 during one of Shakespeare’s plays</a:t>
            </a:r>
          </a:p>
        </p:txBody>
      </p:sp>
      <p:sp>
        <p:nvSpPr>
          <p:cNvPr id="15364" name="Rectangle 4"/>
          <p:cNvSpPr>
            <a:spLocks noGrp="1" noChangeArrowheads="1"/>
          </p:cNvSpPr>
          <p:nvPr>
            <p:ph type="title"/>
          </p:nvPr>
        </p:nvSpPr>
        <p:spPr>
          <a:xfrm>
            <a:off x="2209800" y="533400"/>
            <a:ext cx="7772400" cy="533400"/>
          </a:xfrm>
        </p:spPr>
        <p:txBody>
          <a:bodyPr/>
          <a:lstStyle/>
          <a:p>
            <a:pPr eaLnBrk="1" hangingPunct="1">
              <a:defRPr/>
            </a:pPr>
            <a:r>
              <a:rPr lang="en-US" sz="8000" b="1" dirty="0">
                <a:solidFill>
                  <a:srgbClr val="FF0000"/>
                </a:solidFill>
                <a:effectLst>
                  <a:outerShdw blurRad="38100" dist="38100" dir="2700000" algn="tl">
                    <a:srgbClr val="000000"/>
                  </a:outerShdw>
                </a:effectLst>
                <a:latin typeface="Andalus" panose="02020603050405020304" pitchFamily="18" charset="-78"/>
                <a:cs typeface="Andalus" panose="02020603050405020304" pitchFamily="18" charset="-78"/>
              </a:rPr>
              <a:t>Theatre Career</a:t>
            </a:r>
          </a:p>
        </p:txBody>
      </p:sp>
      <p:pic>
        <p:nvPicPr>
          <p:cNvPr id="15366" name="Picture 6" descr="j02824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3776" y="2371724"/>
            <a:ext cx="257686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53081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5364"/>
                                        </p:tgtEl>
                                        <p:attrNameLst>
                                          <p:attrName>style.visibility</p:attrName>
                                        </p:attrNameLst>
                                      </p:cBhvr>
                                      <p:to>
                                        <p:strVal val="visible"/>
                                      </p:to>
                                    </p:set>
                                    <p:anim to="" calcmode="lin" valueType="num">
                                      <p:cBhvr>
                                        <p:cTn id="7" dur="1" fill="hold"/>
                                        <p:tgtEl>
                                          <p:spTgt spid="1536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nodePh="1">
                                  <p:stCondLst>
                                    <p:cond delay="0"/>
                                  </p:stCondLst>
                                  <p:endCondLst>
                                    <p:cond evt="begin" delay="0">
                                      <p:tn val="10"/>
                                    </p:cond>
                                  </p:endCondLst>
                                  <p:childTnLst>
                                    <p:set>
                                      <p:cBhvr>
                                        <p:cTn id="11" dur="1" fill="hold">
                                          <p:stCondLst>
                                            <p:cond delay="499"/>
                                          </p:stCondLst>
                                        </p:cTn>
                                        <p:tgtEl>
                                          <p:spTgt spid="15362"/>
                                        </p:tgtEl>
                                        <p:attrNameLst>
                                          <p:attrName>style.visibility</p:attrName>
                                        </p:attrNameLst>
                                      </p:cBhvr>
                                      <p:to>
                                        <p:strVal val="visible"/>
                                      </p:to>
                                    </p:set>
                                    <p:anim to="" calcmode="lin" valueType="num">
                                      <p:cBhvr>
                                        <p:cTn id="12" dur="1" fill="hold"/>
                                        <p:tgtEl>
                                          <p:spTgt spid="15362"/>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499"/>
                                          </p:stCondLst>
                                        </p:cTn>
                                        <p:tgtEl>
                                          <p:spTgt spid="15366"/>
                                        </p:tgtEl>
                                        <p:attrNameLst>
                                          <p:attrName>style.visibility</p:attrName>
                                        </p:attrNameLst>
                                      </p:cBhvr>
                                      <p:to>
                                        <p:strVal val="visible"/>
                                      </p:to>
                                    </p:set>
                                    <p:anim to="" calcmode="lin" valueType="num">
                                      <p:cBhvr>
                                        <p:cTn id="17" dur="1" fill="hold"/>
                                        <p:tgtEl>
                                          <p:spTgt spid="15366"/>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5363">
                                            <p:txEl>
                                              <p:pRg st="0" end="0"/>
                                            </p:txEl>
                                          </p:spTgt>
                                        </p:tgtEl>
                                        <p:attrNameLst>
                                          <p:attrName>style.visibility</p:attrName>
                                        </p:attrNameLst>
                                      </p:cBhvr>
                                      <p:to>
                                        <p:strVal val="visible"/>
                                      </p:to>
                                    </p:set>
                                    <p:anim to="" calcmode="lin" valueType="num">
                                      <p:cBhvr>
                                        <p:cTn id="22" dur="1" fill="hold"/>
                                        <p:tgtEl>
                                          <p:spTgt spid="15363">
                                            <p:txEl>
                                              <p:pRg st="0" end="0"/>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5363">
                                            <p:txEl>
                                              <p:pRg st="1" end="1"/>
                                            </p:txEl>
                                          </p:spTgt>
                                        </p:tgtEl>
                                        <p:attrNameLst>
                                          <p:attrName>style.visibility</p:attrName>
                                        </p:attrNameLst>
                                      </p:cBhvr>
                                      <p:to>
                                        <p:strVal val="visible"/>
                                      </p:to>
                                    </p:set>
                                    <p:anim to="" calcmode="lin" valueType="num">
                                      <p:cBhvr>
                                        <p:cTn id="27" dur="1" fill="hold"/>
                                        <p:tgtEl>
                                          <p:spTgt spid="15363">
                                            <p:txEl>
                                              <p:pRg st="1" end="1"/>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15363">
                                            <p:txEl>
                                              <p:pRg st="2" end="2"/>
                                            </p:txEl>
                                          </p:spTgt>
                                        </p:tgtEl>
                                        <p:attrNameLst>
                                          <p:attrName>style.visibility</p:attrName>
                                        </p:attrNameLst>
                                      </p:cBhvr>
                                      <p:to>
                                        <p:strVal val="visible"/>
                                      </p:to>
                                    </p:set>
                                    <p:anim to="" calcmode="lin" valueType="num">
                                      <p:cBhvr>
                                        <p:cTn id="32" dur="1" fill="hold"/>
                                        <p:tgtEl>
                                          <p:spTgt spid="1536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P spid="15363" grpId="0" build="p" autoUpdateAnimBg="0"/>
      <p:bldP spid="15364"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globe.mp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4133850" y="371475"/>
            <a:ext cx="77724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4"/>
          <p:cNvSpPr>
            <a:spLocks noGrp="1" noChangeArrowheads="1"/>
          </p:cNvSpPr>
          <p:nvPr>
            <p:ph type="title"/>
          </p:nvPr>
        </p:nvSpPr>
        <p:spPr>
          <a:xfrm>
            <a:off x="304800" y="371475"/>
            <a:ext cx="3829050" cy="457200"/>
          </a:xfrm>
        </p:spPr>
        <p:txBody>
          <a:bodyPr/>
          <a:lstStyle/>
          <a:p>
            <a:pPr eaLnBrk="1" hangingPunct="1">
              <a:defRPr/>
            </a:pPr>
            <a:r>
              <a:rPr lang="en-US" sz="8000" b="1" dirty="0">
                <a:solidFill>
                  <a:srgbClr val="FF0000"/>
                </a:solidFill>
                <a:effectLst>
                  <a:outerShdw blurRad="38100" dist="38100" dir="2700000" algn="tl">
                    <a:srgbClr val="000000"/>
                  </a:outerShdw>
                </a:effectLst>
                <a:latin typeface="Andalus" panose="02020603050405020304" pitchFamily="18" charset="-78"/>
                <a:cs typeface="Andalus" panose="02020603050405020304" pitchFamily="18" charset="-78"/>
              </a:rPr>
              <a:t>The Globe Theater</a:t>
            </a:r>
          </a:p>
        </p:txBody>
      </p:sp>
    </p:spTree>
    <p:extLst>
      <p:ext uri="{BB962C8B-B14F-4D97-AF65-F5344CB8AC3E}">
        <p14:creationId xmlns:p14="http://schemas.microsoft.com/office/powerpoint/2010/main" val="238503249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9220"/>
                                        </p:tgtEl>
                                        <p:attrNameLst>
                                          <p:attrName>style.visibility</p:attrName>
                                        </p:attrNameLst>
                                      </p:cBhvr>
                                      <p:to>
                                        <p:strVal val="visible"/>
                                      </p:to>
                                    </p:set>
                                    <p:anim to="" calcmode="lin" valueType="num">
                                      <p:cBhvr>
                                        <p:cTn id="7" dur="1" fill="hold"/>
                                        <p:tgtEl>
                                          <p:spTgt spid="9220"/>
                                        </p:tgtEl>
                                        <p:attrNameLst>
                                          <p:attrName/>
                                        </p:attrNameLst>
                                      </p:cBhvr>
                                    </p:anim>
                                  </p:childTnLst>
                                </p:cTn>
                              </p:par>
                            </p:childTnLst>
                          </p:cTn>
                        </p:par>
                        <p:par>
                          <p:cTn id="8" fill="hold" nodeType="afterGroup">
                            <p:stCondLst>
                              <p:cond delay="500"/>
                            </p:stCondLst>
                            <p:childTnLst>
                              <p:par>
                                <p:cTn id="9" presetID="1" presetClass="mediacall" presetSubtype="0" fill="hold" nodeType="afterEffect">
                                  <p:stCondLst>
                                    <p:cond delay="0"/>
                                  </p:stCondLst>
                                  <p:childTnLst>
                                    <p:cmd type="call" cmd="playFrom(0.0)">
                                      <p:cBhvr>
                                        <p:cTn id="10" dur="1" fill="hold"/>
                                        <p:tgtEl>
                                          <p:spTgt spid="92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9218"/>
                </p:tgtEl>
              </p:cMediaNode>
            </p:video>
            <p:seq concurrent="1" nextAc="seek">
              <p:cTn id="12" restart="whenNotActive" fill="hold" evtFilter="cancelBubble" nodeType="interactiveSeq">
                <p:stCondLst>
                  <p:cond evt="onClick" delay="0">
                    <p:tgtEl>
                      <p:spTgt spid="9218"/>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9218"/>
                                        </p:tgtEl>
                                      </p:cBhvr>
                                    </p:cmd>
                                  </p:childTnLst>
                                </p:cTn>
                              </p:par>
                            </p:childTnLst>
                          </p:cTn>
                        </p:par>
                      </p:childTnLst>
                    </p:cTn>
                  </p:par>
                </p:childTnLst>
              </p:cTn>
              <p:nextCondLst>
                <p:cond evt="onClick" delay="0">
                  <p:tgtEl>
                    <p:spTgt spid="9218"/>
                  </p:tgtEl>
                </p:cond>
              </p:nextCondLst>
            </p:seq>
          </p:childTnLst>
        </p:cTn>
      </p:par>
    </p:tnLst>
    <p:bldLst>
      <p:bldP spid="9220"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3" name="Picture 1027" descr="D:\Powerpoint Presentations\English 321\Glob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299" y="533400"/>
            <a:ext cx="8024825" cy="536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1028"/>
          <p:cNvSpPr>
            <a:spLocks noGrp="1" noChangeArrowheads="1"/>
          </p:cNvSpPr>
          <p:nvPr>
            <p:ph type="title"/>
          </p:nvPr>
        </p:nvSpPr>
        <p:spPr>
          <a:xfrm>
            <a:off x="238125" y="266700"/>
            <a:ext cx="4810124" cy="533400"/>
          </a:xfrm>
        </p:spPr>
        <p:txBody>
          <a:bodyPr/>
          <a:lstStyle/>
          <a:p>
            <a:pPr eaLnBrk="1" hangingPunct="1">
              <a:defRPr/>
            </a:pPr>
            <a:r>
              <a:rPr lang="en-US" sz="8000" b="1" dirty="0">
                <a:solidFill>
                  <a:srgbClr val="FF0000"/>
                </a:solidFill>
                <a:effectLst>
                  <a:outerShdw blurRad="38100" dist="38100" dir="2700000" algn="tl">
                    <a:srgbClr val="000000"/>
                  </a:outerShdw>
                </a:effectLst>
                <a:latin typeface="Andalus" panose="02020603050405020304" pitchFamily="18" charset="-78"/>
                <a:cs typeface="Andalus" panose="02020603050405020304" pitchFamily="18" charset="-78"/>
              </a:rPr>
              <a:t>The Rebuilt Globe Theater, London</a:t>
            </a:r>
          </a:p>
        </p:txBody>
      </p:sp>
    </p:spTree>
    <p:extLst>
      <p:ext uri="{BB962C8B-B14F-4D97-AF65-F5344CB8AC3E}">
        <p14:creationId xmlns:p14="http://schemas.microsoft.com/office/powerpoint/2010/main" val="202522802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0244"/>
                                        </p:tgtEl>
                                        <p:attrNameLst>
                                          <p:attrName>style.visibility</p:attrName>
                                        </p:attrNameLst>
                                      </p:cBhvr>
                                      <p:to>
                                        <p:strVal val="visible"/>
                                      </p:to>
                                    </p:set>
                                    <p:anim to="" calcmode="lin" valueType="num">
                                      <p:cBhvr>
                                        <p:cTn id="7" dur="1" fill="hold"/>
                                        <p:tgtEl>
                                          <p:spTgt spid="1024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499"/>
                                          </p:stCondLst>
                                        </p:cTn>
                                        <p:tgtEl>
                                          <p:spTgt spid="10243"/>
                                        </p:tgtEl>
                                        <p:attrNameLst>
                                          <p:attrName>style.visibility</p:attrName>
                                        </p:attrNameLst>
                                      </p:cBhvr>
                                      <p:to>
                                        <p:strVal val="visible"/>
                                      </p:to>
                                    </p:set>
                                    <p:anim to="" calcmode="lin" valueType="num">
                                      <p:cBhvr>
                                        <p:cTn id="12" dur="1" fill="hold"/>
                                        <p:tgtEl>
                                          <p:spTgt spid="1024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9" name="Rectangle 5"/>
          <p:cNvSpPr>
            <a:spLocks noGrp="1" noChangeArrowheads="1"/>
          </p:cNvSpPr>
          <p:nvPr>
            <p:ph type="title"/>
          </p:nvPr>
        </p:nvSpPr>
        <p:spPr>
          <a:xfrm>
            <a:off x="819150" y="381000"/>
            <a:ext cx="9239250" cy="609600"/>
          </a:xfrm>
        </p:spPr>
        <p:txBody>
          <a:bodyPr/>
          <a:lstStyle/>
          <a:p>
            <a:pPr eaLnBrk="1" hangingPunct="1">
              <a:defRPr/>
            </a:pPr>
            <a:r>
              <a:rPr lang="en-US" sz="8000" b="1" dirty="0">
                <a:solidFill>
                  <a:srgbClr val="FF0000"/>
                </a:solidFill>
                <a:effectLst>
                  <a:outerShdw blurRad="38100" dist="38100" dir="2700000" algn="tl">
                    <a:srgbClr val="000000"/>
                  </a:outerShdw>
                </a:effectLst>
                <a:latin typeface="Andalus" panose="02020603050405020304" pitchFamily="18" charset="-78"/>
                <a:cs typeface="Andalus" panose="02020603050405020304" pitchFamily="18" charset="-78"/>
              </a:rPr>
              <a:t>The Plays</a:t>
            </a:r>
          </a:p>
        </p:txBody>
      </p:sp>
      <p:sp>
        <p:nvSpPr>
          <p:cNvPr id="16390" name="Rectangle 6"/>
          <p:cNvSpPr>
            <a:spLocks noGrp="1" noChangeArrowheads="1"/>
          </p:cNvSpPr>
          <p:nvPr>
            <p:ph type="body" idx="1"/>
          </p:nvPr>
        </p:nvSpPr>
        <p:spPr>
          <a:xfrm>
            <a:off x="819150" y="1533525"/>
            <a:ext cx="7010400" cy="3352800"/>
          </a:xfrm>
          <a:noFill/>
        </p:spPr>
        <p:txBody>
          <a:bodyPr/>
          <a:lstStyle/>
          <a:p>
            <a:pPr eaLnBrk="1" hangingPunct="1">
              <a:lnSpc>
                <a:spcPct val="90000"/>
              </a:lnSpc>
            </a:pPr>
            <a:r>
              <a:rPr lang="en-US" altLang="en-US" sz="3600" dirty="0" smtClean="0">
                <a:latin typeface="Andalus" panose="02020603050405020304" pitchFamily="18" charset="-78"/>
                <a:cs typeface="Andalus" panose="02020603050405020304" pitchFamily="18" charset="-78"/>
              </a:rPr>
              <a:t>38 plays firmly attributed to Shakespeare</a:t>
            </a:r>
          </a:p>
          <a:p>
            <a:pPr lvl="2" eaLnBrk="1" hangingPunct="1">
              <a:lnSpc>
                <a:spcPct val="90000"/>
              </a:lnSpc>
            </a:pPr>
            <a:r>
              <a:rPr lang="en-US" altLang="en-US" sz="3600" dirty="0">
                <a:latin typeface="Andalus" panose="02020603050405020304" pitchFamily="18" charset="-78"/>
                <a:cs typeface="Andalus" panose="02020603050405020304" pitchFamily="18" charset="-78"/>
              </a:rPr>
              <a:t>14 comedies</a:t>
            </a:r>
          </a:p>
          <a:p>
            <a:pPr lvl="2" eaLnBrk="1" hangingPunct="1">
              <a:lnSpc>
                <a:spcPct val="90000"/>
              </a:lnSpc>
            </a:pPr>
            <a:r>
              <a:rPr lang="en-US" altLang="en-US" sz="3600" dirty="0">
                <a:latin typeface="Andalus" panose="02020603050405020304" pitchFamily="18" charset="-78"/>
                <a:cs typeface="Andalus" panose="02020603050405020304" pitchFamily="18" charset="-78"/>
              </a:rPr>
              <a:t>10 histories</a:t>
            </a:r>
          </a:p>
          <a:p>
            <a:pPr lvl="2" eaLnBrk="1" hangingPunct="1">
              <a:lnSpc>
                <a:spcPct val="90000"/>
              </a:lnSpc>
            </a:pPr>
            <a:r>
              <a:rPr lang="en-US" altLang="en-US" sz="3600" dirty="0">
                <a:latin typeface="Andalus" panose="02020603050405020304" pitchFamily="18" charset="-78"/>
                <a:cs typeface="Andalus" panose="02020603050405020304" pitchFamily="18" charset="-78"/>
              </a:rPr>
              <a:t>10 tragedies</a:t>
            </a:r>
          </a:p>
          <a:p>
            <a:pPr lvl="2" eaLnBrk="1" hangingPunct="1">
              <a:lnSpc>
                <a:spcPct val="90000"/>
              </a:lnSpc>
            </a:pPr>
            <a:r>
              <a:rPr lang="en-US" altLang="en-US" sz="3600" dirty="0">
                <a:latin typeface="Andalus" panose="02020603050405020304" pitchFamily="18" charset="-78"/>
                <a:cs typeface="Andalus" panose="02020603050405020304" pitchFamily="18" charset="-78"/>
              </a:rPr>
              <a:t>4 romances</a:t>
            </a:r>
          </a:p>
          <a:p>
            <a:pPr eaLnBrk="1" hangingPunct="1">
              <a:lnSpc>
                <a:spcPct val="90000"/>
              </a:lnSpc>
            </a:pPr>
            <a:r>
              <a:rPr lang="en-US" altLang="en-US" sz="3600" dirty="0" smtClean="0">
                <a:latin typeface="Andalus" panose="02020603050405020304" pitchFamily="18" charset="-78"/>
                <a:cs typeface="Andalus" panose="02020603050405020304" pitchFamily="18" charset="-78"/>
              </a:rPr>
              <a:t>Possibly wrote three others</a:t>
            </a:r>
          </a:p>
          <a:p>
            <a:pPr eaLnBrk="1" hangingPunct="1">
              <a:lnSpc>
                <a:spcPct val="90000"/>
              </a:lnSpc>
            </a:pPr>
            <a:r>
              <a:rPr lang="en-US" altLang="en-US" sz="3600" dirty="0" smtClean="0">
                <a:latin typeface="Andalus" panose="02020603050405020304" pitchFamily="18" charset="-78"/>
                <a:cs typeface="Andalus" panose="02020603050405020304" pitchFamily="18" charset="-78"/>
              </a:rPr>
              <a:t>Collaborated on several others</a:t>
            </a:r>
          </a:p>
          <a:p>
            <a:pPr lvl="2" eaLnBrk="1" hangingPunct="1">
              <a:lnSpc>
                <a:spcPct val="90000"/>
              </a:lnSpc>
              <a:buFontTx/>
              <a:buNone/>
            </a:pPr>
            <a:endParaRPr lang="en-US" altLang="en-US" sz="2800" dirty="0"/>
          </a:p>
        </p:txBody>
      </p:sp>
      <p:pic>
        <p:nvPicPr>
          <p:cNvPr id="16391" name="Picture 7" descr="C:\Documents and Settings\Compaq_Owner\Application Data\Microsoft\Media Catalog\Downloaded Clips\cl0\EN00378_.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8549" y="1969294"/>
            <a:ext cx="3893033" cy="300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20941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6389"/>
                                        </p:tgtEl>
                                        <p:attrNameLst>
                                          <p:attrName>style.visibility</p:attrName>
                                        </p:attrNameLst>
                                      </p:cBhvr>
                                      <p:to>
                                        <p:strVal val="visible"/>
                                      </p:to>
                                    </p:set>
                                    <p:anim to="" calcmode="lin" valueType="num">
                                      <p:cBhvr>
                                        <p:cTn id="7" dur="1" fill="hold"/>
                                        <p:tgtEl>
                                          <p:spTgt spid="16389"/>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499"/>
                                          </p:stCondLst>
                                        </p:cTn>
                                        <p:tgtEl>
                                          <p:spTgt spid="16391"/>
                                        </p:tgtEl>
                                        <p:attrNameLst>
                                          <p:attrName>style.visibility</p:attrName>
                                        </p:attrNameLst>
                                      </p:cBhvr>
                                      <p:to>
                                        <p:strVal val="visible"/>
                                      </p:to>
                                    </p:set>
                                    <p:anim to="" calcmode="lin" valueType="num">
                                      <p:cBhvr>
                                        <p:cTn id="12" dur="1" fill="hold"/>
                                        <p:tgtEl>
                                          <p:spTgt spid="16391"/>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6390">
                                            <p:txEl>
                                              <p:pRg st="0" end="0"/>
                                            </p:txEl>
                                          </p:spTgt>
                                        </p:tgtEl>
                                        <p:attrNameLst>
                                          <p:attrName>style.visibility</p:attrName>
                                        </p:attrNameLst>
                                      </p:cBhvr>
                                      <p:to>
                                        <p:strVal val="visible"/>
                                      </p:to>
                                    </p:set>
                                    <p:anim to="" calcmode="lin" valueType="num">
                                      <p:cBhvr>
                                        <p:cTn id="17" dur="1" fill="hold"/>
                                        <p:tgtEl>
                                          <p:spTgt spid="16390">
                                            <p:txEl>
                                              <p:pRg st="0" end="0"/>
                                            </p:txEl>
                                          </p:spTgt>
                                        </p:tgtEl>
                                        <p:attrNameLst>
                                          <p:attrName/>
                                        </p:attrNameLst>
                                      </p:cBhvr>
                                    </p:anim>
                                  </p:childTnLst>
                                </p:cTn>
                              </p:par>
                              <p:par>
                                <p:cTn id="18" presetID="24" presetClass="entr" presetSubtype="0" fill="hold" grpId="0" nodeType="withEffect">
                                  <p:stCondLst>
                                    <p:cond delay="0"/>
                                  </p:stCondLst>
                                  <p:childTnLst>
                                    <p:set>
                                      <p:cBhvr>
                                        <p:cTn id="19" dur="1" fill="hold">
                                          <p:stCondLst>
                                            <p:cond delay="499"/>
                                          </p:stCondLst>
                                        </p:cTn>
                                        <p:tgtEl>
                                          <p:spTgt spid="16390">
                                            <p:txEl>
                                              <p:pRg st="1" end="1"/>
                                            </p:txEl>
                                          </p:spTgt>
                                        </p:tgtEl>
                                        <p:attrNameLst>
                                          <p:attrName>style.visibility</p:attrName>
                                        </p:attrNameLst>
                                      </p:cBhvr>
                                      <p:to>
                                        <p:strVal val="visible"/>
                                      </p:to>
                                    </p:set>
                                    <p:anim to="" calcmode="lin" valueType="num">
                                      <p:cBhvr>
                                        <p:cTn id="20" dur="1" fill="hold"/>
                                        <p:tgtEl>
                                          <p:spTgt spid="16390">
                                            <p:txEl>
                                              <p:pRg st="1" end="1"/>
                                            </p:txEl>
                                          </p:spTgt>
                                        </p:tgtEl>
                                        <p:attrNameLst>
                                          <p:attrName/>
                                        </p:attrNameLst>
                                      </p:cBhvr>
                                    </p:anim>
                                  </p:childTnLst>
                                </p:cTn>
                              </p:par>
                              <p:par>
                                <p:cTn id="21" presetID="24" presetClass="entr" presetSubtype="0" fill="hold" grpId="0" nodeType="withEffect">
                                  <p:stCondLst>
                                    <p:cond delay="0"/>
                                  </p:stCondLst>
                                  <p:childTnLst>
                                    <p:set>
                                      <p:cBhvr>
                                        <p:cTn id="22" dur="1" fill="hold">
                                          <p:stCondLst>
                                            <p:cond delay="499"/>
                                          </p:stCondLst>
                                        </p:cTn>
                                        <p:tgtEl>
                                          <p:spTgt spid="16390">
                                            <p:txEl>
                                              <p:pRg st="2" end="2"/>
                                            </p:txEl>
                                          </p:spTgt>
                                        </p:tgtEl>
                                        <p:attrNameLst>
                                          <p:attrName>style.visibility</p:attrName>
                                        </p:attrNameLst>
                                      </p:cBhvr>
                                      <p:to>
                                        <p:strVal val="visible"/>
                                      </p:to>
                                    </p:set>
                                    <p:anim to="" calcmode="lin" valueType="num">
                                      <p:cBhvr>
                                        <p:cTn id="23" dur="1" fill="hold"/>
                                        <p:tgtEl>
                                          <p:spTgt spid="16390">
                                            <p:txEl>
                                              <p:pRg st="2" end="2"/>
                                            </p:txEl>
                                          </p:spTgt>
                                        </p:tgtEl>
                                        <p:attrNameLst>
                                          <p:attrName/>
                                        </p:attrNameLst>
                                      </p:cBhvr>
                                    </p:anim>
                                  </p:childTnLst>
                                </p:cTn>
                              </p:par>
                              <p:par>
                                <p:cTn id="24" presetID="24" presetClass="entr" presetSubtype="0" fill="hold" grpId="0" nodeType="withEffect">
                                  <p:stCondLst>
                                    <p:cond delay="0"/>
                                  </p:stCondLst>
                                  <p:childTnLst>
                                    <p:set>
                                      <p:cBhvr>
                                        <p:cTn id="25" dur="1" fill="hold">
                                          <p:stCondLst>
                                            <p:cond delay="499"/>
                                          </p:stCondLst>
                                        </p:cTn>
                                        <p:tgtEl>
                                          <p:spTgt spid="16390">
                                            <p:txEl>
                                              <p:pRg st="3" end="3"/>
                                            </p:txEl>
                                          </p:spTgt>
                                        </p:tgtEl>
                                        <p:attrNameLst>
                                          <p:attrName>style.visibility</p:attrName>
                                        </p:attrNameLst>
                                      </p:cBhvr>
                                      <p:to>
                                        <p:strVal val="visible"/>
                                      </p:to>
                                    </p:set>
                                    <p:anim to="" calcmode="lin" valueType="num">
                                      <p:cBhvr>
                                        <p:cTn id="26" dur="1" fill="hold"/>
                                        <p:tgtEl>
                                          <p:spTgt spid="16390">
                                            <p:txEl>
                                              <p:pRg st="3" end="3"/>
                                            </p:txEl>
                                          </p:spTgt>
                                        </p:tgtEl>
                                        <p:attrNameLst>
                                          <p:attrName/>
                                        </p:attrNameLst>
                                      </p:cBhvr>
                                    </p:anim>
                                  </p:childTnLst>
                                </p:cTn>
                              </p:par>
                              <p:par>
                                <p:cTn id="27" presetID="24" presetClass="entr" presetSubtype="0" fill="hold" grpId="0" nodeType="withEffect">
                                  <p:stCondLst>
                                    <p:cond delay="0"/>
                                  </p:stCondLst>
                                  <p:childTnLst>
                                    <p:set>
                                      <p:cBhvr>
                                        <p:cTn id="28" dur="1" fill="hold">
                                          <p:stCondLst>
                                            <p:cond delay="499"/>
                                          </p:stCondLst>
                                        </p:cTn>
                                        <p:tgtEl>
                                          <p:spTgt spid="16390">
                                            <p:txEl>
                                              <p:pRg st="4" end="4"/>
                                            </p:txEl>
                                          </p:spTgt>
                                        </p:tgtEl>
                                        <p:attrNameLst>
                                          <p:attrName>style.visibility</p:attrName>
                                        </p:attrNameLst>
                                      </p:cBhvr>
                                      <p:to>
                                        <p:strVal val="visible"/>
                                      </p:to>
                                    </p:set>
                                    <p:anim to="" calcmode="lin" valueType="num">
                                      <p:cBhvr>
                                        <p:cTn id="29" dur="1" fill="hold"/>
                                        <p:tgtEl>
                                          <p:spTgt spid="16390">
                                            <p:txEl>
                                              <p:pRg st="4" end="4"/>
                                            </p:txEl>
                                          </p:spTgt>
                                        </p:tgtEl>
                                        <p:attrNameLst>
                                          <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4" presetClass="entr" presetSubtype="0" fill="hold" grpId="0" nodeType="clickEffect">
                                  <p:stCondLst>
                                    <p:cond delay="0"/>
                                  </p:stCondLst>
                                  <p:childTnLst>
                                    <p:set>
                                      <p:cBhvr>
                                        <p:cTn id="33" dur="1" fill="hold">
                                          <p:stCondLst>
                                            <p:cond delay="499"/>
                                          </p:stCondLst>
                                        </p:cTn>
                                        <p:tgtEl>
                                          <p:spTgt spid="16390">
                                            <p:txEl>
                                              <p:pRg st="5" end="5"/>
                                            </p:txEl>
                                          </p:spTgt>
                                        </p:tgtEl>
                                        <p:attrNameLst>
                                          <p:attrName>style.visibility</p:attrName>
                                        </p:attrNameLst>
                                      </p:cBhvr>
                                      <p:to>
                                        <p:strVal val="visible"/>
                                      </p:to>
                                    </p:set>
                                    <p:anim to="" calcmode="lin" valueType="num">
                                      <p:cBhvr>
                                        <p:cTn id="34" dur="1" fill="hold"/>
                                        <p:tgtEl>
                                          <p:spTgt spid="16390">
                                            <p:txEl>
                                              <p:pRg st="5" end="5"/>
                                            </p:txEl>
                                          </p:spTgt>
                                        </p:tgtEl>
                                        <p:attrNameLst>
                                          <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4" presetClass="entr" presetSubtype="0" fill="hold" grpId="0" nodeType="clickEffect">
                                  <p:stCondLst>
                                    <p:cond delay="0"/>
                                  </p:stCondLst>
                                  <p:childTnLst>
                                    <p:set>
                                      <p:cBhvr>
                                        <p:cTn id="38" dur="1" fill="hold">
                                          <p:stCondLst>
                                            <p:cond delay="499"/>
                                          </p:stCondLst>
                                        </p:cTn>
                                        <p:tgtEl>
                                          <p:spTgt spid="16390">
                                            <p:txEl>
                                              <p:pRg st="6" end="6"/>
                                            </p:txEl>
                                          </p:spTgt>
                                        </p:tgtEl>
                                        <p:attrNameLst>
                                          <p:attrName>style.visibility</p:attrName>
                                        </p:attrNameLst>
                                      </p:cBhvr>
                                      <p:to>
                                        <p:strVal val="visible"/>
                                      </p:to>
                                    </p:set>
                                    <p:anim to="" calcmode="lin" valueType="num">
                                      <p:cBhvr>
                                        <p:cTn id="39" dur="1" fill="hold"/>
                                        <p:tgtEl>
                                          <p:spTgt spid="16390">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utoUpdateAnimBg="0"/>
      <p:bldP spid="16390"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209800" y="609600"/>
            <a:ext cx="7772400" cy="609600"/>
          </a:xfrm>
          <a:prstGeom prst="rect">
            <a:avLst/>
          </a:prstGeom>
          <a:noFill/>
          <a:ln w="9525">
            <a:noFill/>
            <a:miter lim="800000"/>
            <a:headEnd/>
            <a:tailEnd/>
          </a:ln>
          <a:effectLst/>
        </p:spPr>
        <p:txBody>
          <a:bodyPr anchor="ctr"/>
          <a:lstStyle/>
          <a:p>
            <a:pPr algn="ctr">
              <a:defRPr/>
            </a:pPr>
            <a:endParaRPr lang="en-US" sz="4000" b="1">
              <a:solidFill>
                <a:srgbClr val="FF0000"/>
              </a:solidFill>
              <a:effectLst>
                <a:outerShdw blurRad="38100" dist="38100" dir="2700000" algn="tl">
                  <a:srgbClr val="000000"/>
                </a:outerShdw>
              </a:effectLst>
            </a:endParaRPr>
          </a:p>
        </p:txBody>
      </p:sp>
      <p:sp>
        <p:nvSpPr>
          <p:cNvPr id="18435" name="Rectangle 3"/>
          <p:cNvSpPr>
            <a:spLocks noChangeArrowheads="1"/>
          </p:cNvSpPr>
          <p:nvPr/>
        </p:nvSpPr>
        <p:spPr bwMode="auto">
          <a:xfrm>
            <a:off x="647700" y="1943101"/>
            <a:ext cx="7391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buFontTx/>
              <a:buChar char="•"/>
            </a:pPr>
            <a:r>
              <a:rPr lang="en-US" altLang="en-US" sz="3600" dirty="0">
                <a:latin typeface="Andalus" panose="02020603050405020304" pitchFamily="18" charset="-78"/>
                <a:cs typeface="Andalus" panose="02020603050405020304" pitchFamily="18" charset="-78"/>
              </a:rPr>
              <a:t>Two major poems</a:t>
            </a:r>
          </a:p>
          <a:p>
            <a:pPr lvl="2" eaLnBrk="1" hangingPunct="1">
              <a:lnSpc>
                <a:spcPct val="90000"/>
              </a:lnSpc>
              <a:spcBef>
                <a:spcPct val="20000"/>
              </a:spcBef>
              <a:buFontTx/>
              <a:buChar char="•"/>
            </a:pPr>
            <a:r>
              <a:rPr lang="en-US" altLang="en-US" sz="3600" i="1" dirty="0">
                <a:latin typeface="Andalus" panose="02020603050405020304" pitchFamily="18" charset="-78"/>
                <a:cs typeface="Andalus" panose="02020603050405020304" pitchFamily="18" charset="-78"/>
              </a:rPr>
              <a:t>Venus and Adonis</a:t>
            </a:r>
          </a:p>
          <a:p>
            <a:pPr lvl="2" eaLnBrk="1" hangingPunct="1">
              <a:lnSpc>
                <a:spcPct val="90000"/>
              </a:lnSpc>
              <a:spcBef>
                <a:spcPct val="20000"/>
              </a:spcBef>
              <a:buFontTx/>
              <a:buChar char="•"/>
            </a:pPr>
            <a:r>
              <a:rPr lang="en-US" altLang="en-US" sz="3600" i="1" dirty="0">
                <a:latin typeface="Andalus" panose="02020603050405020304" pitchFamily="18" charset="-78"/>
                <a:cs typeface="Andalus" panose="02020603050405020304" pitchFamily="18" charset="-78"/>
              </a:rPr>
              <a:t>Rape of </a:t>
            </a:r>
            <a:r>
              <a:rPr lang="en-US" altLang="en-US" sz="3600" i="1" dirty="0" err="1">
                <a:latin typeface="Andalus" panose="02020603050405020304" pitchFamily="18" charset="-78"/>
                <a:cs typeface="Andalus" panose="02020603050405020304" pitchFamily="18" charset="-78"/>
              </a:rPr>
              <a:t>Lucrece</a:t>
            </a:r>
            <a:endParaRPr lang="en-US" altLang="en-US" sz="3600" i="1" dirty="0">
              <a:latin typeface="Andalus" panose="02020603050405020304" pitchFamily="18" charset="-78"/>
              <a:cs typeface="Andalus" panose="02020603050405020304" pitchFamily="18" charset="-78"/>
            </a:endParaRPr>
          </a:p>
          <a:p>
            <a:pPr eaLnBrk="1" hangingPunct="1">
              <a:lnSpc>
                <a:spcPct val="90000"/>
              </a:lnSpc>
              <a:spcBef>
                <a:spcPct val="20000"/>
              </a:spcBef>
              <a:buFontTx/>
              <a:buChar char="•"/>
            </a:pPr>
            <a:r>
              <a:rPr lang="en-US" altLang="en-US" sz="3600" dirty="0" smtClean="0">
                <a:latin typeface="Andalus" panose="02020603050405020304" pitchFamily="18" charset="-78"/>
                <a:cs typeface="Andalus" panose="02020603050405020304" pitchFamily="18" charset="-78"/>
              </a:rPr>
              <a:t>154 Sonnets</a:t>
            </a:r>
          </a:p>
          <a:p>
            <a:pPr eaLnBrk="1" hangingPunct="1">
              <a:lnSpc>
                <a:spcPct val="90000"/>
              </a:lnSpc>
              <a:spcBef>
                <a:spcPct val="20000"/>
              </a:spcBef>
              <a:buFontTx/>
              <a:buChar char="•"/>
            </a:pPr>
            <a:r>
              <a:rPr lang="en-US" altLang="en-US" sz="3600" dirty="0" smtClean="0">
                <a:latin typeface="Andalus" panose="02020603050405020304" pitchFamily="18" charset="-78"/>
                <a:cs typeface="Andalus" panose="02020603050405020304" pitchFamily="18" charset="-78"/>
              </a:rPr>
              <a:t>Numerous </a:t>
            </a:r>
            <a:r>
              <a:rPr lang="en-US" altLang="en-US" sz="3600" dirty="0">
                <a:latin typeface="Andalus" panose="02020603050405020304" pitchFamily="18" charset="-78"/>
                <a:cs typeface="Andalus" panose="02020603050405020304" pitchFamily="18" charset="-78"/>
              </a:rPr>
              <a:t>other poems</a:t>
            </a:r>
          </a:p>
        </p:txBody>
      </p:sp>
      <p:sp>
        <p:nvSpPr>
          <p:cNvPr id="18436" name="Rectangle 4"/>
          <p:cNvSpPr>
            <a:spLocks noGrp="1" noChangeArrowheads="1"/>
          </p:cNvSpPr>
          <p:nvPr>
            <p:ph type="title"/>
          </p:nvPr>
        </p:nvSpPr>
        <p:spPr>
          <a:xfrm>
            <a:off x="647700" y="457200"/>
            <a:ext cx="9563100" cy="838200"/>
          </a:xfrm>
        </p:spPr>
        <p:txBody>
          <a:bodyPr/>
          <a:lstStyle/>
          <a:p>
            <a:pPr eaLnBrk="1" hangingPunct="1">
              <a:defRPr/>
            </a:pPr>
            <a:r>
              <a:rPr lang="en-US" sz="8000" b="1" dirty="0">
                <a:solidFill>
                  <a:srgbClr val="FF0000"/>
                </a:solidFill>
                <a:effectLst>
                  <a:outerShdw blurRad="38100" dist="38100" dir="2700000" algn="tl">
                    <a:srgbClr val="000000"/>
                  </a:outerShdw>
                </a:effectLst>
                <a:latin typeface="Andalus" panose="02020603050405020304" pitchFamily="18" charset="-78"/>
                <a:cs typeface="Andalus" panose="02020603050405020304" pitchFamily="18" charset="-78"/>
              </a:rPr>
              <a:t>The Poetry</a:t>
            </a:r>
          </a:p>
        </p:txBody>
      </p:sp>
      <p:pic>
        <p:nvPicPr>
          <p:cNvPr id="18437" name="Picture 5" descr="C:\Documents and Settings\Compaq_Owner\Application Data\Microsoft\Media Catalog\Downloaded Clips\cl0\AG00528_.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58100" y="2570163"/>
            <a:ext cx="274320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16864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8436"/>
                                        </p:tgtEl>
                                        <p:attrNameLst>
                                          <p:attrName>style.visibility</p:attrName>
                                        </p:attrNameLst>
                                      </p:cBhvr>
                                      <p:to>
                                        <p:strVal val="visible"/>
                                      </p:to>
                                    </p:set>
                                    <p:anim to="" calcmode="lin" valueType="num">
                                      <p:cBhvr>
                                        <p:cTn id="7" dur="1" fill="hold"/>
                                        <p:tgtEl>
                                          <p:spTgt spid="18436"/>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nodePh="1">
                                  <p:stCondLst>
                                    <p:cond delay="0"/>
                                  </p:stCondLst>
                                  <p:endCondLst>
                                    <p:cond evt="begin" delay="0">
                                      <p:tn val="10"/>
                                    </p:cond>
                                  </p:endCondLst>
                                  <p:childTnLst>
                                    <p:set>
                                      <p:cBhvr>
                                        <p:cTn id="11" dur="1" fill="hold">
                                          <p:stCondLst>
                                            <p:cond delay="499"/>
                                          </p:stCondLst>
                                        </p:cTn>
                                        <p:tgtEl>
                                          <p:spTgt spid="18434"/>
                                        </p:tgtEl>
                                        <p:attrNameLst>
                                          <p:attrName>style.visibility</p:attrName>
                                        </p:attrNameLst>
                                      </p:cBhvr>
                                      <p:to>
                                        <p:strVal val="visible"/>
                                      </p:to>
                                    </p:set>
                                    <p:anim to="" calcmode="lin" valueType="num">
                                      <p:cBhvr>
                                        <p:cTn id="12" dur="1" fill="hold"/>
                                        <p:tgtEl>
                                          <p:spTgt spid="18434"/>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499"/>
                                          </p:stCondLst>
                                        </p:cTn>
                                        <p:tgtEl>
                                          <p:spTgt spid="18437"/>
                                        </p:tgtEl>
                                        <p:attrNameLst>
                                          <p:attrName>style.visibility</p:attrName>
                                        </p:attrNameLst>
                                      </p:cBhvr>
                                      <p:to>
                                        <p:strVal val="visible"/>
                                      </p:to>
                                    </p:set>
                                    <p:anim to="" calcmode="lin" valueType="num">
                                      <p:cBhvr>
                                        <p:cTn id="17" dur="1" fill="hold"/>
                                        <p:tgtEl>
                                          <p:spTgt spid="18437"/>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8435">
                                            <p:txEl>
                                              <p:pRg st="0" end="0"/>
                                            </p:txEl>
                                          </p:spTgt>
                                        </p:tgtEl>
                                        <p:attrNameLst>
                                          <p:attrName>style.visibility</p:attrName>
                                        </p:attrNameLst>
                                      </p:cBhvr>
                                      <p:to>
                                        <p:strVal val="visible"/>
                                      </p:to>
                                    </p:set>
                                    <p:anim to="" calcmode="lin" valueType="num">
                                      <p:cBhvr>
                                        <p:cTn id="22" dur="1" fill="hold"/>
                                        <p:tgtEl>
                                          <p:spTgt spid="18435">
                                            <p:txEl>
                                              <p:pRg st="0" end="0"/>
                                            </p:txEl>
                                          </p:spTgt>
                                        </p:tgtEl>
                                        <p:attrNameLst>
                                          <p:attrName/>
                                        </p:attrNameLst>
                                      </p:cBhvr>
                                    </p:anim>
                                  </p:childTnLst>
                                </p:cTn>
                              </p:par>
                              <p:par>
                                <p:cTn id="23" presetID="24" presetClass="entr" presetSubtype="0" fill="hold" grpId="0" nodeType="withEffect">
                                  <p:stCondLst>
                                    <p:cond delay="0"/>
                                  </p:stCondLst>
                                  <p:childTnLst>
                                    <p:set>
                                      <p:cBhvr>
                                        <p:cTn id="24" dur="1" fill="hold">
                                          <p:stCondLst>
                                            <p:cond delay="499"/>
                                          </p:stCondLst>
                                        </p:cTn>
                                        <p:tgtEl>
                                          <p:spTgt spid="18435">
                                            <p:txEl>
                                              <p:pRg st="1" end="1"/>
                                            </p:txEl>
                                          </p:spTgt>
                                        </p:tgtEl>
                                        <p:attrNameLst>
                                          <p:attrName>style.visibility</p:attrName>
                                        </p:attrNameLst>
                                      </p:cBhvr>
                                      <p:to>
                                        <p:strVal val="visible"/>
                                      </p:to>
                                    </p:set>
                                    <p:anim to="" calcmode="lin" valueType="num">
                                      <p:cBhvr>
                                        <p:cTn id="25" dur="1" fill="hold"/>
                                        <p:tgtEl>
                                          <p:spTgt spid="18435">
                                            <p:txEl>
                                              <p:pRg st="1" end="1"/>
                                            </p:txEl>
                                          </p:spTgt>
                                        </p:tgtEl>
                                        <p:attrNameLst>
                                          <p:attrName/>
                                        </p:attrNameLst>
                                      </p:cBhvr>
                                    </p:anim>
                                  </p:childTnLst>
                                </p:cTn>
                              </p:par>
                              <p:par>
                                <p:cTn id="26" presetID="24" presetClass="entr" presetSubtype="0" fill="hold" grpId="0" nodeType="withEffect">
                                  <p:stCondLst>
                                    <p:cond delay="0"/>
                                  </p:stCondLst>
                                  <p:childTnLst>
                                    <p:set>
                                      <p:cBhvr>
                                        <p:cTn id="27" dur="1" fill="hold">
                                          <p:stCondLst>
                                            <p:cond delay="499"/>
                                          </p:stCondLst>
                                        </p:cTn>
                                        <p:tgtEl>
                                          <p:spTgt spid="18435">
                                            <p:txEl>
                                              <p:pRg st="2" end="2"/>
                                            </p:txEl>
                                          </p:spTgt>
                                        </p:tgtEl>
                                        <p:attrNameLst>
                                          <p:attrName>style.visibility</p:attrName>
                                        </p:attrNameLst>
                                      </p:cBhvr>
                                      <p:to>
                                        <p:strVal val="visible"/>
                                      </p:to>
                                    </p:set>
                                    <p:anim to="" calcmode="lin" valueType="num">
                                      <p:cBhvr>
                                        <p:cTn id="28" dur="1" fill="hold"/>
                                        <p:tgtEl>
                                          <p:spTgt spid="18435">
                                            <p:txEl>
                                              <p:pRg st="2" end="2"/>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499"/>
                                          </p:stCondLst>
                                        </p:cTn>
                                        <p:tgtEl>
                                          <p:spTgt spid="18435">
                                            <p:txEl>
                                              <p:pRg st="3" end="3"/>
                                            </p:txEl>
                                          </p:spTgt>
                                        </p:tgtEl>
                                        <p:attrNameLst>
                                          <p:attrName>style.visibility</p:attrName>
                                        </p:attrNameLst>
                                      </p:cBhvr>
                                      <p:to>
                                        <p:strVal val="visible"/>
                                      </p:to>
                                    </p:set>
                                    <p:anim to="" calcmode="lin" valueType="num">
                                      <p:cBhvr>
                                        <p:cTn id="33" dur="1" fill="hold"/>
                                        <p:tgtEl>
                                          <p:spTgt spid="18435">
                                            <p:txEl>
                                              <p:pRg st="3" end="3"/>
                                            </p:txEl>
                                          </p:spTgt>
                                        </p:tgtEl>
                                        <p:attrNameLst>
                                          <p:attrName/>
                                        </p:attrNameLst>
                                      </p:cBhvr>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4" presetClass="entr" presetSubtype="0" fill="hold" grpId="0" nodeType="clickEffect">
                                  <p:stCondLst>
                                    <p:cond delay="0"/>
                                  </p:stCondLst>
                                  <p:childTnLst>
                                    <p:set>
                                      <p:cBhvr>
                                        <p:cTn id="37" dur="1" fill="hold">
                                          <p:stCondLst>
                                            <p:cond delay="499"/>
                                          </p:stCondLst>
                                        </p:cTn>
                                        <p:tgtEl>
                                          <p:spTgt spid="18435">
                                            <p:txEl>
                                              <p:pRg st="4" end="4"/>
                                            </p:txEl>
                                          </p:spTgt>
                                        </p:tgtEl>
                                        <p:attrNameLst>
                                          <p:attrName>style.visibility</p:attrName>
                                        </p:attrNameLst>
                                      </p:cBhvr>
                                      <p:to>
                                        <p:strVal val="visible"/>
                                      </p:to>
                                    </p:set>
                                    <p:anim to="" calcmode="lin" valueType="num">
                                      <p:cBhvr>
                                        <p:cTn id="38" dur="1" fill="hold"/>
                                        <p:tgtEl>
                                          <p:spTgt spid="1843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P spid="18435" grpId="0" build="p" autoUpdateAnimBg="0"/>
      <p:bldP spid="18436"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sz="8000" dirty="0" smtClean="0">
                <a:latin typeface="Andalus" panose="02020603050405020304" pitchFamily="18" charset="-78"/>
                <a:cs typeface="Andalus" panose="02020603050405020304" pitchFamily="18" charset="-78"/>
              </a:rPr>
              <a:t>Shakespeare’s Language</a:t>
            </a:r>
          </a:p>
        </p:txBody>
      </p:sp>
      <p:sp>
        <p:nvSpPr>
          <p:cNvPr id="27651" name="Text Box 3"/>
          <p:cNvSpPr txBox="1">
            <a:spLocks noChangeArrowheads="1"/>
          </p:cNvSpPr>
          <p:nvPr/>
        </p:nvSpPr>
        <p:spPr bwMode="auto">
          <a:xfrm>
            <a:off x="1036608" y="2932802"/>
            <a:ext cx="7467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Char char="•"/>
            </a:pPr>
            <a:r>
              <a:rPr lang="en-US" altLang="en-US" sz="2800" dirty="0"/>
              <a:t> </a:t>
            </a:r>
            <a:r>
              <a:rPr lang="en-US" altLang="en-US" sz="2800" dirty="0">
                <a:latin typeface="Andalus" panose="02020603050405020304" pitchFamily="18" charset="-78"/>
                <a:cs typeface="Andalus" panose="02020603050405020304" pitchFamily="18" charset="-78"/>
              </a:rPr>
              <a:t>Shakespeare did NOT write in “Old English.”</a:t>
            </a:r>
          </a:p>
          <a:p>
            <a:pPr eaLnBrk="1" hangingPunct="1">
              <a:buFontTx/>
              <a:buChar char="•"/>
            </a:pPr>
            <a:endParaRPr lang="en-US" altLang="en-US" sz="2800" dirty="0">
              <a:latin typeface="Andalus" panose="02020603050405020304" pitchFamily="18" charset="-78"/>
              <a:cs typeface="Andalus" panose="02020603050405020304" pitchFamily="18" charset="-78"/>
            </a:endParaRPr>
          </a:p>
          <a:p>
            <a:pPr eaLnBrk="1" hangingPunct="1">
              <a:buFontTx/>
              <a:buChar char="•"/>
            </a:pPr>
            <a:r>
              <a:rPr lang="en-US" altLang="en-US" sz="2800" dirty="0">
                <a:latin typeface="Andalus" panose="02020603050405020304" pitchFamily="18" charset="-78"/>
                <a:cs typeface="Andalus" panose="02020603050405020304" pitchFamily="18" charset="-78"/>
              </a:rPr>
              <a:t> Old English is the language of </a:t>
            </a:r>
            <a:r>
              <a:rPr lang="en-US" altLang="en-US" sz="2800" i="1" dirty="0">
                <a:latin typeface="Andalus" panose="02020603050405020304" pitchFamily="18" charset="-78"/>
                <a:cs typeface="Andalus" panose="02020603050405020304" pitchFamily="18" charset="-78"/>
              </a:rPr>
              <a:t>Beowulf:</a:t>
            </a:r>
          </a:p>
          <a:p>
            <a:pPr lvl="1" eaLnBrk="1" hangingPunct="1"/>
            <a:r>
              <a:rPr lang="en-US" altLang="en-US" sz="2800" dirty="0" err="1">
                <a:latin typeface="Andalus" panose="02020603050405020304" pitchFamily="18" charset="-78"/>
                <a:cs typeface="Andalus" panose="02020603050405020304" pitchFamily="18" charset="-78"/>
              </a:rPr>
              <a:t>Hwaet</a:t>
            </a:r>
            <a:r>
              <a:rPr lang="en-US" altLang="en-US" sz="2800" dirty="0">
                <a:latin typeface="Andalus" panose="02020603050405020304" pitchFamily="18" charset="-78"/>
                <a:cs typeface="Andalus" panose="02020603050405020304" pitchFamily="18" charset="-78"/>
              </a:rPr>
              <a:t>! We Gardena in </a:t>
            </a:r>
            <a:r>
              <a:rPr lang="en-US" altLang="en-US" sz="2800" dirty="0" err="1">
                <a:latin typeface="Andalus" panose="02020603050405020304" pitchFamily="18" charset="-78"/>
                <a:cs typeface="Andalus" panose="02020603050405020304" pitchFamily="18" charset="-78"/>
              </a:rPr>
              <a:t>geardagum</a:t>
            </a:r>
            <a:r>
              <a:rPr lang="en-US" altLang="en-US" sz="2800" dirty="0">
                <a:latin typeface="Andalus" panose="02020603050405020304" pitchFamily="18" charset="-78"/>
                <a:cs typeface="Andalus" panose="02020603050405020304" pitchFamily="18" charset="-78"/>
              </a:rPr>
              <a:t> </a:t>
            </a:r>
          </a:p>
          <a:p>
            <a:pPr lvl="1" eaLnBrk="1" hangingPunct="1"/>
            <a:r>
              <a:rPr lang="en-US" altLang="en-US" sz="2800" dirty="0" err="1">
                <a:latin typeface="Andalus" panose="02020603050405020304" pitchFamily="18" charset="-78"/>
                <a:cs typeface="Andalus" panose="02020603050405020304" pitchFamily="18" charset="-78"/>
              </a:rPr>
              <a:t>Þeodcyninga</a:t>
            </a:r>
            <a:r>
              <a:rPr lang="en-US" altLang="en-US" sz="2800" dirty="0">
                <a:latin typeface="Andalus" panose="02020603050405020304" pitchFamily="18" charset="-78"/>
                <a:cs typeface="Andalus" panose="02020603050405020304" pitchFamily="18" charset="-78"/>
              </a:rPr>
              <a:t> </a:t>
            </a:r>
            <a:r>
              <a:rPr lang="en-US" altLang="en-US" sz="2800" dirty="0" err="1">
                <a:latin typeface="Andalus" panose="02020603050405020304" pitchFamily="18" charset="-78"/>
                <a:cs typeface="Andalus" panose="02020603050405020304" pitchFamily="18" charset="-78"/>
              </a:rPr>
              <a:t>Þrym</a:t>
            </a:r>
            <a:r>
              <a:rPr lang="en-US" altLang="en-US" sz="2800" dirty="0">
                <a:latin typeface="Andalus" panose="02020603050405020304" pitchFamily="18" charset="-78"/>
                <a:cs typeface="Andalus" panose="02020603050405020304" pitchFamily="18" charset="-78"/>
              </a:rPr>
              <a:t> </a:t>
            </a:r>
            <a:r>
              <a:rPr lang="en-US" altLang="en-US" sz="2800" dirty="0" err="1">
                <a:latin typeface="Andalus" panose="02020603050405020304" pitchFamily="18" charset="-78"/>
                <a:cs typeface="Andalus" panose="02020603050405020304" pitchFamily="18" charset="-78"/>
              </a:rPr>
              <a:t>gefrunon</a:t>
            </a:r>
            <a:endParaRPr lang="en-US" altLang="en-US" sz="2800" dirty="0">
              <a:latin typeface="Andalus" panose="02020603050405020304" pitchFamily="18" charset="-78"/>
              <a:cs typeface="Andalus" panose="02020603050405020304" pitchFamily="18" charset="-78"/>
            </a:endParaRPr>
          </a:p>
          <a:p>
            <a:pPr lvl="1" eaLnBrk="1" hangingPunct="1"/>
            <a:r>
              <a:rPr lang="en-US" altLang="en-US" sz="2800" dirty="0">
                <a:latin typeface="Andalus" panose="02020603050405020304" pitchFamily="18" charset="-78"/>
                <a:cs typeface="Andalus" panose="02020603050405020304" pitchFamily="18" charset="-78"/>
              </a:rPr>
              <a:t>Hu </a:t>
            </a:r>
            <a:r>
              <a:rPr lang="en-US" altLang="en-US" sz="2800" dirty="0" err="1">
                <a:latin typeface="Andalus" panose="02020603050405020304" pitchFamily="18" charset="-78"/>
                <a:cs typeface="Andalus" panose="02020603050405020304" pitchFamily="18" charset="-78"/>
              </a:rPr>
              <a:t>ða</a:t>
            </a:r>
            <a:r>
              <a:rPr lang="en-US" altLang="en-US" sz="2800" dirty="0">
                <a:latin typeface="Andalus" panose="02020603050405020304" pitchFamily="18" charset="-78"/>
                <a:cs typeface="Andalus" panose="02020603050405020304" pitchFamily="18" charset="-78"/>
              </a:rPr>
              <a:t> </a:t>
            </a:r>
            <a:r>
              <a:rPr lang="en-US" altLang="en-US" sz="2800" dirty="0" err="1">
                <a:latin typeface="Andalus" panose="02020603050405020304" pitchFamily="18" charset="-78"/>
                <a:cs typeface="Andalus" panose="02020603050405020304" pitchFamily="18" charset="-78"/>
              </a:rPr>
              <a:t>æÞelingas</a:t>
            </a:r>
            <a:r>
              <a:rPr lang="en-US" altLang="en-US" sz="2800" dirty="0">
                <a:latin typeface="Andalus" panose="02020603050405020304" pitchFamily="18" charset="-78"/>
                <a:cs typeface="Andalus" panose="02020603050405020304" pitchFamily="18" charset="-78"/>
              </a:rPr>
              <a:t> </a:t>
            </a:r>
            <a:r>
              <a:rPr lang="en-US" altLang="en-US" sz="2800" dirty="0" err="1">
                <a:latin typeface="Andalus" panose="02020603050405020304" pitchFamily="18" charset="-78"/>
                <a:cs typeface="Andalus" panose="02020603050405020304" pitchFamily="18" charset="-78"/>
              </a:rPr>
              <a:t>ellen</a:t>
            </a:r>
            <a:r>
              <a:rPr lang="en-US" altLang="en-US" sz="2800" dirty="0">
                <a:latin typeface="Andalus" panose="02020603050405020304" pitchFamily="18" charset="-78"/>
                <a:cs typeface="Andalus" panose="02020603050405020304" pitchFamily="18" charset="-78"/>
              </a:rPr>
              <a:t> </a:t>
            </a:r>
            <a:r>
              <a:rPr lang="en-US" altLang="en-US" sz="2800" dirty="0" err="1" smtClean="0">
                <a:latin typeface="Andalus" panose="02020603050405020304" pitchFamily="18" charset="-78"/>
                <a:cs typeface="Andalus" panose="02020603050405020304" pitchFamily="18" charset="-78"/>
              </a:rPr>
              <a:t>fremedon</a:t>
            </a:r>
            <a:r>
              <a:rPr lang="en-US" altLang="en-US" sz="2800" dirty="0">
                <a:latin typeface="Andalus" panose="02020603050405020304" pitchFamily="18" charset="-78"/>
                <a:cs typeface="Andalus" panose="02020603050405020304" pitchFamily="18" charset="-78"/>
              </a:rPr>
              <a:t>.</a:t>
            </a:r>
          </a:p>
        </p:txBody>
      </p:sp>
      <p:pic>
        <p:nvPicPr>
          <p:cNvPr id="27652" name="Picture 4" descr="C:\Documents and Settings\Compaq_Owner\Application Data\Microsoft\Media Catalog\Downloaded Clips\cl0\BS00979_.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4208" y="3037935"/>
            <a:ext cx="2074772" cy="22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4432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7650"/>
                                        </p:tgtEl>
                                        <p:attrNameLst>
                                          <p:attrName>style.visibility</p:attrName>
                                        </p:attrNameLst>
                                      </p:cBhvr>
                                      <p:to>
                                        <p:strVal val="visible"/>
                                      </p:to>
                                    </p:set>
                                    <p:anim to="" calcmode="lin" valueType="num">
                                      <p:cBhvr>
                                        <p:cTn id="7" dur="1" fill="hold"/>
                                        <p:tgtEl>
                                          <p:spTgt spid="2765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499"/>
                                          </p:stCondLst>
                                        </p:cTn>
                                        <p:tgtEl>
                                          <p:spTgt spid="27652"/>
                                        </p:tgtEl>
                                        <p:attrNameLst>
                                          <p:attrName>style.visibility</p:attrName>
                                        </p:attrNameLst>
                                      </p:cBhvr>
                                      <p:to>
                                        <p:strVal val="visible"/>
                                      </p:to>
                                    </p:set>
                                    <p:anim to="" calcmode="lin" valueType="num">
                                      <p:cBhvr>
                                        <p:cTn id="12" dur="1" fill="hold"/>
                                        <p:tgtEl>
                                          <p:spTgt spid="27652"/>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27651">
                                            <p:txEl>
                                              <p:pRg st="0" end="0"/>
                                            </p:txEl>
                                          </p:spTgt>
                                        </p:tgtEl>
                                        <p:attrNameLst>
                                          <p:attrName>style.visibility</p:attrName>
                                        </p:attrNameLst>
                                      </p:cBhvr>
                                      <p:to>
                                        <p:strVal val="visible"/>
                                      </p:to>
                                    </p:set>
                                    <p:anim to="" calcmode="lin" valueType="num">
                                      <p:cBhvr>
                                        <p:cTn id="17" dur="1" fill="hold"/>
                                        <p:tgtEl>
                                          <p:spTgt spid="27651">
                                            <p:txEl>
                                              <p:pRg st="0" end="0"/>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27651">
                                            <p:txEl>
                                              <p:pRg st="2" end="2"/>
                                            </p:txEl>
                                          </p:spTgt>
                                        </p:tgtEl>
                                        <p:attrNameLst>
                                          <p:attrName>style.visibility</p:attrName>
                                        </p:attrNameLst>
                                      </p:cBhvr>
                                      <p:to>
                                        <p:strVal val="visible"/>
                                      </p:to>
                                    </p:set>
                                    <p:anim to="" calcmode="lin" valueType="num">
                                      <p:cBhvr>
                                        <p:cTn id="22" dur="1" fill="hold"/>
                                        <p:tgtEl>
                                          <p:spTgt spid="27651">
                                            <p:txEl>
                                              <p:pRg st="2" end="2"/>
                                            </p:txEl>
                                          </p:spTgt>
                                        </p:tgtEl>
                                        <p:attrNameLst>
                                          <p:attrName/>
                                        </p:attrNameLst>
                                      </p:cBhvr>
                                    </p:anim>
                                  </p:childTnLst>
                                </p:cTn>
                              </p:par>
                              <p:par>
                                <p:cTn id="23" presetID="24" presetClass="entr" presetSubtype="0" fill="hold" grpId="0" nodeType="withEffect">
                                  <p:stCondLst>
                                    <p:cond delay="0"/>
                                  </p:stCondLst>
                                  <p:childTnLst>
                                    <p:set>
                                      <p:cBhvr>
                                        <p:cTn id="24" dur="1" fill="hold">
                                          <p:stCondLst>
                                            <p:cond delay="499"/>
                                          </p:stCondLst>
                                        </p:cTn>
                                        <p:tgtEl>
                                          <p:spTgt spid="27651">
                                            <p:txEl>
                                              <p:pRg st="3" end="3"/>
                                            </p:txEl>
                                          </p:spTgt>
                                        </p:tgtEl>
                                        <p:attrNameLst>
                                          <p:attrName>style.visibility</p:attrName>
                                        </p:attrNameLst>
                                      </p:cBhvr>
                                      <p:to>
                                        <p:strVal val="visible"/>
                                      </p:to>
                                    </p:set>
                                    <p:anim to="" calcmode="lin" valueType="num">
                                      <p:cBhvr>
                                        <p:cTn id="25" dur="1" fill="hold"/>
                                        <p:tgtEl>
                                          <p:spTgt spid="27651">
                                            <p:txEl>
                                              <p:pRg st="3" end="3"/>
                                            </p:txEl>
                                          </p:spTgt>
                                        </p:tgtEl>
                                        <p:attrNameLst>
                                          <p:attrName/>
                                        </p:attrNameLst>
                                      </p:cBhvr>
                                    </p:anim>
                                  </p:childTnLst>
                                </p:cTn>
                              </p:par>
                              <p:par>
                                <p:cTn id="26" presetID="24" presetClass="entr" presetSubtype="0" fill="hold" grpId="0" nodeType="withEffect">
                                  <p:stCondLst>
                                    <p:cond delay="0"/>
                                  </p:stCondLst>
                                  <p:childTnLst>
                                    <p:set>
                                      <p:cBhvr>
                                        <p:cTn id="27" dur="1" fill="hold">
                                          <p:stCondLst>
                                            <p:cond delay="499"/>
                                          </p:stCondLst>
                                        </p:cTn>
                                        <p:tgtEl>
                                          <p:spTgt spid="27651">
                                            <p:txEl>
                                              <p:pRg st="4" end="4"/>
                                            </p:txEl>
                                          </p:spTgt>
                                        </p:tgtEl>
                                        <p:attrNameLst>
                                          <p:attrName>style.visibility</p:attrName>
                                        </p:attrNameLst>
                                      </p:cBhvr>
                                      <p:to>
                                        <p:strVal val="visible"/>
                                      </p:to>
                                    </p:set>
                                    <p:anim to="" calcmode="lin" valueType="num">
                                      <p:cBhvr>
                                        <p:cTn id="28" dur="1" fill="hold"/>
                                        <p:tgtEl>
                                          <p:spTgt spid="27651">
                                            <p:txEl>
                                              <p:pRg st="4" end="4"/>
                                            </p:txEl>
                                          </p:spTgt>
                                        </p:tgtEl>
                                        <p:attrNameLst>
                                          <p:attrName/>
                                        </p:attrNameLst>
                                      </p:cBhvr>
                                    </p:anim>
                                  </p:childTnLst>
                                </p:cTn>
                              </p:par>
                              <p:par>
                                <p:cTn id="29" presetID="24" presetClass="entr" presetSubtype="0" fill="hold" grpId="0" nodeType="withEffect">
                                  <p:stCondLst>
                                    <p:cond delay="0"/>
                                  </p:stCondLst>
                                  <p:childTnLst>
                                    <p:set>
                                      <p:cBhvr>
                                        <p:cTn id="30" dur="1" fill="hold">
                                          <p:stCondLst>
                                            <p:cond delay="499"/>
                                          </p:stCondLst>
                                        </p:cTn>
                                        <p:tgtEl>
                                          <p:spTgt spid="27651">
                                            <p:txEl>
                                              <p:pRg st="5" end="5"/>
                                            </p:txEl>
                                          </p:spTgt>
                                        </p:tgtEl>
                                        <p:attrNameLst>
                                          <p:attrName>style.visibility</p:attrName>
                                        </p:attrNameLst>
                                      </p:cBhvr>
                                      <p:to>
                                        <p:strVal val="visible"/>
                                      </p:to>
                                    </p:set>
                                    <p:anim to="" calcmode="lin" valueType="num">
                                      <p:cBhvr>
                                        <p:cTn id="31" dur="1" fill="hold"/>
                                        <p:tgtEl>
                                          <p:spTgt spid="27651">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utoUpdateAnimBg="0"/>
      <p:bldP spid="2765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pPr eaLnBrk="1" hangingPunct="1"/>
            <a:r>
              <a:rPr lang="en-US" altLang="en-US" sz="8000" dirty="0" smtClean="0">
                <a:latin typeface="Andalus" panose="02020603050405020304" pitchFamily="18" charset="-78"/>
                <a:cs typeface="Andalus" panose="02020603050405020304" pitchFamily="18" charset="-78"/>
              </a:rPr>
              <a:t>Shakespeare’s Language</a:t>
            </a:r>
          </a:p>
        </p:txBody>
      </p:sp>
      <p:sp>
        <p:nvSpPr>
          <p:cNvPr id="1027" name="Text Box 3"/>
          <p:cNvSpPr txBox="1">
            <a:spLocks noChangeArrowheads="1"/>
          </p:cNvSpPr>
          <p:nvPr/>
        </p:nvSpPr>
        <p:spPr bwMode="auto">
          <a:xfrm>
            <a:off x="1085491" y="2518914"/>
            <a:ext cx="75438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Char char="•"/>
            </a:pPr>
            <a:r>
              <a:rPr lang="en-US" altLang="en-US" sz="2800" dirty="0">
                <a:latin typeface="Andalus" panose="02020603050405020304" pitchFamily="18" charset="-78"/>
                <a:cs typeface="Andalus" panose="02020603050405020304" pitchFamily="18" charset="-78"/>
              </a:rPr>
              <a:t> Shakespeare did not write in “Middle English.”</a:t>
            </a:r>
          </a:p>
          <a:p>
            <a:pPr eaLnBrk="1" hangingPunct="1">
              <a:buFontTx/>
              <a:buChar char="•"/>
            </a:pPr>
            <a:endParaRPr lang="en-US" altLang="en-US" sz="2800" dirty="0">
              <a:latin typeface="Andalus" panose="02020603050405020304" pitchFamily="18" charset="-78"/>
              <a:cs typeface="Andalus" panose="02020603050405020304" pitchFamily="18" charset="-78"/>
            </a:endParaRPr>
          </a:p>
          <a:p>
            <a:pPr eaLnBrk="1" hangingPunct="1">
              <a:buFontTx/>
              <a:buChar char="•"/>
            </a:pPr>
            <a:r>
              <a:rPr lang="en-US" altLang="en-US" sz="2800" dirty="0">
                <a:latin typeface="Andalus" panose="02020603050405020304" pitchFamily="18" charset="-78"/>
                <a:cs typeface="Andalus" panose="02020603050405020304" pitchFamily="18" charset="-78"/>
              </a:rPr>
              <a:t> Middle English is the language of Chaucer, the </a:t>
            </a:r>
            <a:r>
              <a:rPr lang="en-US" altLang="en-US" sz="2800" i="1" dirty="0">
                <a:latin typeface="Andalus" panose="02020603050405020304" pitchFamily="18" charset="-78"/>
                <a:cs typeface="Andalus" panose="02020603050405020304" pitchFamily="18" charset="-78"/>
              </a:rPr>
              <a:t>Gawain</a:t>
            </a:r>
            <a:r>
              <a:rPr lang="en-US" altLang="en-US" sz="2800" dirty="0">
                <a:latin typeface="Andalus" panose="02020603050405020304" pitchFamily="18" charset="-78"/>
                <a:cs typeface="Andalus" panose="02020603050405020304" pitchFamily="18" charset="-78"/>
              </a:rPr>
              <a:t>-poet, and Malory:</a:t>
            </a:r>
            <a:endParaRPr lang="en-US" altLang="en-US" sz="2800" i="1" dirty="0">
              <a:latin typeface="Andalus" panose="02020603050405020304" pitchFamily="18" charset="-78"/>
              <a:cs typeface="Andalus" panose="02020603050405020304" pitchFamily="18" charset="-78"/>
            </a:endParaRPr>
          </a:p>
          <a:p>
            <a:pPr lvl="1" eaLnBrk="1" hangingPunct="1"/>
            <a:r>
              <a:rPr lang="en-US" altLang="en-US" sz="2800" dirty="0">
                <a:latin typeface="Andalus" panose="02020603050405020304" pitchFamily="18" charset="-78"/>
                <a:cs typeface="Andalus" panose="02020603050405020304" pitchFamily="18" charset="-78"/>
              </a:rPr>
              <a:t>We </a:t>
            </a:r>
            <a:r>
              <a:rPr lang="en-US" altLang="en-US" sz="2800" dirty="0" err="1">
                <a:latin typeface="Andalus" panose="02020603050405020304" pitchFamily="18" charset="-78"/>
                <a:cs typeface="Andalus" panose="02020603050405020304" pitchFamily="18" charset="-78"/>
              </a:rPr>
              <a:t>redeth</a:t>
            </a:r>
            <a:r>
              <a:rPr lang="en-US" altLang="en-US" sz="2800" dirty="0">
                <a:latin typeface="Andalus" panose="02020603050405020304" pitchFamily="18" charset="-78"/>
                <a:cs typeface="Andalus" panose="02020603050405020304" pitchFamily="18" charset="-78"/>
              </a:rPr>
              <a:t> oft and </a:t>
            </a:r>
            <a:r>
              <a:rPr lang="en-US" altLang="en-US" sz="2800" dirty="0" err="1">
                <a:latin typeface="Andalus" panose="02020603050405020304" pitchFamily="18" charset="-78"/>
                <a:cs typeface="Andalus" panose="02020603050405020304" pitchFamily="18" charset="-78"/>
              </a:rPr>
              <a:t>findeth</a:t>
            </a:r>
            <a:r>
              <a:rPr lang="en-US" altLang="en-US" sz="2800" dirty="0">
                <a:latin typeface="Andalus" panose="02020603050405020304" pitchFamily="18" charset="-78"/>
                <a:cs typeface="Andalus" panose="02020603050405020304" pitchFamily="18" charset="-78"/>
              </a:rPr>
              <a:t> y-write—</a:t>
            </a:r>
          </a:p>
          <a:p>
            <a:pPr lvl="1" eaLnBrk="1" hangingPunct="1"/>
            <a:r>
              <a:rPr lang="en-US" altLang="en-US" sz="2800" dirty="0">
                <a:latin typeface="Andalus" panose="02020603050405020304" pitchFamily="18" charset="-78"/>
                <a:cs typeface="Andalus" panose="02020603050405020304" pitchFamily="18" charset="-78"/>
              </a:rPr>
              <a:t>And this </a:t>
            </a:r>
            <a:r>
              <a:rPr lang="en-US" altLang="en-US" sz="2800" dirty="0" err="1">
                <a:latin typeface="Andalus" panose="02020603050405020304" pitchFamily="18" charset="-78"/>
                <a:cs typeface="Andalus" panose="02020603050405020304" pitchFamily="18" charset="-78"/>
              </a:rPr>
              <a:t>clerkes</a:t>
            </a:r>
            <a:r>
              <a:rPr lang="en-US" altLang="en-US" sz="2800" dirty="0">
                <a:latin typeface="Andalus" panose="02020603050405020304" pitchFamily="18" charset="-78"/>
                <a:cs typeface="Andalus" panose="02020603050405020304" pitchFamily="18" charset="-78"/>
              </a:rPr>
              <a:t> </a:t>
            </a:r>
            <a:r>
              <a:rPr lang="en-US" altLang="en-US" sz="2800" dirty="0" err="1">
                <a:latin typeface="Andalus" panose="02020603050405020304" pitchFamily="18" charset="-78"/>
                <a:cs typeface="Andalus" panose="02020603050405020304" pitchFamily="18" charset="-78"/>
              </a:rPr>
              <a:t>wele</a:t>
            </a:r>
            <a:r>
              <a:rPr lang="en-US" altLang="en-US" sz="2800" dirty="0">
                <a:latin typeface="Andalus" panose="02020603050405020304" pitchFamily="18" charset="-78"/>
                <a:cs typeface="Andalus" panose="02020603050405020304" pitchFamily="18" charset="-78"/>
              </a:rPr>
              <a:t> it </a:t>
            </a:r>
            <a:r>
              <a:rPr lang="en-US" altLang="en-US" sz="2800" dirty="0" err="1">
                <a:latin typeface="Andalus" panose="02020603050405020304" pitchFamily="18" charset="-78"/>
                <a:cs typeface="Andalus" panose="02020603050405020304" pitchFamily="18" charset="-78"/>
              </a:rPr>
              <a:t>wite</a:t>
            </a:r>
            <a:r>
              <a:rPr lang="en-US" altLang="en-US" sz="2800" dirty="0">
                <a:latin typeface="Andalus" panose="02020603050405020304" pitchFamily="18" charset="-78"/>
                <a:cs typeface="Andalus" panose="02020603050405020304" pitchFamily="18" charset="-78"/>
              </a:rPr>
              <a:t>—</a:t>
            </a:r>
          </a:p>
          <a:p>
            <a:pPr lvl="1" eaLnBrk="1" hangingPunct="1"/>
            <a:r>
              <a:rPr lang="en-US" altLang="en-US" sz="2800" dirty="0" err="1">
                <a:latin typeface="Andalus" panose="02020603050405020304" pitchFamily="18" charset="-78"/>
                <a:cs typeface="Andalus" panose="02020603050405020304" pitchFamily="18" charset="-78"/>
              </a:rPr>
              <a:t>Layes</a:t>
            </a:r>
            <a:r>
              <a:rPr lang="en-US" altLang="en-US" sz="2800" dirty="0">
                <a:latin typeface="Andalus" panose="02020603050405020304" pitchFamily="18" charset="-78"/>
                <a:cs typeface="Andalus" panose="02020603050405020304" pitchFamily="18" charset="-78"/>
              </a:rPr>
              <a:t> that ben in harping</a:t>
            </a:r>
          </a:p>
          <a:p>
            <a:pPr lvl="1" eaLnBrk="1" hangingPunct="1"/>
            <a:r>
              <a:rPr lang="en-US" altLang="en-US" sz="2800" dirty="0">
                <a:latin typeface="Andalus" panose="02020603050405020304" pitchFamily="18" charset="-78"/>
                <a:cs typeface="Andalus" panose="02020603050405020304" pitchFamily="18" charset="-78"/>
              </a:rPr>
              <a:t>Ben y-</a:t>
            </a:r>
            <a:r>
              <a:rPr lang="en-US" altLang="en-US" sz="2800" dirty="0" err="1">
                <a:latin typeface="Andalus" panose="02020603050405020304" pitchFamily="18" charset="-78"/>
                <a:cs typeface="Andalus" panose="02020603050405020304" pitchFamily="18" charset="-78"/>
              </a:rPr>
              <a:t>founde</a:t>
            </a:r>
            <a:r>
              <a:rPr lang="en-US" altLang="en-US" sz="2800" dirty="0">
                <a:latin typeface="Andalus" panose="02020603050405020304" pitchFamily="18" charset="-78"/>
                <a:cs typeface="Andalus" panose="02020603050405020304" pitchFamily="18" charset="-78"/>
              </a:rPr>
              <a:t> of </a:t>
            </a:r>
            <a:r>
              <a:rPr lang="en-US" altLang="en-US" sz="2800" dirty="0" err="1">
                <a:latin typeface="Andalus" panose="02020603050405020304" pitchFamily="18" charset="-78"/>
                <a:cs typeface="Andalus" panose="02020603050405020304" pitchFamily="18" charset="-78"/>
              </a:rPr>
              <a:t>ferli</a:t>
            </a:r>
            <a:r>
              <a:rPr lang="en-US" altLang="en-US" sz="2800" dirty="0">
                <a:latin typeface="Andalus" panose="02020603050405020304" pitchFamily="18" charset="-78"/>
                <a:cs typeface="Andalus" panose="02020603050405020304" pitchFamily="18" charset="-78"/>
              </a:rPr>
              <a:t> thing…   (</a:t>
            </a:r>
            <a:r>
              <a:rPr lang="en-US" altLang="en-US" sz="2800" i="1" dirty="0">
                <a:latin typeface="Andalus" panose="02020603050405020304" pitchFamily="18" charset="-78"/>
                <a:cs typeface="Andalus" panose="02020603050405020304" pitchFamily="18" charset="-78"/>
              </a:rPr>
              <a:t>Sir </a:t>
            </a:r>
            <a:r>
              <a:rPr lang="en-US" altLang="en-US" sz="2800" i="1" dirty="0" err="1">
                <a:latin typeface="Andalus" panose="02020603050405020304" pitchFamily="18" charset="-78"/>
                <a:cs typeface="Andalus" panose="02020603050405020304" pitchFamily="18" charset="-78"/>
              </a:rPr>
              <a:t>Orfeo</a:t>
            </a:r>
            <a:r>
              <a:rPr lang="en-US" altLang="en-US" sz="2800" dirty="0">
                <a:latin typeface="Andalus" panose="02020603050405020304" pitchFamily="18" charset="-78"/>
                <a:cs typeface="Andalus" panose="02020603050405020304" pitchFamily="18" charset="-78"/>
              </a:rPr>
              <a:t>)</a:t>
            </a:r>
          </a:p>
        </p:txBody>
      </p:sp>
      <p:pic>
        <p:nvPicPr>
          <p:cNvPr id="1028" name="Picture 4" descr="C:\Documents and Settings\Compaq_Owner\Application Data\Microsoft\Media Catalog\Downloaded Clips\cl5d\j0234155.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3352801"/>
            <a:ext cx="129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4032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026"/>
                                        </p:tgtEl>
                                        <p:attrNameLst>
                                          <p:attrName>style.visibility</p:attrName>
                                        </p:attrNameLst>
                                      </p:cBhvr>
                                      <p:to>
                                        <p:strVal val="visible"/>
                                      </p:to>
                                    </p:set>
                                    <p:anim to="" calcmode="lin" valueType="num">
                                      <p:cBhvr>
                                        <p:cTn id="7" dur="1" fill="hold"/>
                                        <p:tgtEl>
                                          <p:spTgt spid="1026"/>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499"/>
                                          </p:stCondLst>
                                        </p:cTn>
                                        <p:tgtEl>
                                          <p:spTgt spid="1028"/>
                                        </p:tgtEl>
                                        <p:attrNameLst>
                                          <p:attrName>style.visibility</p:attrName>
                                        </p:attrNameLst>
                                      </p:cBhvr>
                                      <p:to>
                                        <p:strVal val="visible"/>
                                      </p:to>
                                    </p:set>
                                    <p:anim to="" calcmode="lin" valueType="num">
                                      <p:cBhvr>
                                        <p:cTn id="12" dur="1" fill="hold"/>
                                        <p:tgtEl>
                                          <p:spTgt spid="1028"/>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027">
                                            <p:txEl>
                                              <p:pRg st="0" end="0"/>
                                            </p:txEl>
                                          </p:spTgt>
                                        </p:tgtEl>
                                        <p:attrNameLst>
                                          <p:attrName>style.visibility</p:attrName>
                                        </p:attrNameLst>
                                      </p:cBhvr>
                                      <p:to>
                                        <p:strVal val="visible"/>
                                      </p:to>
                                    </p:set>
                                    <p:anim to="" calcmode="lin" valueType="num">
                                      <p:cBhvr>
                                        <p:cTn id="17" dur="1" fill="hold"/>
                                        <p:tgtEl>
                                          <p:spTgt spid="1027">
                                            <p:txEl>
                                              <p:pRg st="0" end="0"/>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027">
                                            <p:txEl>
                                              <p:pRg st="2" end="2"/>
                                            </p:txEl>
                                          </p:spTgt>
                                        </p:tgtEl>
                                        <p:attrNameLst>
                                          <p:attrName>style.visibility</p:attrName>
                                        </p:attrNameLst>
                                      </p:cBhvr>
                                      <p:to>
                                        <p:strVal val="visible"/>
                                      </p:to>
                                    </p:set>
                                    <p:anim to="" calcmode="lin" valueType="num">
                                      <p:cBhvr>
                                        <p:cTn id="22" dur="1" fill="hold"/>
                                        <p:tgtEl>
                                          <p:spTgt spid="1027">
                                            <p:txEl>
                                              <p:pRg st="2" end="2"/>
                                            </p:txEl>
                                          </p:spTgt>
                                        </p:tgtEl>
                                        <p:attrNameLst>
                                          <p:attrName/>
                                        </p:attrNameLst>
                                      </p:cBhvr>
                                    </p:anim>
                                  </p:childTnLst>
                                </p:cTn>
                              </p:par>
                              <p:par>
                                <p:cTn id="23" presetID="24" presetClass="entr" presetSubtype="0" fill="hold" grpId="0" nodeType="withEffect">
                                  <p:stCondLst>
                                    <p:cond delay="0"/>
                                  </p:stCondLst>
                                  <p:childTnLst>
                                    <p:set>
                                      <p:cBhvr>
                                        <p:cTn id="24" dur="1" fill="hold">
                                          <p:stCondLst>
                                            <p:cond delay="499"/>
                                          </p:stCondLst>
                                        </p:cTn>
                                        <p:tgtEl>
                                          <p:spTgt spid="1027">
                                            <p:txEl>
                                              <p:pRg st="3" end="3"/>
                                            </p:txEl>
                                          </p:spTgt>
                                        </p:tgtEl>
                                        <p:attrNameLst>
                                          <p:attrName>style.visibility</p:attrName>
                                        </p:attrNameLst>
                                      </p:cBhvr>
                                      <p:to>
                                        <p:strVal val="visible"/>
                                      </p:to>
                                    </p:set>
                                    <p:anim to="" calcmode="lin" valueType="num">
                                      <p:cBhvr>
                                        <p:cTn id="25" dur="1" fill="hold"/>
                                        <p:tgtEl>
                                          <p:spTgt spid="1027">
                                            <p:txEl>
                                              <p:pRg st="3" end="3"/>
                                            </p:txEl>
                                          </p:spTgt>
                                        </p:tgtEl>
                                        <p:attrNameLst>
                                          <p:attrName/>
                                        </p:attrNameLst>
                                      </p:cBhvr>
                                    </p:anim>
                                  </p:childTnLst>
                                </p:cTn>
                              </p:par>
                              <p:par>
                                <p:cTn id="26" presetID="24" presetClass="entr" presetSubtype="0" fill="hold" grpId="0" nodeType="withEffect">
                                  <p:stCondLst>
                                    <p:cond delay="0"/>
                                  </p:stCondLst>
                                  <p:childTnLst>
                                    <p:set>
                                      <p:cBhvr>
                                        <p:cTn id="27" dur="1" fill="hold">
                                          <p:stCondLst>
                                            <p:cond delay="499"/>
                                          </p:stCondLst>
                                        </p:cTn>
                                        <p:tgtEl>
                                          <p:spTgt spid="1027">
                                            <p:txEl>
                                              <p:pRg st="4" end="4"/>
                                            </p:txEl>
                                          </p:spTgt>
                                        </p:tgtEl>
                                        <p:attrNameLst>
                                          <p:attrName>style.visibility</p:attrName>
                                        </p:attrNameLst>
                                      </p:cBhvr>
                                      <p:to>
                                        <p:strVal val="visible"/>
                                      </p:to>
                                    </p:set>
                                    <p:anim to="" calcmode="lin" valueType="num">
                                      <p:cBhvr>
                                        <p:cTn id="28" dur="1" fill="hold"/>
                                        <p:tgtEl>
                                          <p:spTgt spid="1027">
                                            <p:txEl>
                                              <p:pRg st="4" end="4"/>
                                            </p:txEl>
                                          </p:spTgt>
                                        </p:tgtEl>
                                        <p:attrNameLst>
                                          <p:attrName/>
                                        </p:attrNameLst>
                                      </p:cBhvr>
                                    </p:anim>
                                  </p:childTnLst>
                                </p:cTn>
                              </p:par>
                              <p:par>
                                <p:cTn id="29" presetID="24" presetClass="entr" presetSubtype="0" fill="hold" grpId="0" nodeType="withEffect">
                                  <p:stCondLst>
                                    <p:cond delay="0"/>
                                  </p:stCondLst>
                                  <p:childTnLst>
                                    <p:set>
                                      <p:cBhvr>
                                        <p:cTn id="30" dur="1" fill="hold">
                                          <p:stCondLst>
                                            <p:cond delay="499"/>
                                          </p:stCondLst>
                                        </p:cTn>
                                        <p:tgtEl>
                                          <p:spTgt spid="1027">
                                            <p:txEl>
                                              <p:pRg st="5" end="5"/>
                                            </p:txEl>
                                          </p:spTgt>
                                        </p:tgtEl>
                                        <p:attrNameLst>
                                          <p:attrName>style.visibility</p:attrName>
                                        </p:attrNameLst>
                                      </p:cBhvr>
                                      <p:to>
                                        <p:strVal val="visible"/>
                                      </p:to>
                                    </p:set>
                                    <p:anim to="" calcmode="lin" valueType="num">
                                      <p:cBhvr>
                                        <p:cTn id="31" dur="1" fill="hold"/>
                                        <p:tgtEl>
                                          <p:spTgt spid="1027">
                                            <p:txEl>
                                              <p:pRg st="5" end="5"/>
                                            </p:txEl>
                                          </p:spTgt>
                                        </p:tgtEl>
                                        <p:attrNameLst>
                                          <p:attrName/>
                                        </p:attrNameLst>
                                      </p:cBhvr>
                                    </p:anim>
                                  </p:childTnLst>
                                </p:cTn>
                              </p:par>
                              <p:par>
                                <p:cTn id="32" presetID="24" presetClass="entr" presetSubtype="0" fill="hold" grpId="0" nodeType="withEffect">
                                  <p:stCondLst>
                                    <p:cond delay="0"/>
                                  </p:stCondLst>
                                  <p:childTnLst>
                                    <p:set>
                                      <p:cBhvr>
                                        <p:cTn id="33" dur="1" fill="hold">
                                          <p:stCondLst>
                                            <p:cond delay="499"/>
                                          </p:stCondLst>
                                        </p:cTn>
                                        <p:tgtEl>
                                          <p:spTgt spid="1027">
                                            <p:txEl>
                                              <p:pRg st="6" end="6"/>
                                            </p:txEl>
                                          </p:spTgt>
                                        </p:tgtEl>
                                        <p:attrNameLst>
                                          <p:attrName>style.visibility</p:attrName>
                                        </p:attrNameLst>
                                      </p:cBhvr>
                                      <p:to>
                                        <p:strVal val="visible"/>
                                      </p:to>
                                    </p:set>
                                    <p:anim to="" calcmode="lin" valueType="num">
                                      <p:cBhvr>
                                        <p:cTn id="34" dur="1" fill="hold"/>
                                        <p:tgtEl>
                                          <p:spTgt spid="1027">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utoUpdateAnimBg="0"/>
      <p:bldP spid="1027"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en-US" sz="8000" dirty="0" smtClean="0">
                <a:latin typeface="Andalus" panose="02020603050405020304" pitchFamily="18" charset="-78"/>
                <a:cs typeface="Andalus" panose="02020603050405020304" pitchFamily="18" charset="-78"/>
              </a:rPr>
              <a:t>Shakespeare’s Language</a:t>
            </a:r>
          </a:p>
        </p:txBody>
      </p:sp>
      <p:sp>
        <p:nvSpPr>
          <p:cNvPr id="51205" name="Text Box 5"/>
          <p:cNvSpPr txBox="1">
            <a:spLocks noChangeArrowheads="1"/>
          </p:cNvSpPr>
          <p:nvPr/>
        </p:nvSpPr>
        <p:spPr bwMode="auto">
          <a:xfrm>
            <a:off x="1422400" y="2720196"/>
            <a:ext cx="7239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Char char="•"/>
            </a:pPr>
            <a:r>
              <a:rPr lang="en-US" altLang="en-US" sz="3200" dirty="0">
                <a:latin typeface="Andalus" panose="02020603050405020304" pitchFamily="18" charset="-78"/>
                <a:cs typeface="Andalus" panose="02020603050405020304" pitchFamily="18" charset="-78"/>
              </a:rPr>
              <a:t> Shakespeare wrote in “Early Modern English.”</a:t>
            </a:r>
          </a:p>
          <a:p>
            <a:pPr eaLnBrk="1" hangingPunct="1">
              <a:buFontTx/>
              <a:buChar char="•"/>
            </a:pPr>
            <a:r>
              <a:rPr lang="en-US" altLang="en-US" sz="3200" dirty="0">
                <a:latin typeface="Andalus" panose="02020603050405020304" pitchFamily="18" charset="-78"/>
                <a:cs typeface="Andalus" panose="02020603050405020304" pitchFamily="18" charset="-78"/>
              </a:rPr>
              <a:t> EME was not very different from “Modern English,” except that it had some old holdovers.</a:t>
            </a:r>
          </a:p>
          <a:p>
            <a:pPr eaLnBrk="1" hangingPunct="1"/>
            <a:endParaRPr lang="en-US" altLang="en-US" sz="3200" dirty="0"/>
          </a:p>
        </p:txBody>
      </p:sp>
      <p:pic>
        <p:nvPicPr>
          <p:cNvPr id="51207" name="Picture 7" descr="C:\Documents and Settings\Compaq_Owner\Application Data\Microsoft\Media Catalog\Downloaded Clips\cl23\j0088568.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0736" y="2980426"/>
            <a:ext cx="15922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816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1202"/>
                                        </p:tgtEl>
                                        <p:attrNameLst>
                                          <p:attrName>style.visibility</p:attrName>
                                        </p:attrNameLst>
                                      </p:cBhvr>
                                      <p:to>
                                        <p:strVal val="visible"/>
                                      </p:to>
                                    </p:set>
                                    <p:anim to="" calcmode="lin" valueType="num">
                                      <p:cBhvr>
                                        <p:cTn id="7" dur="1" fill="hold"/>
                                        <p:tgtEl>
                                          <p:spTgt spid="5120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499"/>
                                          </p:stCondLst>
                                        </p:cTn>
                                        <p:tgtEl>
                                          <p:spTgt spid="51207"/>
                                        </p:tgtEl>
                                        <p:attrNameLst>
                                          <p:attrName>style.visibility</p:attrName>
                                        </p:attrNameLst>
                                      </p:cBhvr>
                                      <p:to>
                                        <p:strVal val="visible"/>
                                      </p:to>
                                    </p:set>
                                    <p:anim to="" calcmode="lin" valueType="num">
                                      <p:cBhvr>
                                        <p:cTn id="12" dur="1" fill="hold"/>
                                        <p:tgtEl>
                                          <p:spTgt spid="51207"/>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51205">
                                            <p:txEl>
                                              <p:pRg st="0" end="0"/>
                                            </p:txEl>
                                          </p:spTgt>
                                        </p:tgtEl>
                                        <p:attrNameLst>
                                          <p:attrName>style.visibility</p:attrName>
                                        </p:attrNameLst>
                                      </p:cBhvr>
                                      <p:to>
                                        <p:strVal val="visible"/>
                                      </p:to>
                                    </p:set>
                                    <p:anim to="" calcmode="lin" valueType="num">
                                      <p:cBhvr>
                                        <p:cTn id="17" dur="1" fill="hold"/>
                                        <p:tgtEl>
                                          <p:spTgt spid="51205">
                                            <p:txEl>
                                              <p:pRg st="0" end="0"/>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51205">
                                            <p:txEl>
                                              <p:pRg st="1" end="1"/>
                                            </p:txEl>
                                          </p:spTgt>
                                        </p:tgtEl>
                                        <p:attrNameLst>
                                          <p:attrName>style.visibility</p:attrName>
                                        </p:attrNameLst>
                                      </p:cBhvr>
                                      <p:to>
                                        <p:strVal val="visible"/>
                                      </p:to>
                                    </p:set>
                                    <p:anim to="" calcmode="lin" valueType="num">
                                      <p:cBhvr>
                                        <p:cTn id="22" dur="1" fill="hold"/>
                                        <p:tgtEl>
                                          <p:spTgt spid="5120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P spid="5120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n-US" sz="8000" dirty="0" smtClean="0">
                <a:latin typeface="Andalus" panose="02020603050405020304" pitchFamily="18" charset="-78"/>
                <a:cs typeface="Andalus" panose="02020603050405020304" pitchFamily="18" charset="-78"/>
              </a:rPr>
              <a:t>Shakespeare’s Language</a:t>
            </a:r>
          </a:p>
        </p:txBody>
      </p:sp>
      <p:sp>
        <p:nvSpPr>
          <p:cNvPr id="54275" name="Text Box 3"/>
          <p:cNvSpPr txBox="1">
            <a:spLocks noChangeArrowheads="1"/>
          </p:cNvSpPr>
          <p:nvPr/>
        </p:nvSpPr>
        <p:spPr bwMode="auto">
          <a:xfrm>
            <a:off x="1276710" y="2462841"/>
            <a:ext cx="7026275"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Char char="•"/>
            </a:pPr>
            <a:r>
              <a:rPr lang="en-US" altLang="en-US" sz="3200" dirty="0">
                <a:latin typeface="Andalus" panose="02020603050405020304" pitchFamily="18" charset="-78"/>
                <a:cs typeface="Andalus" panose="02020603050405020304" pitchFamily="18" charset="-78"/>
              </a:rPr>
              <a:t> </a:t>
            </a:r>
            <a:r>
              <a:rPr lang="en-US" altLang="en-US" sz="2800" dirty="0">
                <a:latin typeface="Andalus" panose="02020603050405020304" pitchFamily="18" charset="-78"/>
                <a:cs typeface="Andalus" panose="02020603050405020304" pitchFamily="18" charset="-78"/>
              </a:rPr>
              <a:t>Shakespeare coined many words we still use today:</a:t>
            </a:r>
          </a:p>
          <a:p>
            <a:pPr lvl="1" eaLnBrk="1" hangingPunct="1">
              <a:buFontTx/>
              <a:buChar char="•"/>
            </a:pPr>
            <a:r>
              <a:rPr lang="en-US" altLang="en-US" sz="2800" dirty="0">
                <a:latin typeface="Andalus" panose="02020603050405020304" pitchFamily="18" charset="-78"/>
                <a:cs typeface="Andalus" panose="02020603050405020304" pitchFamily="18" charset="-78"/>
              </a:rPr>
              <a:t> Critical</a:t>
            </a:r>
          </a:p>
          <a:p>
            <a:pPr lvl="1" eaLnBrk="1" hangingPunct="1">
              <a:buFontTx/>
              <a:buChar char="•"/>
            </a:pPr>
            <a:r>
              <a:rPr lang="en-US" altLang="en-US" sz="2800" dirty="0">
                <a:latin typeface="Andalus" panose="02020603050405020304" pitchFamily="18" charset="-78"/>
                <a:cs typeface="Andalus" panose="02020603050405020304" pitchFamily="18" charset="-78"/>
              </a:rPr>
              <a:t> Majestic</a:t>
            </a:r>
          </a:p>
          <a:p>
            <a:pPr lvl="1" eaLnBrk="1" hangingPunct="1">
              <a:buFontTx/>
              <a:buChar char="•"/>
            </a:pPr>
            <a:r>
              <a:rPr lang="en-US" altLang="en-US" sz="2800" dirty="0">
                <a:latin typeface="Andalus" panose="02020603050405020304" pitchFamily="18" charset="-78"/>
                <a:cs typeface="Andalus" panose="02020603050405020304" pitchFamily="18" charset="-78"/>
              </a:rPr>
              <a:t> Dwindle</a:t>
            </a:r>
          </a:p>
          <a:p>
            <a:pPr eaLnBrk="1" hangingPunct="1">
              <a:buFontTx/>
              <a:buChar char="•"/>
            </a:pPr>
            <a:r>
              <a:rPr lang="en-US" altLang="en-US" sz="2800" dirty="0">
                <a:latin typeface="Andalus" panose="02020603050405020304" pitchFamily="18" charset="-78"/>
                <a:cs typeface="Andalus" panose="02020603050405020304" pitchFamily="18" charset="-78"/>
              </a:rPr>
              <a:t> And quite a few phrases as well:</a:t>
            </a:r>
          </a:p>
          <a:p>
            <a:pPr lvl="1" eaLnBrk="1" hangingPunct="1">
              <a:buFontTx/>
              <a:buChar char="•"/>
            </a:pPr>
            <a:r>
              <a:rPr lang="en-US" altLang="en-US" sz="2800" dirty="0">
                <a:latin typeface="Andalus" panose="02020603050405020304" pitchFamily="18" charset="-78"/>
                <a:cs typeface="Andalus" panose="02020603050405020304" pitchFamily="18" charset="-78"/>
              </a:rPr>
              <a:t> One fell swoop</a:t>
            </a:r>
          </a:p>
          <a:p>
            <a:pPr lvl="1" eaLnBrk="1" hangingPunct="1">
              <a:buFontTx/>
              <a:buChar char="•"/>
            </a:pPr>
            <a:r>
              <a:rPr lang="en-US" altLang="en-US" sz="2800" dirty="0">
                <a:latin typeface="Andalus" panose="02020603050405020304" pitchFamily="18" charset="-78"/>
                <a:cs typeface="Andalus" panose="02020603050405020304" pitchFamily="18" charset="-78"/>
              </a:rPr>
              <a:t> Flesh and blood</a:t>
            </a:r>
          </a:p>
          <a:p>
            <a:pPr lvl="1" eaLnBrk="1" hangingPunct="1">
              <a:buFontTx/>
              <a:buChar char="•"/>
            </a:pPr>
            <a:r>
              <a:rPr lang="en-US" altLang="en-US" sz="2800" dirty="0">
                <a:latin typeface="Andalus" panose="02020603050405020304" pitchFamily="18" charset="-78"/>
                <a:cs typeface="Andalus" panose="02020603050405020304" pitchFamily="18" charset="-78"/>
              </a:rPr>
              <a:t> Vanish into thin air</a:t>
            </a:r>
          </a:p>
        </p:txBody>
      </p:sp>
      <p:pic>
        <p:nvPicPr>
          <p:cNvPr id="54277" name="Picture 5" descr="C:\Documents and Settings\Compaq_Owner\Application Data\Microsoft\Media Catalog\Downloaded Clips\cl56\j0215036.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8148" y="3239128"/>
            <a:ext cx="16287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842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4274"/>
                                        </p:tgtEl>
                                        <p:attrNameLst>
                                          <p:attrName>style.visibility</p:attrName>
                                        </p:attrNameLst>
                                      </p:cBhvr>
                                      <p:to>
                                        <p:strVal val="visible"/>
                                      </p:to>
                                    </p:set>
                                    <p:anim to="" calcmode="lin" valueType="num">
                                      <p:cBhvr>
                                        <p:cTn id="7" dur="1" fill="hold"/>
                                        <p:tgtEl>
                                          <p:spTgt spid="5427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54275">
                                            <p:txEl>
                                              <p:pRg st="0" end="0"/>
                                            </p:txEl>
                                          </p:spTgt>
                                        </p:tgtEl>
                                        <p:attrNameLst>
                                          <p:attrName>style.visibility</p:attrName>
                                        </p:attrNameLst>
                                      </p:cBhvr>
                                      <p:to>
                                        <p:strVal val="visible"/>
                                      </p:to>
                                    </p:set>
                                    <p:anim to="" calcmode="lin" valueType="num">
                                      <p:cBhvr>
                                        <p:cTn id="12" dur="1" fill="hold"/>
                                        <p:tgtEl>
                                          <p:spTgt spid="54275">
                                            <p:txEl>
                                              <p:pRg st="0" end="0"/>
                                            </p:txEl>
                                          </p:spTgt>
                                        </p:tgtEl>
                                        <p:attrNameLst>
                                          <p:attrName/>
                                        </p:attrNameLst>
                                      </p:cBhvr>
                                    </p:anim>
                                  </p:childTnLst>
                                </p:cTn>
                              </p:par>
                              <p:par>
                                <p:cTn id="13" presetID="24" presetClass="entr" presetSubtype="0" fill="hold" grpId="0" nodeType="withEffect">
                                  <p:stCondLst>
                                    <p:cond delay="0"/>
                                  </p:stCondLst>
                                  <p:childTnLst>
                                    <p:set>
                                      <p:cBhvr>
                                        <p:cTn id="14" dur="1" fill="hold">
                                          <p:stCondLst>
                                            <p:cond delay="499"/>
                                          </p:stCondLst>
                                        </p:cTn>
                                        <p:tgtEl>
                                          <p:spTgt spid="54275">
                                            <p:txEl>
                                              <p:pRg st="1" end="1"/>
                                            </p:txEl>
                                          </p:spTgt>
                                        </p:tgtEl>
                                        <p:attrNameLst>
                                          <p:attrName>style.visibility</p:attrName>
                                        </p:attrNameLst>
                                      </p:cBhvr>
                                      <p:to>
                                        <p:strVal val="visible"/>
                                      </p:to>
                                    </p:set>
                                    <p:anim to="" calcmode="lin" valueType="num">
                                      <p:cBhvr>
                                        <p:cTn id="15" dur="1" fill="hold"/>
                                        <p:tgtEl>
                                          <p:spTgt spid="54275">
                                            <p:txEl>
                                              <p:pRg st="1" end="1"/>
                                            </p:txEl>
                                          </p:spTgt>
                                        </p:tgtEl>
                                        <p:attrNameLst>
                                          <p:attrName/>
                                        </p:attrNameLst>
                                      </p:cBhvr>
                                    </p:anim>
                                  </p:childTnLst>
                                </p:cTn>
                              </p:par>
                              <p:par>
                                <p:cTn id="16" presetID="24" presetClass="entr" presetSubtype="0" fill="hold" grpId="0" nodeType="withEffect">
                                  <p:stCondLst>
                                    <p:cond delay="0"/>
                                  </p:stCondLst>
                                  <p:childTnLst>
                                    <p:set>
                                      <p:cBhvr>
                                        <p:cTn id="17" dur="1" fill="hold">
                                          <p:stCondLst>
                                            <p:cond delay="499"/>
                                          </p:stCondLst>
                                        </p:cTn>
                                        <p:tgtEl>
                                          <p:spTgt spid="54275">
                                            <p:txEl>
                                              <p:pRg st="2" end="2"/>
                                            </p:txEl>
                                          </p:spTgt>
                                        </p:tgtEl>
                                        <p:attrNameLst>
                                          <p:attrName>style.visibility</p:attrName>
                                        </p:attrNameLst>
                                      </p:cBhvr>
                                      <p:to>
                                        <p:strVal val="visible"/>
                                      </p:to>
                                    </p:set>
                                    <p:anim to="" calcmode="lin" valueType="num">
                                      <p:cBhvr>
                                        <p:cTn id="18" dur="1" fill="hold"/>
                                        <p:tgtEl>
                                          <p:spTgt spid="54275">
                                            <p:txEl>
                                              <p:pRg st="2" end="2"/>
                                            </p:txEl>
                                          </p:spTgt>
                                        </p:tgtEl>
                                        <p:attrNameLst>
                                          <p:attrName/>
                                        </p:attrNameLst>
                                      </p:cBhvr>
                                    </p:anim>
                                  </p:childTnLst>
                                </p:cTn>
                              </p:par>
                              <p:par>
                                <p:cTn id="19" presetID="24" presetClass="entr" presetSubtype="0" fill="hold" grpId="0" nodeType="withEffect">
                                  <p:stCondLst>
                                    <p:cond delay="0"/>
                                  </p:stCondLst>
                                  <p:childTnLst>
                                    <p:set>
                                      <p:cBhvr>
                                        <p:cTn id="20" dur="1" fill="hold">
                                          <p:stCondLst>
                                            <p:cond delay="499"/>
                                          </p:stCondLst>
                                        </p:cTn>
                                        <p:tgtEl>
                                          <p:spTgt spid="54275">
                                            <p:txEl>
                                              <p:pRg st="3" end="3"/>
                                            </p:txEl>
                                          </p:spTgt>
                                        </p:tgtEl>
                                        <p:attrNameLst>
                                          <p:attrName>style.visibility</p:attrName>
                                        </p:attrNameLst>
                                      </p:cBhvr>
                                      <p:to>
                                        <p:strVal val="visible"/>
                                      </p:to>
                                    </p:set>
                                    <p:anim to="" calcmode="lin" valueType="num">
                                      <p:cBhvr>
                                        <p:cTn id="21" dur="1" fill="hold"/>
                                        <p:tgtEl>
                                          <p:spTgt spid="54275">
                                            <p:txEl>
                                              <p:pRg st="3" end="3"/>
                                            </p:txEl>
                                          </p:spTgt>
                                        </p:tgtEl>
                                        <p:attrNameLst>
                                          <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4" presetClass="entr" presetSubtype="0" fill="hold" grpId="0" nodeType="clickEffect">
                                  <p:stCondLst>
                                    <p:cond delay="0"/>
                                  </p:stCondLst>
                                  <p:childTnLst>
                                    <p:set>
                                      <p:cBhvr>
                                        <p:cTn id="25" dur="1" fill="hold">
                                          <p:stCondLst>
                                            <p:cond delay="499"/>
                                          </p:stCondLst>
                                        </p:cTn>
                                        <p:tgtEl>
                                          <p:spTgt spid="54275">
                                            <p:txEl>
                                              <p:pRg st="4" end="4"/>
                                            </p:txEl>
                                          </p:spTgt>
                                        </p:tgtEl>
                                        <p:attrNameLst>
                                          <p:attrName>style.visibility</p:attrName>
                                        </p:attrNameLst>
                                      </p:cBhvr>
                                      <p:to>
                                        <p:strVal val="visible"/>
                                      </p:to>
                                    </p:set>
                                    <p:anim to="" calcmode="lin" valueType="num">
                                      <p:cBhvr>
                                        <p:cTn id="26" dur="1" fill="hold"/>
                                        <p:tgtEl>
                                          <p:spTgt spid="54275">
                                            <p:txEl>
                                              <p:pRg st="4" end="4"/>
                                            </p:txEl>
                                          </p:spTgt>
                                        </p:tgtEl>
                                        <p:attrNameLst>
                                          <p:attrName/>
                                        </p:attrNameLst>
                                      </p:cBhvr>
                                    </p:anim>
                                  </p:childTnLst>
                                </p:cTn>
                              </p:par>
                              <p:par>
                                <p:cTn id="27" presetID="24" presetClass="entr" presetSubtype="0" fill="hold" grpId="0" nodeType="withEffect">
                                  <p:stCondLst>
                                    <p:cond delay="0"/>
                                  </p:stCondLst>
                                  <p:childTnLst>
                                    <p:set>
                                      <p:cBhvr>
                                        <p:cTn id="28" dur="1" fill="hold">
                                          <p:stCondLst>
                                            <p:cond delay="499"/>
                                          </p:stCondLst>
                                        </p:cTn>
                                        <p:tgtEl>
                                          <p:spTgt spid="54275">
                                            <p:txEl>
                                              <p:pRg st="5" end="5"/>
                                            </p:txEl>
                                          </p:spTgt>
                                        </p:tgtEl>
                                        <p:attrNameLst>
                                          <p:attrName>style.visibility</p:attrName>
                                        </p:attrNameLst>
                                      </p:cBhvr>
                                      <p:to>
                                        <p:strVal val="visible"/>
                                      </p:to>
                                    </p:set>
                                    <p:anim to="" calcmode="lin" valueType="num">
                                      <p:cBhvr>
                                        <p:cTn id="29" dur="1" fill="hold"/>
                                        <p:tgtEl>
                                          <p:spTgt spid="54275">
                                            <p:txEl>
                                              <p:pRg st="5" end="5"/>
                                            </p:txEl>
                                          </p:spTgt>
                                        </p:tgtEl>
                                        <p:attrNameLst>
                                          <p:attrName/>
                                        </p:attrNameLst>
                                      </p:cBhvr>
                                    </p:anim>
                                  </p:childTnLst>
                                </p:cTn>
                              </p:par>
                              <p:par>
                                <p:cTn id="30" presetID="24" presetClass="entr" presetSubtype="0" fill="hold" grpId="0" nodeType="withEffect">
                                  <p:stCondLst>
                                    <p:cond delay="0"/>
                                  </p:stCondLst>
                                  <p:childTnLst>
                                    <p:set>
                                      <p:cBhvr>
                                        <p:cTn id="31" dur="1" fill="hold">
                                          <p:stCondLst>
                                            <p:cond delay="499"/>
                                          </p:stCondLst>
                                        </p:cTn>
                                        <p:tgtEl>
                                          <p:spTgt spid="54275">
                                            <p:txEl>
                                              <p:pRg st="6" end="6"/>
                                            </p:txEl>
                                          </p:spTgt>
                                        </p:tgtEl>
                                        <p:attrNameLst>
                                          <p:attrName>style.visibility</p:attrName>
                                        </p:attrNameLst>
                                      </p:cBhvr>
                                      <p:to>
                                        <p:strVal val="visible"/>
                                      </p:to>
                                    </p:set>
                                    <p:anim to="" calcmode="lin" valueType="num">
                                      <p:cBhvr>
                                        <p:cTn id="32" dur="1" fill="hold"/>
                                        <p:tgtEl>
                                          <p:spTgt spid="54275">
                                            <p:txEl>
                                              <p:pRg st="6" end="6"/>
                                            </p:txEl>
                                          </p:spTgt>
                                        </p:tgtEl>
                                        <p:attrNameLst>
                                          <p:attrName/>
                                        </p:attrNameLst>
                                      </p:cBhvr>
                                    </p:anim>
                                  </p:childTnLst>
                                </p:cTn>
                              </p:par>
                              <p:par>
                                <p:cTn id="33" presetID="24" presetClass="entr" presetSubtype="0" fill="hold" grpId="0" nodeType="withEffect">
                                  <p:stCondLst>
                                    <p:cond delay="0"/>
                                  </p:stCondLst>
                                  <p:childTnLst>
                                    <p:set>
                                      <p:cBhvr>
                                        <p:cTn id="34" dur="1" fill="hold">
                                          <p:stCondLst>
                                            <p:cond delay="499"/>
                                          </p:stCondLst>
                                        </p:cTn>
                                        <p:tgtEl>
                                          <p:spTgt spid="54275">
                                            <p:txEl>
                                              <p:pRg st="7" end="7"/>
                                            </p:txEl>
                                          </p:spTgt>
                                        </p:tgtEl>
                                        <p:attrNameLst>
                                          <p:attrName>style.visibility</p:attrName>
                                        </p:attrNameLst>
                                      </p:cBhvr>
                                      <p:to>
                                        <p:strVal val="visible"/>
                                      </p:to>
                                    </p:set>
                                    <p:anim to="" calcmode="lin" valueType="num">
                                      <p:cBhvr>
                                        <p:cTn id="35" dur="1" fill="hold"/>
                                        <p:tgtEl>
                                          <p:spTgt spid="54275">
                                            <p:txEl>
                                              <p:pRg st="7" end="7"/>
                                            </p:txEl>
                                          </p:spTgt>
                                        </p:tgtEl>
                                        <p:attrNameLst>
                                          <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4" presetClass="entr" presetSubtype="0" fill="hold" nodeType="clickEffect">
                                  <p:stCondLst>
                                    <p:cond delay="0"/>
                                  </p:stCondLst>
                                  <p:childTnLst>
                                    <p:set>
                                      <p:cBhvr>
                                        <p:cTn id="39" dur="1" fill="hold">
                                          <p:stCondLst>
                                            <p:cond delay="499"/>
                                          </p:stCondLst>
                                        </p:cTn>
                                        <p:tgtEl>
                                          <p:spTgt spid="54277"/>
                                        </p:tgtEl>
                                        <p:attrNameLst>
                                          <p:attrName>style.visibility</p:attrName>
                                        </p:attrNameLst>
                                      </p:cBhvr>
                                      <p:to>
                                        <p:strVal val="visible"/>
                                      </p:to>
                                    </p:set>
                                    <p:anim to="" calcmode="lin" valueType="num">
                                      <p:cBhvr>
                                        <p:cTn id="40" dur="1" fill="hold"/>
                                        <p:tgtEl>
                                          <p:spTgt spid="5427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utoUpdateAnimBg="0"/>
      <p:bldP spid="54275"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en-US" sz="8000" dirty="0" smtClean="0">
                <a:latin typeface="Andalus" panose="02020603050405020304" pitchFamily="18" charset="-78"/>
                <a:cs typeface="Andalus" panose="02020603050405020304" pitchFamily="18" charset="-78"/>
              </a:rPr>
              <a:t>Shakespeare’s Language</a:t>
            </a:r>
          </a:p>
        </p:txBody>
      </p:sp>
      <p:sp>
        <p:nvSpPr>
          <p:cNvPr id="55299" name="Text Box 3"/>
          <p:cNvSpPr txBox="1">
            <a:spLocks noChangeArrowheads="1"/>
          </p:cNvSpPr>
          <p:nvPr/>
        </p:nvSpPr>
        <p:spPr bwMode="auto">
          <a:xfrm>
            <a:off x="1422400" y="2754702"/>
            <a:ext cx="6096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Char char="•"/>
            </a:pPr>
            <a:r>
              <a:rPr lang="en-US" altLang="en-US" sz="3200" dirty="0">
                <a:latin typeface="Andalus" panose="02020603050405020304" pitchFamily="18" charset="-78"/>
                <a:cs typeface="Andalus" panose="02020603050405020304" pitchFamily="18" charset="-78"/>
              </a:rPr>
              <a:t> A mix of old and very new</a:t>
            </a:r>
          </a:p>
          <a:p>
            <a:pPr eaLnBrk="1" hangingPunct="1">
              <a:buFontTx/>
              <a:buChar char="•"/>
            </a:pPr>
            <a:r>
              <a:rPr lang="en-US" altLang="en-US" sz="3200" dirty="0">
                <a:latin typeface="Andalus" panose="02020603050405020304" pitchFamily="18" charset="-78"/>
                <a:cs typeface="Andalus" panose="02020603050405020304" pitchFamily="18" charset="-78"/>
              </a:rPr>
              <a:t> Rural and urban words/images</a:t>
            </a:r>
          </a:p>
          <a:p>
            <a:pPr eaLnBrk="1" hangingPunct="1">
              <a:buFontTx/>
              <a:buChar char="•"/>
            </a:pPr>
            <a:r>
              <a:rPr lang="en-US" altLang="en-US" sz="3200" dirty="0">
                <a:latin typeface="Andalus" panose="02020603050405020304" pitchFamily="18" charset="-78"/>
                <a:cs typeface="Andalus" panose="02020603050405020304" pitchFamily="18" charset="-78"/>
              </a:rPr>
              <a:t> Understandable by the lowest peasant and the highest noble</a:t>
            </a:r>
          </a:p>
        </p:txBody>
      </p:sp>
      <p:pic>
        <p:nvPicPr>
          <p:cNvPr id="24580" name="Picture 9" descr="C:\Documents and Settings\Compaq_Owner\Application Data\Microsoft\Media Catalog\Downloaded Clips\cl0\BS01145_.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5967" y="2894162"/>
            <a:ext cx="19462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707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additive="base">
                                        <p:cTn id="7" dur="500" fill="hold"/>
                                        <p:tgtEl>
                                          <p:spTgt spid="55298"/>
                                        </p:tgtEl>
                                        <p:attrNameLst>
                                          <p:attrName>ppt_x</p:attrName>
                                        </p:attrNameLst>
                                      </p:cBhvr>
                                      <p:tavLst>
                                        <p:tav tm="0">
                                          <p:val>
                                            <p:strVal val="0-#ppt_w/2"/>
                                          </p:val>
                                        </p:tav>
                                        <p:tav tm="100000">
                                          <p:val>
                                            <p:strVal val="#ppt_x"/>
                                          </p:val>
                                        </p:tav>
                                      </p:tavLst>
                                    </p:anim>
                                    <p:anim calcmode="lin" valueType="num">
                                      <p:cBhvr additive="base">
                                        <p:cTn id="8"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4" presetClass="entr" presetSubtype="0" fill="hold" grpId="0" nodeType="clickEffect">
                                  <p:stCondLst>
                                    <p:cond delay="0"/>
                                  </p:stCondLst>
                                  <p:childTnLst>
                                    <p:set>
                                      <p:cBhvr>
                                        <p:cTn id="12" dur="1" fill="hold">
                                          <p:stCondLst>
                                            <p:cond delay="499"/>
                                          </p:stCondLst>
                                        </p:cTn>
                                        <p:tgtEl>
                                          <p:spTgt spid="55299">
                                            <p:txEl>
                                              <p:pRg st="0" end="0"/>
                                            </p:txEl>
                                          </p:spTgt>
                                        </p:tgtEl>
                                        <p:attrNameLst>
                                          <p:attrName>style.visibility</p:attrName>
                                        </p:attrNameLst>
                                      </p:cBhvr>
                                      <p:to>
                                        <p:strVal val="visible"/>
                                      </p:to>
                                    </p:set>
                                    <p:anim to="" calcmode="lin" valueType="num">
                                      <p:cBhvr>
                                        <p:cTn id="13" dur="1" fill="hold"/>
                                        <p:tgtEl>
                                          <p:spTgt spid="55299">
                                            <p:txEl>
                                              <p:pRg st="0" end="0"/>
                                            </p:txEl>
                                          </p:spTgt>
                                        </p:tgtEl>
                                        <p:attrNameLst>
                                          <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grpId="0" nodeType="clickEffect">
                                  <p:stCondLst>
                                    <p:cond delay="0"/>
                                  </p:stCondLst>
                                  <p:childTnLst>
                                    <p:set>
                                      <p:cBhvr>
                                        <p:cTn id="17" dur="1" fill="hold">
                                          <p:stCondLst>
                                            <p:cond delay="499"/>
                                          </p:stCondLst>
                                        </p:cTn>
                                        <p:tgtEl>
                                          <p:spTgt spid="55299">
                                            <p:txEl>
                                              <p:pRg st="1" end="1"/>
                                            </p:txEl>
                                          </p:spTgt>
                                        </p:tgtEl>
                                        <p:attrNameLst>
                                          <p:attrName>style.visibility</p:attrName>
                                        </p:attrNameLst>
                                      </p:cBhvr>
                                      <p:to>
                                        <p:strVal val="visible"/>
                                      </p:to>
                                    </p:set>
                                    <p:anim to="" calcmode="lin" valueType="num">
                                      <p:cBhvr>
                                        <p:cTn id="18" dur="1" fill="hold"/>
                                        <p:tgtEl>
                                          <p:spTgt spid="55299">
                                            <p:txEl>
                                              <p:pRg st="1" end="1"/>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499"/>
                                          </p:stCondLst>
                                        </p:cTn>
                                        <p:tgtEl>
                                          <p:spTgt spid="55299">
                                            <p:txEl>
                                              <p:pRg st="2" end="2"/>
                                            </p:txEl>
                                          </p:spTgt>
                                        </p:tgtEl>
                                        <p:attrNameLst>
                                          <p:attrName>style.visibility</p:attrName>
                                        </p:attrNameLst>
                                      </p:cBhvr>
                                      <p:to>
                                        <p:strVal val="visible"/>
                                      </p:to>
                                    </p:set>
                                    <p:anim to="" calcmode="lin" valueType="num">
                                      <p:cBhvr>
                                        <p:cTn id="23" dur="1" fill="hold"/>
                                        <p:tgtEl>
                                          <p:spTgt spid="5529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utoUpdateAnimBg="0"/>
      <p:bldP spid="5529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agneto" panose="04030805050802020D02" pitchFamily="82" charset="0"/>
              </a:rPr>
              <a:t>Part 1: MRJ</a:t>
            </a:r>
            <a:endParaRPr lang="en-US" dirty="0">
              <a:latin typeface="Magneto" panose="04030805050802020D02" pitchFamily="82" charset="0"/>
            </a:endParaRPr>
          </a:p>
        </p:txBody>
      </p:sp>
    </p:spTree>
    <p:extLst>
      <p:ext uri="{BB962C8B-B14F-4D97-AF65-F5344CB8AC3E}">
        <p14:creationId xmlns:p14="http://schemas.microsoft.com/office/powerpoint/2010/main" val="39309685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Text Box 4"/>
          <p:cNvSpPr txBox="1">
            <a:spLocks noChangeArrowheads="1"/>
          </p:cNvSpPr>
          <p:nvPr/>
        </p:nvSpPr>
        <p:spPr bwMode="auto">
          <a:xfrm>
            <a:off x="3124200" y="1981201"/>
            <a:ext cx="5867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6000" b="1">
                <a:solidFill>
                  <a:srgbClr val="003366"/>
                </a:solidFill>
                <a:latin typeface="Monotype Corsiva" panose="03010101010201010101" pitchFamily="66" charset="0"/>
              </a:rPr>
              <a:t>Elizabethan Theatrical Conventions</a:t>
            </a:r>
          </a:p>
        </p:txBody>
      </p:sp>
      <p:pic>
        <p:nvPicPr>
          <p:cNvPr id="25603" name="Picture 5" descr="C:\Documents and Settings\Compaq_Owner\Application Data\Microsoft\Media Catalog\Downloaded Clips\cl61\j0243005.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5334000"/>
            <a:ext cx="13716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descr="C:\Documents and Settings\Compaq_Owner\Application Data\Microsoft\Media Catalog\Downloaded Clips\cl61\j0243005.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200" y="5257800"/>
            <a:ext cx="13716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C:\Documents and Settings\Compaq_Owner\Application Data\Microsoft\Media Catalog\Downloaded Clips\cl61\j0243005.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200" y="304800"/>
            <a:ext cx="13716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descr="C:\Documents and Settings\Compaq_Owner\Application Data\Microsoft\Media Catalog\Downloaded Clips\cl61\j0243005.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04800"/>
            <a:ext cx="13716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946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2468"/>
                                        </p:tgtEl>
                                        <p:attrNameLst>
                                          <p:attrName>style.visibility</p:attrName>
                                        </p:attrNameLst>
                                      </p:cBhvr>
                                      <p:to>
                                        <p:strVal val="visible"/>
                                      </p:to>
                                    </p:set>
                                    <p:anim to="" calcmode="lin" valueType="num">
                                      <p:cBhvr>
                                        <p:cTn id="7" dur="1" fill="hold"/>
                                        <p:tgtEl>
                                          <p:spTgt spid="6246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2514600" y="1676400"/>
            <a:ext cx="76962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buFont typeface="Wingdings" panose="05000000000000000000" pitchFamily="2" charset="2"/>
              <a:buNone/>
            </a:pPr>
            <a:r>
              <a:rPr lang="en-US" altLang="en-US" b="1">
                <a:solidFill>
                  <a:srgbClr val="003366"/>
                </a:solidFill>
                <a:latin typeface="Arial Black" panose="020B0A04020102020204" pitchFamily="34" charset="0"/>
              </a:rPr>
              <a:t>A theatrical convention is a </a:t>
            </a:r>
          </a:p>
          <a:p>
            <a:pPr algn="ctr" eaLnBrk="1" hangingPunct="1">
              <a:spcBef>
                <a:spcPct val="50000"/>
              </a:spcBef>
              <a:buFont typeface="Wingdings" panose="05000000000000000000" pitchFamily="2" charset="2"/>
              <a:buNone/>
            </a:pPr>
            <a:r>
              <a:rPr lang="en-US" altLang="en-US" b="1">
                <a:solidFill>
                  <a:srgbClr val="003366"/>
                </a:solidFill>
                <a:latin typeface="Arial Black" panose="020B0A04020102020204" pitchFamily="34" charset="0"/>
              </a:rPr>
              <a:t>suspension of reality. </a:t>
            </a:r>
          </a:p>
          <a:p>
            <a:pPr eaLnBrk="1" hangingPunct="1">
              <a:spcBef>
                <a:spcPct val="50000"/>
              </a:spcBef>
              <a:buFont typeface="Wingdings" panose="05000000000000000000" pitchFamily="2" charset="2"/>
              <a:buChar char="v"/>
            </a:pPr>
            <a:r>
              <a:rPr lang="en-US" altLang="en-US">
                <a:solidFill>
                  <a:srgbClr val="003366"/>
                </a:solidFill>
              </a:rPr>
              <a:t> </a:t>
            </a:r>
            <a:r>
              <a:rPr lang="en-US" altLang="en-US" b="1">
                <a:solidFill>
                  <a:srgbClr val="003366"/>
                </a:solidFill>
              </a:rPr>
              <a:t>No electricity </a:t>
            </a:r>
          </a:p>
          <a:p>
            <a:pPr eaLnBrk="1" hangingPunct="1">
              <a:spcBef>
                <a:spcPct val="50000"/>
              </a:spcBef>
              <a:buFont typeface="Wingdings" panose="05000000000000000000" pitchFamily="2" charset="2"/>
              <a:buChar char="v"/>
            </a:pPr>
            <a:r>
              <a:rPr lang="en-US" altLang="en-US" b="1">
                <a:solidFill>
                  <a:srgbClr val="003366"/>
                </a:solidFill>
              </a:rPr>
              <a:t> Women forbidden </a:t>
            </a:r>
          </a:p>
          <a:p>
            <a:pPr eaLnBrk="1" hangingPunct="1">
              <a:spcBef>
                <a:spcPct val="50000"/>
              </a:spcBef>
              <a:buFont typeface="Wingdings" panose="05000000000000000000" pitchFamily="2" charset="2"/>
              <a:buNone/>
            </a:pPr>
            <a:r>
              <a:rPr lang="en-US" altLang="en-US" b="1">
                <a:solidFill>
                  <a:srgbClr val="003366"/>
                </a:solidFill>
              </a:rPr>
              <a:t>     to act on stage</a:t>
            </a:r>
          </a:p>
          <a:p>
            <a:pPr eaLnBrk="1" hangingPunct="1">
              <a:spcBef>
                <a:spcPct val="50000"/>
              </a:spcBef>
              <a:buFont typeface="Wingdings" panose="05000000000000000000" pitchFamily="2" charset="2"/>
              <a:buChar char="v"/>
            </a:pPr>
            <a:r>
              <a:rPr lang="en-US" altLang="en-US" b="1">
                <a:solidFill>
                  <a:srgbClr val="003366"/>
                </a:solidFill>
              </a:rPr>
              <a:t> Minimal, contemporary </a:t>
            </a:r>
          </a:p>
          <a:p>
            <a:pPr eaLnBrk="1" hangingPunct="1">
              <a:spcBef>
                <a:spcPct val="50000"/>
              </a:spcBef>
              <a:buFont typeface="Wingdings" panose="05000000000000000000" pitchFamily="2" charset="2"/>
              <a:buNone/>
            </a:pPr>
            <a:r>
              <a:rPr lang="en-US" altLang="en-US" b="1">
                <a:solidFill>
                  <a:srgbClr val="003366"/>
                </a:solidFill>
              </a:rPr>
              <a:t>     costumes</a:t>
            </a:r>
          </a:p>
          <a:p>
            <a:pPr eaLnBrk="1" hangingPunct="1">
              <a:spcBef>
                <a:spcPct val="50000"/>
              </a:spcBef>
              <a:buFont typeface="Wingdings" panose="05000000000000000000" pitchFamily="2" charset="2"/>
              <a:buChar char="v"/>
            </a:pPr>
            <a:r>
              <a:rPr lang="en-US" altLang="en-US" b="1">
                <a:solidFill>
                  <a:srgbClr val="003366"/>
                </a:solidFill>
              </a:rPr>
              <a:t> Minimal scenery</a:t>
            </a:r>
          </a:p>
        </p:txBody>
      </p:sp>
      <p:sp>
        <p:nvSpPr>
          <p:cNvPr id="63491" name="WordArt 3"/>
          <p:cNvSpPr>
            <a:spLocks noChangeArrowheads="1" noChangeShapeType="1" noTextEdit="1"/>
          </p:cNvSpPr>
          <p:nvPr/>
        </p:nvSpPr>
        <p:spPr bwMode="auto">
          <a:xfrm>
            <a:off x="2590800" y="381000"/>
            <a:ext cx="7543800" cy="9906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3366"/>
                </a:solidFill>
                <a:effectLst>
                  <a:outerShdw dist="35921" dir="2700000" algn="ctr" rotWithShape="0">
                    <a:srgbClr val="990000"/>
                  </a:outerShdw>
                </a:effectLst>
                <a:latin typeface="Impact" panose="020B0806030902050204" pitchFamily="34" charset="0"/>
              </a:rPr>
              <a:t>Theatrical Conventions</a:t>
            </a:r>
          </a:p>
          <a:p>
            <a:pPr algn="ctr"/>
            <a:r>
              <a:rPr lang="en-US" sz="3600" kern="10">
                <a:ln w="19050">
                  <a:solidFill>
                    <a:srgbClr val="99CCFF"/>
                  </a:solidFill>
                  <a:round/>
                  <a:headEnd/>
                  <a:tailEnd/>
                </a:ln>
                <a:solidFill>
                  <a:srgbClr val="003366"/>
                </a:solidFill>
                <a:effectLst>
                  <a:outerShdw dist="35921" dir="2700000" algn="ctr" rotWithShape="0">
                    <a:srgbClr val="990000"/>
                  </a:outerShdw>
                </a:effectLst>
                <a:latin typeface="Impact" panose="020B0806030902050204" pitchFamily="34" charset="0"/>
              </a:rPr>
              <a:t>of Shakespeare's Theatre</a:t>
            </a:r>
          </a:p>
        </p:txBody>
      </p:sp>
      <p:sp>
        <p:nvSpPr>
          <p:cNvPr id="63492" name="Text Box 4"/>
          <p:cNvSpPr txBox="1">
            <a:spLocks noChangeArrowheads="1"/>
          </p:cNvSpPr>
          <p:nvPr/>
        </p:nvSpPr>
        <p:spPr bwMode="auto">
          <a:xfrm>
            <a:off x="6705600" y="2819400"/>
            <a:ext cx="3505200" cy="3397250"/>
          </a:xfrm>
          <a:prstGeom prst="rect">
            <a:avLst/>
          </a:prstGeom>
          <a:noFill/>
          <a:ln w="9525">
            <a:solidFill>
              <a:srgbClr val="003366"/>
            </a:solidFill>
            <a:miter lim="800000"/>
            <a:headEnd/>
            <a:tailEnd/>
          </a:ln>
          <a:effectLst>
            <a:outerShdw dist="53882" dir="2700000" algn="ctr" rotWithShape="0">
              <a:srgbClr val="9999FF"/>
            </a:outerShdw>
          </a:effectLst>
        </p:spPr>
        <p:txBody>
          <a:bodyPr anchor="ctr" anchorCtr="1">
            <a:spAutoFit/>
          </a:bodyPr>
          <a:lstStyle/>
          <a:p>
            <a:pPr algn="ctr">
              <a:spcBef>
                <a:spcPct val="50000"/>
              </a:spcBef>
              <a:defRPr/>
            </a:pPr>
            <a:endParaRPr lang="en-US" sz="3600">
              <a:latin typeface="Arial Black" pitchFamily="34" charset="0"/>
            </a:endParaRPr>
          </a:p>
          <a:p>
            <a:pPr algn="ctr">
              <a:spcBef>
                <a:spcPct val="50000"/>
              </a:spcBef>
              <a:defRPr/>
            </a:pPr>
            <a:r>
              <a:rPr lang="en-US" sz="3600">
                <a:latin typeface="Arial Black" pitchFamily="34" charset="0"/>
              </a:rPr>
              <a:t>These control the dialogue.</a:t>
            </a:r>
          </a:p>
          <a:p>
            <a:pPr algn="ctr">
              <a:spcBef>
                <a:spcPct val="50000"/>
              </a:spcBef>
              <a:defRPr/>
            </a:pPr>
            <a:endParaRPr lang="en-US" sz="3600">
              <a:latin typeface="Arial Black" pitchFamily="34" charset="0"/>
            </a:endParaRPr>
          </a:p>
        </p:txBody>
      </p:sp>
      <p:grpSp>
        <p:nvGrpSpPr>
          <p:cNvPr id="2" name="Group 11"/>
          <p:cNvGrpSpPr>
            <a:grpSpLocks/>
          </p:cNvGrpSpPr>
          <p:nvPr/>
        </p:nvGrpSpPr>
        <p:grpSpPr bwMode="auto">
          <a:xfrm>
            <a:off x="4495800" y="3048000"/>
            <a:ext cx="2133600" cy="2743200"/>
            <a:chOff x="1872" y="1920"/>
            <a:chExt cx="1344" cy="1728"/>
          </a:xfrm>
        </p:grpSpPr>
        <p:sp>
          <p:nvSpPr>
            <p:cNvPr id="63494" name="Line 6"/>
            <p:cNvSpPr>
              <a:spLocks noChangeShapeType="1"/>
            </p:cNvSpPr>
            <p:nvPr/>
          </p:nvSpPr>
          <p:spPr bwMode="auto">
            <a:xfrm>
              <a:off x="2064" y="1920"/>
              <a:ext cx="1152" cy="0"/>
            </a:xfrm>
            <a:prstGeom prst="line">
              <a:avLst/>
            </a:prstGeom>
            <a:noFill/>
            <a:ln w="9525">
              <a:solidFill>
                <a:srgbClr val="003399"/>
              </a:solidFill>
              <a:round/>
              <a:headEnd/>
              <a:tailEnd type="triangle" w="med" len="med"/>
            </a:ln>
            <a:effectLst>
              <a:outerShdw dist="53882" dir="2700000" algn="ctr" rotWithShape="0">
                <a:srgbClr val="9999FF"/>
              </a:outerShdw>
            </a:effectLst>
          </p:spPr>
          <p:txBody>
            <a:bodyPr/>
            <a:lstStyle/>
            <a:p>
              <a:pPr>
                <a:defRPr/>
              </a:pPr>
              <a:endParaRPr lang="en-US"/>
            </a:p>
          </p:txBody>
        </p:sp>
        <p:sp>
          <p:nvSpPr>
            <p:cNvPr id="63495" name="Line 7"/>
            <p:cNvSpPr>
              <a:spLocks noChangeShapeType="1"/>
            </p:cNvSpPr>
            <p:nvPr/>
          </p:nvSpPr>
          <p:spPr bwMode="auto">
            <a:xfrm>
              <a:off x="2160" y="2592"/>
              <a:ext cx="1056" cy="0"/>
            </a:xfrm>
            <a:prstGeom prst="line">
              <a:avLst/>
            </a:prstGeom>
            <a:noFill/>
            <a:ln w="9525">
              <a:solidFill>
                <a:srgbClr val="003399"/>
              </a:solidFill>
              <a:round/>
              <a:headEnd/>
              <a:tailEnd type="triangle" w="med" len="med"/>
            </a:ln>
            <a:effectLst>
              <a:outerShdw dist="53882" dir="2700000" algn="ctr" rotWithShape="0">
                <a:srgbClr val="9999FF"/>
              </a:outerShdw>
            </a:effectLst>
          </p:spPr>
          <p:txBody>
            <a:bodyPr/>
            <a:lstStyle/>
            <a:p>
              <a:pPr>
                <a:defRPr/>
              </a:pPr>
              <a:endParaRPr lang="en-US"/>
            </a:p>
          </p:txBody>
        </p:sp>
        <p:sp>
          <p:nvSpPr>
            <p:cNvPr id="63496" name="Line 8"/>
            <p:cNvSpPr>
              <a:spLocks noChangeShapeType="1"/>
            </p:cNvSpPr>
            <p:nvPr/>
          </p:nvSpPr>
          <p:spPr bwMode="auto">
            <a:xfrm>
              <a:off x="1872" y="3264"/>
              <a:ext cx="1296" cy="0"/>
            </a:xfrm>
            <a:prstGeom prst="line">
              <a:avLst/>
            </a:prstGeom>
            <a:noFill/>
            <a:ln w="9525">
              <a:solidFill>
                <a:srgbClr val="003399"/>
              </a:solidFill>
              <a:round/>
              <a:headEnd/>
              <a:tailEnd type="triangle" w="med" len="med"/>
            </a:ln>
            <a:effectLst>
              <a:outerShdw dist="53882" dir="2700000" algn="ctr" rotWithShape="0">
                <a:srgbClr val="9999FF"/>
              </a:outerShdw>
            </a:effectLst>
          </p:spPr>
          <p:txBody>
            <a:bodyPr/>
            <a:lstStyle/>
            <a:p>
              <a:pPr>
                <a:defRPr/>
              </a:pPr>
              <a:endParaRPr lang="en-US"/>
            </a:p>
          </p:txBody>
        </p:sp>
        <p:sp>
          <p:nvSpPr>
            <p:cNvPr id="63497" name="Line 9"/>
            <p:cNvSpPr>
              <a:spLocks noChangeShapeType="1"/>
            </p:cNvSpPr>
            <p:nvPr/>
          </p:nvSpPr>
          <p:spPr bwMode="auto">
            <a:xfrm>
              <a:off x="2352" y="3648"/>
              <a:ext cx="816" cy="0"/>
            </a:xfrm>
            <a:prstGeom prst="line">
              <a:avLst/>
            </a:prstGeom>
            <a:noFill/>
            <a:ln w="9525">
              <a:solidFill>
                <a:srgbClr val="003399"/>
              </a:solidFill>
              <a:round/>
              <a:headEnd/>
              <a:tailEnd type="triangle" w="med" len="med"/>
            </a:ln>
            <a:effectLst>
              <a:outerShdw dist="53882" dir="2700000" algn="ctr" rotWithShape="0">
                <a:srgbClr val="9999FF"/>
              </a:outerShdw>
            </a:effectLst>
          </p:spPr>
          <p:txBody>
            <a:bodyPr/>
            <a:lstStyle/>
            <a:p>
              <a:pPr>
                <a:defRPr/>
              </a:pPr>
              <a:endParaRPr lang="en-US"/>
            </a:p>
          </p:txBody>
        </p:sp>
      </p:grpSp>
      <p:pic>
        <p:nvPicPr>
          <p:cNvPr id="63498" name="Picture 10" descr="C:\Documents and Settings\Compaq_Owner\Application Data\Microsoft\Media Catalog\Downloaded Clips\cl60\j024126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1" y="1524001"/>
            <a:ext cx="10382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306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3491"/>
                                        </p:tgtEl>
                                        <p:attrNameLst>
                                          <p:attrName>style.visibility</p:attrName>
                                        </p:attrNameLst>
                                      </p:cBhvr>
                                      <p:to>
                                        <p:strVal val="visible"/>
                                      </p:to>
                                    </p:set>
                                    <p:anim to="" calcmode="lin" valueType="num">
                                      <p:cBhvr>
                                        <p:cTn id="7" dur="1" fill="hold"/>
                                        <p:tgtEl>
                                          <p:spTgt spid="63491"/>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6349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grpId="0" nodeType="clickEffect">
                                  <p:stCondLst>
                                    <p:cond delay="0"/>
                                  </p:stCondLst>
                                  <p:childTnLst>
                                    <p:set>
                                      <p:cBhvr>
                                        <p:cTn id="15" dur="1" fill="hold">
                                          <p:stCondLst>
                                            <p:cond delay="499"/>
                                          </p:stCondLst>
                                        </p:cTn>
                                        <p:tgtEl>
                                          <p:spTgt spid="63490">
                                            <p:txEl>
                                              <p:pRg st="0" end="0"/>
                                            </p:txEl>
                                          </p:spTgt>
                                        </p:tgtEl>
                                        <p:attrNameLst>
                                          <p:attrName>style.visibility</p:attrName>
                                        </p:attrNameLst>
                                      </p:cBhvr>
                                      <p:to>
                                        <p:strVal val="visible"/>
                                      </p:to>
                                    </p:set>
                                    <p:anim to="" calcmode="lin" valueType="num">
                                      <p:cBhvr>
                                        <p:cTn id="16" dur="1" fill="hold"/>
                                        <p:tgtEl>
                                          <p:spTgt spid="63490">
                                            <p:txEl>
                                              <p:pRg st="0" end="0"/>
                                            </p:txEl>
                                          </p:spTgt>
                                        </p:tgtEl>
                                        <p:attrNameLst>
                                          <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4" presetClass="entr" presetSubtype="0" fill="hold" grpId="0" nodeType="clickEffect">
                                  <p:stCondLst>
                                    <p:cond delay="0"/>
                                  </p:stCondLst>
                                  <p:childTnLst>
                                    <p:set>
                                      <p:cBhvr>
                                        <p:cTn id="20" dur="1" fill="hold">
                                          <p:stCondLst>
                                            <p:cond delay="499"/>
                                          </p:stCondLst>
                                        </p:cTn>
                                        <p:tgtEl>
                                          <p:spTgt spid="63490">
                                            <p:txEl>
                                              <p:pRg st="1" end="1"/>
                                            </p:txEl>
                                          </p:spTgt>
                                        </p:tgtEl>
                                        <p:attrNameLst>
                                          <p:attrName>style.visibility</p:attrName>
                                        </p:attrNameLst>
                                      </p:cBhvr>
                                      <p:to>
                                        <p:strVal val="visible"/>
                                      </p:to>
                                    </p:set>
                                    <p:anim to="" calcmode="lin" valueType="num">
                                      <p:cBhvr>
                                        <p:cTn id="21" dur="1" fill="hold"/>
                                        <p:tgtEl>
                                          <p:spTgt spid="63490">
                                            <p:txEl>
                                              <p:pRg st="1" end="1"/>
                                            </p:txEl>
                                          </p:spTgt>
                                        </p:tgtEl>
                                        <p:attrNameLst>
                                          <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4" presetClass="entr" presetSubtype="0" fill="hold" grpId="0" nodeType="clickEffect">
                                  <p:stCondLst>
                                    <p:cond delay="0"/>
                                  </p:stCondLst>
                                  <p:childTnLst>
                                    <p:set>
                                      <p:cBhvr>
                                        <p:cTn id="25" dur="1" fill="hold">
                                          <p:stCondLst>
                                            <p:cond delay="499"/>
                                          </p:stCondLst>
                                        </p:cTn>
                                        <p:tgtEl>
                                          <p:spTgt spid="63490">
                                            <p:txEl>
                                              <p:pRg st="2" end="2"/>
                                            </p:txEl>
                                          </p:spTgt>
                                        </p:tgtEl>
                                        <p:attrNameLst>
                                          <p:attrName>style.visibility</p:attrName>
                                        </p:attrNameLst>
                                      </p:cBhvr>
                                      <p:to>
                                        <p:strVal val="visible"/>
                                      </p:to>
                                    </p:set>
                                    <p:anim to="" calcmode="lin" valueType="num">
                                      <p:cBhvr>
                                        <p:cTn id="26" dur="1" fill="hold"/>
                                        <p:tgtEl>
                                          <p:spTgt spid="63490">
                                            <p:txEl>
                                              <p:pRg st="2" end="2"/>
                                            </p:txEl>
                                          </p:spTgt>
                                        </p:tgtEl>
                                        <p:attrNameLst>
                                          <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4" presetClass="entr" presetSubtype="0" fill="hold" grpId="0" nodeType="clickEffect">
                                  <p:stCondLst>
                                    <p:cond delay="0"/>
                                  </p:stCondLst>
                                  <p:childTnLst>
                                    <p:set>
                                      <p:cBhvr>
                                        <p:cTn id="30" dur="1" fill="hold">
                                          <p:stCondLst>
                                            <p:cond delay="499"/>
                                          </p:stCondLst>
                                        </p:cTn>
                                        <p:tgtEl>
                                          <p:spTgt spid="63490">
                                            <p:txEl>
                                              <p:pRg st="3" end="3"/>
                                            </p:txEl>
                                          </p:spTgt>
                                        </p:tgtEl>
                                        <p:attrNameLst>
                                          <p:attrName>style.visibility</p:attrName>
                                        </p:attrNameLst>
                                      </p:cBhvr>
                                      <p:to>
                                        <p:strVal val="visible"/>
                                      </p:to>
                                    </p:set>
                                    <p:anim to="" calcmode="lin" valueType="num">
                                      <p:cBhvr>
                                        <p:cTn id="31" dur="1" fill="hold"/>
                                        <p:tgtEl>
                                          <p:spTgt spid="63490">
                                            <p:txEl>
                                              <p:pRg st="3" end="3"/>
                                            </p:txEl>
                                          </p:spTgt>
                                        </p:tgtEl>
                                        <p:attrNameLst>
                                          <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4" presetClass="entr" presetSubtype="0" fill="hold" grpId="0" nodeType="clickEffect">
                                  <p:stCondLst>
                                    <p:cond delay="0"/>
                                  </p:stCondLst>
                                  <p:childTnLst>
                                    <p:set>
                                      <p:cBhvr>
                                        <p:cTn id="35" dur="1" fill="hold">
                                          <p:stCondLst>
                                            <p:cond delay="499"/>
                                          </p:stCondLst>
                                        </p:cTn>
                                        <p:tgtEl>
                                          <p:spTgt spid="63490">
                                            <p:txEl>
                                              <p:pRg st="4" end="4"/>
                                            </p:txEl>
                                          </p:spTgt>
                                        </p:tgtEl>
                                        <p:attrNameLst>
                                          <p:attrName>style.visibility</p:attrName>
                                        </p:attrNameLst>
                                      </p:cBhvr>
                                      <p:to>
                                        <p:strVal val="visible"/>
                                      </p:to>
                                    </p:set>
                                    <p:anim to="" calcmode="lin" valueType="num">
                                      <p:cBhvr>
                                        <p:cTn id="36" dur="1" fill="hold"/>
                                        <p:tgtEl>
                                          <p:spTgt spid="63490">
                                            <p:txEl>
                                              <p:pRg st="4" end="4"/>
                                            </p:txEl>
                                          </p:spTgt>
                                        </p:tgtEl>
                                        <p:attrNameLst>
                                          <p:attrName/>
                                        </p:attrNameLst>
                                      </p:cBhvr>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4" presetClass="entr" presetSubtype="0" fill="hold" grpId="0" nodeType="clickEffect">
                                  <p:stCondLst>
                                    <p:cond delay="0"/>
                                  </p:stCondLst>
                                  <p:childTnLst>
                                    <p:set>
                                      <p:cBhvr>
                                        <p:cTn id="40" dur="1" fill="hold">
                                          <p:stCondLst>
                                            <p:cond delay="499"/>
                                          </p:stCondLst>
                                        </p:cTn>
                                        <p:tgtEl>
                                          <p:spTgt spid="63490">
                                            <p:txEl>
                                              <p:pRg st="5" end="5"/>
                                            </p:txEl>
                                          </p:spTgt>
                                        </p:tgtEl>
                                        <p:attrNameLst>
                                          <p:attrName>style.visibility</p:attrName>
                                        </p:attrNameLst>
                                      </p:cBhvr>
                                      <p:to>
                                        <p:strVal val="visible"/>
                                      </p:to>
                                    </p:set>
                                    <p:anim to="" calcmode="lin" valueType="num">
                                      <p:cBhvr>
                                        <p:cTn id="41" dur="1" fill="hold"/>
                                        <p:tgtEl>
                                          <p:spTgt spid="63490">
                                            <p:txEl>
                                              <p:pRg st="5" end="5"/>
                                            </p:txEl>
                                          </p:spTgt>
                                        </p:tgtEl>
                                        <p:attrNameLst>
                                          <p:attrName/>
                                        </p:attrNameLst>
                                      </p:cBhvr>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4" presetClass="entr" presetSubtype="0" fill="hold" grpId="0" nodeType="clickEffect">
                                  <p:stCondLst>
                                    <p:cond delay="0"/>
                                  </p:stCondLst>
                                  <p:childTnLst>
                                    <p:set>
                                      <p:cBhvr>
                                        <p:cTn id="45" dur="1" fill="hold">
                                          <p:stCondLst>
                                            <p:cond delay="499"/>
                                          </p:stCondLst>
                                        </p:cTn>
                                        <p:tgtEl>
                                          <p:spTgt spid="63490">
                                            <p:txEl>
                                              <p:pRg st="6" end="6"/>
                                            </p:txEl>
                                          </p:spTgt>
                                        </p:tgtEl>
                                        <p:attrNameLst>
                                          <p:attrName>style.visibility</p:attrName>
                                        </p:attrNameLst>
                                      </p:cBhvr>
                                      <p:to>
                                        <p:strVal val="visible"/>
                                      </p:to>
                                    </p:set>
                                    <p:anim to="" calcmode="lin" valueType="num">
                                      <p:cBhvr>
                                        <p:cTn id="46" dur="1" fill="hold"/>
                                        <p:tgtEl>
                                          <p:spTgt spid="63490">
                                            <p:txEl>
                                              <p:pRg st="6" end="6"/>
                                            </p:txEl>
                                          </p:spTgt>
                                        </p:tgtEl>
                                        <p:attrNameLst>
                                          <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4" presetClass="entr" presetSubtype="0" fill="hold" grpId="0" nodeType="clickEffect">
                                  <p:stCondLst>
                                    <p:cond delay="0"/>
                                  </p:stCondLst>
                                  <p:childTnLst>
                                    <p:set>
                                      <p:cBhvr>
                                        <p:cTn id="50" dur="1" fill="hold">
                                          <p:stCondLst>
                                            <p:cond delay="499"/>
                                          </p:stCondLst>
                                        </p:cTn>
                                        <p:tgtEl>
                                          <p:spTgt spid="63490">
                                            <p:txEl>
                                              <p:pRg st="7" end="7"/>
                                            </p:txEl>
                                          </p:spTgt>
                                        </p:tgtEl>
                                        <p:attrNameLst>
                                          <p:attrName>style.visibility</p:attrName>
                                        </p:attrNameLst>
                                      </p:cBhvr>
                                      <p:to>
                                        <p:strVal val="visible"/>
                                      </p:to>
                                    </p:set>
                                    <p:anim to="" calcmode="lin" valueType="num">
                                      <p:cBhvr>
                                        <p:cTn id="51" dur="1" fill="hold"/>
                                        <p:tgtEl>
                                          <p:spTgt spid="63490">
                                            <p:txEl>
                                              <p:pRg st="7" end="7"/>
                                            </p:txEl>
                                          </p:spTgt>
                                        </p:tgtEl>
                                        <p:attrNameLst>
                                          <p:attrName/>
                                        </p:attrNameLst>
                                      </p:cBhvr>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additive="base">
                                        <p:cTn id="56" dur="500" fill="hold"/>
                                        <p:tgtEl>
                                          <p:spTgt spid="2"/>
                                        </p:tgtEl>
                                        <p:attrNameLst>
                                          <p:attrName>ppt_x</p:attrName>
                                        </p:attrNameLst>
                                      </p:cBhvr>
                                      <p:tavLst>
                                        <p:tav tm="0">
                                          <p:val>
                                            <p:strVal val="0-#ppt_w/2"/>
                                          </p:val>
                                        </p:tav>
                                        <p:tav tm="100000">
                                          <p:val>
                                            <p:strVal val="#ppt_x"/>
                                          </p:val>
                                        </p:tav>
                                      </p:tavLst>
                                    </p:anim>
                                    <p:anim calcmode="lin" valueType="num">
                                      <p:cBhvr additive="base">
                                        <p:cTn id="5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499"/>
                                          </p:stCondLst>
                                        </p:cTn>
                                        <p:tgtEl>
                                          <p:spTgt spid="63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build="p" autoUpdateAnimBg="0"/>
      <p:bldP spid="63491" grpId="0" animBg="1"/>
      <p:bldP spid="63492"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WordArt 2"/>
          <p:cNvSpPr>
            <a:spLocks noChangeArrowheads="1" noChangeShapeType="1" noTextEdit="1"/>
          </p:cNvSpPr>
          <p:nvPr/>
        </p:nvSpPr>
        <p:spPr bwMode="auto">
          <a:xfrm>
            <a:off x="2743200" y="381000"/>
            <a:ext cx="7162800" cy="9906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3366"/>
                </a:solidFill>
                <a:effectLst>
                  <a:outerShdw dist="35921" dir="2700000" algn="ctr" rotWithShape="0">
                    <a:srgbClr val="990000"/>
                  </a:outerShdw>
                </a:effectLst>
                <a:latin typeface="Impact" panose="020B0806030902050204" pitchFamily="34" charset="0"/>
              </a:rPr>
              <a:t>Theatrical Conventions</a:t>
            </a:r>
          </a:p>
          <a:p>
            <a:pPr algn="ctr"/>
            <a:r>
              <a:rPr lang="en-US" sz="3600" kern="10">
                <a:ln w="19050">
                  <a:solidFill>
                    <a:srgbClr val="99CCFF"/>
                  </a:solidFill>
                  <a:round/>
                  <a:headEnd/>
                  <a:tailEnd/>
                </a:ln>
                <a:solidFill>
                  <a:srgbClr val="003366"/>
                </a:solidFill>
                <a:effectLst>
                  <a:outerShdw dist="35921" dir="2700000" algn="ctr" rotWithShape="0">
                    <a:srgbClr val="990000"/>
                  </a:outerShdw>
                </a:effectLst>
                <a:latin typeface="Impact" panose="020B0806030902050204" pitchFamily="34" charset="0"/>
              </a:rPr>
              <a:t>of Shakespeare's Theatre</a:t>
            </a:r>
          </a:p>
        </p:txBody>
      </p:sp>
      <p:sp>
        <p:nvSpPr>
          <p:cNvPr id="64515" name="Text Box 3"/>
          <p:cNvSpPr txBox="1">
            <a:spLocks noChangeArrowheads="1"/>
          </p:cNvSpPr>
          <p:nvPr/>
        </p:nvSpPr>
        <p:spPr bwMode="auto">
          <a:xfrm>
            <a:off x="6629400" y="4284664"/>
            <a:ext cx="3505200" cy="1563687"/>
          </a:xfrm>
          <a:prstGeom prst="rect">
            <a:avLst/>
          </a:prstGeom>
          <a:noFill/>
          <a:ln w="9525">
            <a:solidFill>
              <a:srgbClr val="003366"/>
            </a:solidFill>
            <a:miter lim="800000"/>
            <a:headEnd/>
            <a:tailEnd/>
          </a:ln>
          <a:effectLst>
            <a:outerShdw dist="53882" dir="2700000" algn="ctr" rotWithShape="0">
              <a:srgbClr val="9999FF"/>
            </a:outerShdw>
          </a:effectLst>
        </p:spPr>
        <p:txBody>
          <a:bodyPr anchor="ctr" anchorCtr="1">
            <a:spAutoFit/>
          </a:bodyPr>
          <a:lstStyle/>
          <a:p>
            <a:pPr algn="ctr">
              <a:spcBef>
                <a:spcPct val="50000"/>
              </a:spcBef>
              <a:defRPr/>
            </a:pPr>
            <a:r>
              <a:rPr lang="en-US" sz="3200">
                <a:latin typeface="Arial Black" pitchFamily="34" charset="0"/>
              </a:rPr>
              <a:t>Audience loves to be scared.</a:t>
            </a:r>
          </a:p>
        </p:txBody>
      </p:sp>
      <p:sp>
        <p:nvSpPr>
          <p:cNvPr id="64516" name="Text Box 4"/>
          <p:cNvSpPr txBox="1">
            <a:spLocks noChangeArrowheads="1"/>
          </p:cNvSpPr>
          <p:nvPr/>
        </p:nvSpPr>
        <p:spPr bwMode="auto">
          <a:xfrm>
            <a:off x="2667000" y="1981201"/>
            <a:ext cx="7543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v"/>
            </a:pPr>
            <a:r>
              <a:rPr lang="en-US" altLang="en-US" sz="2800">
                <a:solidFill>
                  <a:srgbClr val="003366"/>
                </a:solidFill>
              </a:rPr>
              <a:t> </a:t>
            </a:r>
            <a:r>
              <a:rPr lang="en-US" altLang="en-US" sz="2800" b="1">
                <a:solidFill>
                  <a:srgbClr val="003366"/>
                </a:solidFill>
              </a:rPr>
              <a:t>Soliloquy</a:t>
            </a:r>
          </a:p>
          <a:p>
            <a:pPr eaLnBrk="1" hangingPunct="1">
              <a:spcBef>
                <a:spcPct val="50000"/>
              </a:spcBef>
              <a:buFont typeface="Wingdings" panose="05000000000000000000" pitchFamily="2" charset="2"/>
              <a:buChar char="v"/>
            </a:pPr>
            <a:r>
              <a:rPr lang="en-US" altLang="en-US" sz="2800" b="1">
                <a:solidFill>
                  <a:srgbClr val="003366"/>
                </a:solidFill>
              </a:rPr>
              <a:t> Aside</a:t>
            </a:r>
          </a:p>
        </p:txBody>
      </p:sp>
      <p:sp>
        <p:nvSpPr>
          <p:cNvPr id="64517" name="Text Box 5"/>
          <p:cNvSpPr txBox="1">
            <a:spLocks noChangeArrowheads="1"/>
          </p:cNvSpPr>
          <p:nvPr/>
        </p:nvSpPr>
        <p:spPr bwMode="auto">
          <a:xfrm>
            <a:off x="6629400" y="2133601"/>
            <a:ext cx="3505200" cy="1076325"/>
          </a:xfrm>
          <a:prstGeom prst="rect">
            <a:avLst/>
          </a:prstGeom>
          <a:noFill/>
          <a:ln w="9525">
            <a:solidFill>
              <a:srgbClr val="003366"/>
            </a:solidFill>
            <a:miter lim="800000"/>
            <a:headEnd/>
            <a:tailEnd/>
          </a:ln>
          <a:effectLst>
            <a:outerShdw dist="53882" dir="2700000" algn="ctr" rotWithShape="0">
              <a:srgbClr val="9999FF"/>
            </a:outerShdw>
          </a:effectLst>
        </p:spPr>
        <p:txBody>
          <a:bodyPr anchor="ctr" anchorCtr="1">
            <a:spAutoFit/>
          </a:bodyPr>
          <a:lstStyle/>
          <a:p>
            <a:pPr algn="ctr">
              <a:spcBef>
                <a:spcPct val="50000"/>
              </a:spcBef>
              <a:defRPr/>
            </a:pPr>
            <a:r>
              <a:rPr lang="en-US" sz="3200">
                <a:latin typeface="Arial Black" pitchFamily="34" charset="0"/>
              </a:rPr>
              <a:t>Types of speech</a:t>
            </a:r>
          </a:p>
        </p:txBody>
      </p:sp>
      <p:grpSp>
        <p:nvGrpSpPr>
          <p:cNvPr id="2" name="Group 15"/>
          <p:cNvGrpSpPr>
            <a:grpSpLocks/>
          </p:cNvGrpSpPr>
          <p:nvPr/>
        </p:nvGrpSpPr>
        <p:grpSpPr bwMode="auto">
          <a:xfrm>
            <a:off x="4191000" y="2286000"/>
            <a:ext cx="2209800" cy="609600"/>
            <a:chOff x="1680" y="1440"/>
            <a:chExt cx="1392" cy="384"/>
          </a:xfrm>
        </p:grpSpPr>
        <p:sp>
          <p:nvSpPr>
            <p:cNvPr id="64519" name="Line 7"/>
            <p:cNvSpPr>
              <a:spLocks noChangeShapeType="1"/>
            </p:cNvSpPr>
            <p:nvPr/>
          </p:nvSpPr>
          <p:spPr bwMode="auto">
            <a:xfrm>
              <a:off x="2016" y="1440"/>
              <a:ext cx="1056" cy="0"/>
            </a:xfrm>
            <a:prstGeom prst="line">
              <a:avLst/>
            </a:prstGeom>
            <a:noFill/>
            <a:ln w="9525">
              <a:solidFill>
                <a:srgbClr val="003399"/>
              </a:solidFill>
              <a:round/>
              <a:headEnd/>
              <a:tailEnd type="triangle" w="med" len="med"/>
            </a:ln>
            <a:effectLst>
              <a:outerShdw dist="53882" dir="2700000" algn="ctr" rotWithShape="0">
                <a:srgbClr val="9999FF"/>
              </a:outerShdw>
            </a:effectLst>
          </p:spPr>
          <p:txBody>
            <a:bodyPr/>
            <a:lstStyle/>
            <a:p>
              <a:pPr>
                <a:defRPr/>
              </a:pPr>
              <a:endParaRPr lang="en-US"/>
            </a:p>
          </p:txBody>
        </p:sp>
        <p:sp>
          <p:nvSpPr>
            <p:cNvPr id="64520" name="Line 8"/>
            <p:cNvSpPr>
              <a:spLocks noChangeShapeType="1"/>
            </p:cNvSpPr>
            <p:nvPr/>
          </p:nvSpPr>
          <p:spPr bwMode="auto">
            <a:xfrm>
              <a:off x="1680" y="1824"/>
              <a:ext cx="1392" cy="0"/>
            </a:xfrm>
            <a:prstGeom prst="line">
              <a:avLst/>
            </a:prstGeom>
            <a:noFill/>
            <a:ln w="9525">
              <a:solidFill>
                <a:srgbClr val="003399"/>
              </a:solidFill>
              <a:round/>
              <a:headEnd/>
              <a:tailEnd type="triangle" w="med" len="med"/>
            </a:ln>
            <a:effectLst>
              <a:outerShdw dist="53882" dir="2700000" algn="ctr" rotWithShape="0">
                <a:srgbClr val="9999FF"/>
              </a:outerShdw>
            </a:effectLst>
          </p:spPr>
          <p:txBody>
            <a:bodyPr/>
            <a:lstStyle/>
            <a:p>
              <a:pPr>
                <a:defRPr/>
              </a:pPr>
              <a:endParaRPr lang="en-US"/>
            </a:p>
          </p:txBody>
        </p:sp>
      </p:grpSp>
      <p:grpSp>
        <p:nvGrpSpPr>
          <p:cNvPr id="3" name="Group 16"/>
          <p:cNvGrpSpPr>
            <a:grpSpLocks/>
          </p:cNvGrpSpPr>
          <p:nvPr/>
        </p:nvGrpSpPr>
        <p:grpSpPr bwMode="auto">
          <a:xfrm>
            <a:off x="5562600" y="4648200"/>
            <a:ext cx="990600" cy="609600"/>
            <a:chOff x="2544" y="2928"/>
            <a:chExt cx="624" cy="384"/>
          </a:xfrm>
        </p:grpSpPr>
        <p:sp>
          <p:nvSpPr>
            <p:cNvPr id="64522" name="Line 10"/>
            <p:cNvSpPr>
              <a:spLocks noChangeShapeType="1"/>
            </p:cNvSpPr>
            <p:nvPr/>
          </p:nvSpPr>
          <p:spPr bwMode="auto">
            <a:xfrm>
              <a:off x="2544" y="2928"/>
              <a:ext cx="576" cy="0"/>
            </a:xfrm>
            <a:prstGeom prst="line">
              <a:avLst/>
            </a:prstGeom>
            <a:noFill/>
            <a:ln w="9525">
              <a:solidFill>
                <a:srgbClr val="003399"/>
              </a:solidFill>
              <a:round/>
              <a:headEnd/>
              <a:tailEnd type="triangle" w="med" len="med"/>
            </a:ln>
            <a:effectLst>
              <a:outerShdw dist="53882" dir="2700000" algn="ctr" rotWithShape="0">
                <a:srgbClr val="9999FF"/>
              </a:outerShdw>
            </a:effectLst>
          </p:spPr>
          <p:txBody>
            <a:bodyPr/>
            <a:lstStyle/>
            <a:p>
              <a:pPr>
                <a:defRPr/>
              </a:pPr>
              <a:endParaRPr lang="en-US"/>
            </a:p>
          </p:txBody>
        </p:sp>
        <p:sp>
          <p:nvSpPr>
            <p:cNvPr id="64523" name="Line 11"/>
            <p:cNvSpPr>
              <a:spLocks noChangeShapeType="1"/>
            </p:cNvSpPr>
            <p:nvPr/>
          </p:nvSpPr>
          <p:spPr bwMode="auto">
            <a:xfrm>
              <a:off x="2976" y="3312"/>
              <a:ext cx="192" cy="0"/>
            </a:xfrm>
            <a:prstGeom prst="line">
              <a:avLst/>
            </a:prstGeom>
            <a:noFill/>
            <a:ln w="9525">
              <a:solidFill>
                <a:srgbClr val="003399"/>
              </a:solidFill>
              <a:round/>
              <a:headEnd/>
              <a:tailEnd type="triangle" w="med" len="med"/>
            </a:ln>
            <a:effectLst>
              <a:outerShdw dist="53882" dir="2700000" algn="ctr" rotWithShape="0">
                <a:srgbClr val="9999FF"/>
              </a:outerShdw>
            </a:effectLst>
          </p:spPr>
          <p:txBody>
            <a:bodyPr/>
            <a:lstStyle/>
            <a:p>
              <a:pPr>
                <a:defRPr/>
              </a:pPr>
              <a:endParaRPr lang="en-US"/>
            </a:p>
          </p:txBody>
        </p:sp>
      </p:grpSp>
      <p:sp>
        <p:nvSpPr>
          <p:cNvPr id="64524" name="Text Box 12"/>
          <p:cNvSpPr txBox="1">
            <a:spLocks noChangeArrowheads="1"/>
          </p:cNvSpPr>
          <p:nvPr/>
        </p:nvSpPr>
        <p:spPr bwMode="auto">
          <a:xfrm>
            <a:off x="2667000" y="4343401"/>
            <a:ext cx="7543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v"/>
            </a:pPr>
            <a:r>
              <a:rPr lang="en-US" altLang="en-US" sz="2800">
                <a:solidFill>
                  <a:srgbClr val="003366"/>
                </a:solidFill>
              </a:rPr>
              <a:t> </a:t>
            </a:r>
            <a:r>
              <a:rPr lang="en-US" altLang="en-US" sz="2800" b="1">
                <a:solidFill>
                  <a:srgbClr val="003366"/>
                </a:solidFill>
              </a:rPr>
              <a:t>Blood and gore</a:t>
            </a:r>
          </a:p>
          <a:p>
            <a:pPr eaLnBrk="1" hangingPunct="1">
              <a:spcBef>
                <a:spcPct val="50000"/>
              </a:spcBef>
              <a:buFont typeface="Wingdings" panose="05000000000000000000" pitchFamily="2" charset="2"/>
              <a:buChar char="v"/>
            </a:pPr>
            <a:r>
              <a:rPr lang="en-US" altLang="en-US" sz="2800" b="1">
                <a:solidFill>
                  <a:srgbClr val="003366"/>
                </a:solidFill>
              </a:rPr>
              <a:t> Use of supernatural</a:t>
            </a:r>
          </a:p>
        </p:txBody>
      </p:sp>
      <p:pic>
        <p:nvPicPr>
          <p:cNvPr id="64525" name="Picture 13" descr="C:\Documents and Settings\Compaq_Owner\Application Data\Microsoft\Media Catalog\Downloaded Clips\cl0\AG00410_.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14801" y="5562600"/>
            <a:ext cx="7286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Picture 14" descr="C:\Documents and Settings\Compaq_Owner\Application Data\Microsoft\Media Catalog\Downloaded Clips\cl70\j0282442.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76600"/>
            <a:ext cx="939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8883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4514"/>
                                        </p:tgtEl>
                                        <p:attrNameLst>
                                          <p:attrName>style.visibility</p:attrName>
                                        </p:attrNameLst>
                                      </p:cBhvr>
                                      <p:to>
                                        <p:strVal val="visible"/>
                                      </p:to>
                                    </p:set>
                                    <p:anim to="" calcmode="lin" valueType="num">
                                      <p:cBhvr>
                                        <p:cTn id="7" dur="1" fill="hold"/>
                                        <p:tgtEl>
                                          <p:spTgt spid="6451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4516">
                                            <p:txEl>
                                              <p:pRg st="0" end="0"/>
                                            </p:txEl>
                                          </p:spTgt>
                                        </p:tgtEl>
                                        <p:attrNameLst>
                                          <p:attrName>style.visibility</p:attrName>
                                        </p:attrNameLst>
                                      </p:cBhvr>
                                      <p:to>
                                        <p:strVal val="visible"/>
                                      </p:to>
                                    </p:set>
                                    <p:anim to="" calcmode="lin" valueType="num">
                                      <p:cBhvr>
                                        <p:cTn id="12" dur="1" fill="hold"/>
                                        <p:tgtEl>
                                          <p:spTgt spid="64516">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4516">
                                            <p:txEl>
                                              <p:pRg st="1" end="1"/>
                                            </p:txEl>
                                          </p:spTgt>
                                        </p:tgtEl>
                                        <p:attrNameLst>
                                          <p:attrName>style.visibility</p:attrName>
                                        </p:attrNameLst>
                                      </p:cBhvr>
                                      <p:to>
                                        <p:strVal val="visible"/>
                                      </p:to>
                                    </p:set>
                                    <p:anim to="" calcmode="lin" valueType="num">
                                      <p:cBhvr>
                                        <p:cTn id="17" dur="1" fill="hold"/>
                                        <p:tgtEl>
                                          <p:spTgt spid="64516">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499"/>
                                          </p:stCondLst>
                                        </p:cTn>
                                        <p:tgtEl>
                                          <p:spTgt spid="64526"/>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64517"/>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4" presetClass="entr" presetSubtype="0" fill="hold" grpId="0" nodeType="clickEffect">
                                  <p:stCondLst>
                                    <p:cond delay="0"/>
                                  </p:stCondLst>
                                  <p:childTnLst>
                                    <p:set>
                                      <p:cBhvr>
                                        <p:cTn id="35" dur="1" fill="hold">
                                          <p:stCondLst>
                                            <p:cond delay="499"/>
                                          </p:stCondLst>
                                        </p:cTn>
                                        <p:tgtEl>
                                          <p:spTgt spid="64524">
                                            <p:txEl>
                                              <p:pRg st="0" end="0"/>
                                            </p:txEl>
                                          </p:spTgt>
                                        </p:tgtEl>
                                        <p:attrNameLst>
                                          <p:attrName>style.visibility</p:attrName>
                                        </p:attrNameLst>
                                      </p:cBhvr>
                                      <p:to>
                                        <p:strVal val="visible"/>
                                      </p:to>
                                    </p:set>
                                    <p:anim to="" calcmode="lin" valueType="num">
                                      <p:cBhvr>
                                        <p:cTn id="36" dur="1" fill="hold"/>
                                        <p:tgtEl>
                                          <p:spTgt spid="64524">
                                            <p:txEl>
                                              <p:pRg st="0" end="0"/>
                                            </p:txEl>
                                          </p:spTgt>
                                        </p:tgtEl>
                                        <p:attrNameLst>
                                          <p:attrName/>
                                        </p:attrNameLst>
                                      </p:cBhvr>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4" presetClass="entr" presetSubtype="0" fill="hold" grpId="0" nodeType="clickEffect">
                                  <p:stCondLst>
                                    <p:cond delay="0"/>
                                  </p:stCondLst>
                                  <p:childTnLst>
                                    <p:set>
                                      <p:cBhvr>
                                        <p:cTn id="40" dur="1" fill="hold">
                                          <p:stCondLst>
                                            <p:cond delay="499"/>
                                          </p:stCondLst>
                                        </p:cTn>
                                        <p:tgtEl>
                                          <p:spTgt spid="64524">
                                            <p:txEl>
                                              <p:pRg st="1" end="1"/>
                                            </p:txEl>
                                          </p:spTgt>
                                        </p:tgtEl>
                                        <p:attrNameLst>
                                          <p:attrName>style.visibility</p:attrName>
                                        </p:attrNameLst>
                                      </p:cBhvr>
                                      <p:to>
                                        <p:strVal val="visible"/>
                                      </p:to>
                                    </p:set>
                                    <p:anim to="" calcmode="lin" valueType="num">
                                      <p:cBhvr>
                                        <p:cTn id="41" dur="1" fill="hold"/>
                                        <p:tgtEl>
                                          <p:spTgt spid="64524">
                                            <p:txEl>
                                              <p:pRg st="1" end="1"/>
                                            </p:txEl>
                                          </p:spTgt>
                                        </p:tgtEl>
                                        <p:attrNameLst>
                                          <p:attrName/>
                                        </p:attrNameLst>
                                      </p:cBhvr>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nodeType="clickEffect">
                                  <p:stCondLst>
                                    <p:cond delay="0"/>
                                  </p:stCondLst>
                                  <p:childTnLst>
                                    <p:set>
                                      <p:cBhvr>
                                        <p:cTn id="45" dur="1" fill="hold">
                                          <p:stCondLst>
                                            <p:cond delay="499"/>
                                          </p:stCondLst>
                                        </p:cTn>
                                        <p:tgtEl>
                                          <p:spTgt spid="64525"/>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8"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0-#ppt_w/2"/>
                                          </p:val>
                                        </p:tav>
                                        <p:tav tm="100000">
                                          <p:val>
                                            <p:strVal val="#ppt_x"/>
                                          </p:val>
                                        </p:tav>
                                      </p:tavLst>
                                    </p:anim>
                                    <p:anim calcmode="lin" valueType="num">
                                      <p:cBhvr additive="base">
                                        <p:cTn id="5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499"/>
                                          </p:stCondLst>
                                        </p:cTn>
                                        <p:tgtEl>
                                          <p:spTgt spid="64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p:bldP spid="64515" grpId="0" animBg="1" autoUpdateAnimBg="0"/>
      <p:bldP spid="64516" grpId="0" build="p" autoUpdateAnimBg="0"/>
      <p:bldP spid="64517" grpId="0" animBg="1" autoUpdateAnimBg="0"/>
      <p:bldP spid="64524"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WordArt 2"/>
          <p:cNvSpPr>
            <a:spLocks noChangeArrowheads="1" noChangeShapeType="1" noTextEdit="1"/>
          </p:cNvSpPr>
          <p:nvPr/>
        </p:nvSpPr>
        <p:spPr bwMode="auto">
          <a:xfrm>
            <a:off x="2590800" y="381000"/>
            <a:ext cx="7467600" cy="9906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3366"/>
                </a:solidFill>
                <a:effectLst>
                  <a:outerShdw dist="35921" dir="2700000" algn="ctr" rotWithShape="0">
                    <a:srgbClr val="990000"/>
                  </a:outerShdw>
                </a:effectLst>
                <a:latin typeface="Impact" panose="020B0806030902050204" pitchFamily="34" charset="0"/>
              </a:rPr>
              <a:t>Theatrical Conventions</a:t>
            </a:r>
          </a:p>
          <a:p>
            <a:pPr algn="ctr"/>
            <a:r>
              <a:rPr lang="en-US" sz="3600" kern="10">
                <a:ln w="19050">
                  <a:solidFill>
                    <a:srgbClr val="99CCFF"/>
                  </a:solidFill>
                  <a:round/>
                  <a:headEnd/>
                  <a:tailEnd/>
                </a:ln>
                <a:solidFill>
                  <a:srgbClr val="003366"/>
                </a:solidFill>
                <a:effectLst>
                  <a:outerShdw dist="35921" dir="2700000" algn="ctr" rotWithShape="0">
                    <a:srgbClr val="990000"/>
                  </a:outerShdw>
                </a:effectLst>
                <a:latin typeface="Impact" panose="020B0806030902050204" pitchFamily="34" charset="0"/>
              </a:rPr>
              <a:t>of Shakespeare's Theatre</a:t>
            </a:r>
          </a:p>
        </p:txBody>
      </p:sp>
      <p:sp>
        <p:nvSpPr>
          <p:cNvPr id="65539" name="Text Box 3"/>
          <p:cNvSpPr txBox="1">
            <a:spLocks noChangeArrowheads="1"/>
          </p:cNvSpPr>
          <p:nvPr/>
        </p:nvSpPr>
        <p:spPr bwMode="auto">
          <a:xfrm>
            <a:off x="2590800" y="1828801"/>
            <a:ext cx="762000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v"/>
            </a:pPr>
            <a:r>
              <a:rPr lang="en-US" altLang="en-US" sz="2600">
                <a:solidFill>
                  <a:srgbClr val="003366"/>
                </a:solidFill>
              </a:rPr>
              <a:t> </a:t>
            </a:r>
            <a:r>
              <a:rPr lang="en-US" altLang="en-US" sz="2600" b="1">
                <a:solidFill>
                  <a:srgbClr val="003366"/>
                </a:solidFill>
              </a:rPr>
              <a:t>Use of disguises/</a:t>
            </a:r>
          </a:p>
          <a:p>
            <a:pPr eaLnBrk="1" hangingPunct="1">
              <a:spcBef>
                <a:spcPct val="50000"/>
              </a:spcBef>
              <a:buFont typeface="Wingdings" panose="05000000000000000000" pitchFamily="2" charset="2"/>
              <a:buNone/>
            </a:pPr>
            <a:r>
              <a:rPr lang="en-US" altLang="en-US" sz="2600" b="1">
                <a:solidFill>
                  <a:srgbClr val="003366"/>
                </a:solidFill>
              </a:rPr>
              <a:t>     mistaken identity</a:t>
            </a:r>
          </a:p>
        </p:txBody>
      </p:sp>
      <p:pic>
        <p:nvPicPr>
          <p:cNvPr id="65540" name="Picture 4" descr="C:\Documents and Settings\Compaq_Owner\Application Data\Microsoft\Media Catalog\Downloaded Clips\cl8d\j0354709.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91201" y="1752600"/>
            <a:ext cx="9318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descr="C:\Documents and Settings\Compaq_Owner\Application Data\Microsoft\Media Catalog\Downloaded Clips\cl0\PE02441_.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419600"/>
            <a:ext cx="12192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6" descr="C:\Documents and Settings\Compaq_Owner\Application Data\Microsoft\Media Catalog\Downloaded Clips\cl0\AG00519_.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276601"/>
            <a:ext cx="12954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7" descr="C:\Documents and Settings\Compaq_Owner\Application Data\Microsoft\Media Catalog\Downloaded Clips\cl1f\j0078843.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1" y="5486401"/>
            <a:ext cx="1185863"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Rectangle 8"/>
          <p:cNvSpPr>
            <a:spLocks noChangeArrowheads="1"/>
          </p:cNvSpPr>
          <p:nvPr/>
        </p:nvSpPr>
        <p:spPr bwMode="auto">
          <a:xfrm>
            <a:off x="2590801" y="5334001"/>
            <a:ext cx="5095875"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v"/>
            </a:pPr>
            <a:r>
              <a:rPr lang="en-US" altLang="en-US" sz="2600" b="1">
                <a:solidFill>
                  <a:srgbClr val="003366"/>
                </a:solidFill>
              </a:rPr>
              <a:t> Multiple marriages </a:t>
            </a:r>
          </a:p>
          <a:p>
            <a:pPr eaLnBrk="1" hangingPunct="1">
              <a:spcBef>
                <a:spcPct val="50000"/>
              </a:spcBef>
              <a:buFont typeface="Wingdings" panose="05000000000000000000" pitchFamily="2" charset="2"/>
              <a:buNone/>
            </a:pPr>
            <a:r>
              <a:rPr lang="en-US" altLang="en-US" sz="2600" b="1">
                <a:solidFill>
                  <a:srgbClr val="003366"/>
                </a:solidFill>
              </a:rPr>
              <a:t>    (in comedies)</a:t>
            </a:r>
          </a:p>
        </p:txBody>
      </p:sp>
      <p:sp>
        <p:nvSpPr>
          <p:cNvPr id="65545" name="Rectangle 9"/>
          <p:cNvSpPr>
            <a:spLocks noChangeArrowheads="1"/>
          </p:cNvSpPr>
          <p:nvPr/>
        </p:nvSpPr>
        <p:spPr bwMode="auto">
          <a:xfrm>
            <a:off x="2590800" y="4191001"/>
            <a:ext cx="5449888"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v"/>
            </a:pPr>
            <a:r>
              <a:rPr lang="en-US" altLang="en-US" sz="2800" b="1">
                <a:solidFill>
                  <a:srgbClr val="003366"/>
                </a:solidFill>
              </a:rPr>
              <a:t> </a:t>
            </a:r>
            <a:r>
              <a:rPr lang="en-US" altLang="en-US" sz="2600" b="1">
                <a:solidFill>
                  <a:srgbClr val="003366"/>
                </a:solidFill>
              </a:rPr>
              <a:t>Multiple murders </a:t>
            </a:r>
          </a:p>
          <a:p>
            <a:pPr eaLnBrk="1" hangingPunct="1">
              <a:spcBef>
                <a:spcPct val="50000"/>
              </a:spcBef>
              <a:buFont typeface="Wingdings" panose="05000000000000000000" pitchFamily="2" charset="2"/>
              <a:buNone/>
            </a:pPr>
            <a:r>
              <a:rPr lang="en-US" altLang="en-US" sz="2600" b="1">
                <a:solidFill>
                  <a:srgbClr val="003366"/>
                </a:solidFill>
              </a:rPr>
              <a:t>    (in tragedies)</a:t>
            </a:r>
          </a:p>
        </p:txBody>
      </p:sp>
      <p:sp>
        <p:nvSpPr>
          <p:cNvPr id="65546" name="Rectangle 10"/>
          <p:cNvSpPr>
            <a:spLocks noChangeArrowheads="1"/>
          </p:cNvSpPr>
          <p:nvPr/>
        </p:nvSpPr>
        <p:spPr bwMode="auto">
          <a:xfrm>
            <a:off x="2590800" y="3048001"/>
            <a:ext cx="510540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v"/>
            </a:pPr>
            <a:r>
              <a:rPr lang="en-US" altLang="en-US" sz="2600" b="1">
                <a:solidFill>
                  <a:srgbClr val="003366"/>
                </a:solidFill>
              </a:rPr>
              <a:t> Last speaker—highest in     </a:t>
            </a:r>
          </a:p>
          <a:p>
            <a:pPr eaLnBrk="1" hangingPunct="1">
              <a:spcBef>
                <a:spcPct val="50000"/>
              </a:spcBef>
              <a:buFont typeface="Wingdings" panose="05000000000000000000" pitchFamily="2" charset="2"/>
              <a:buNone/>
            </a:pPr>
            <a:r>
              <a:rPr lang="en-US" altLang="en-US" sz="2600" b="1">
                <a:solidFill>
                  <a:srgbClr val="003366"/>
                </a:solidFill>
              </a:rPr>
              <a:t>     rank (in tragedies)</a:t>
            </a:r>
          </a:p>
        </p:txBody>
      </p:sp>
    </p:spTree>
    <p:extLst>
      <p:ext uri="{BB962C8B-B14F-4D97-AF65-F5344CB8AC3E}">
        <p14:creationId xmlns:p14="http://schemas.microsoft.com/office/powerpoint/2010/main" val="157821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5538"/>
                                        </p:tgtEl>
                                        <p:attrNameLst>
                                          <p:attrName>style.visibility</p:attrName>
                                        </p:attrNameLst>
                                      </p:cBhvr>
                                      <p:to>
                                        <p:strVal val="visible"/>
                                      </p:to>
                                    </p:set>
                                    <p:anim to="" calcmode="lin" valueType="num">
                                      <p:cBhvr>
                                        <p:cTn id="7" dur="1" fill="hold"/>
                                        <p:tgtEl>
                                          <p:spTgt spid="65538"/>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5539"/>
                                        </p:tgtEl>
                                        <p:attrNameLst>
                                          <p:attrName>style.visibility</p:attrName>
                                        </p:attrNameLst>
                                      </p:cBhvr>
                                      <p:to>
                                        <p:strVal val="visible"/>
                                      </p:to>
                                    </p:set>
                                    <p:anim to="" calcmode="lin" valueType="num">
                                      <p:cBhvr>
                                        <p:cTn id="12" dur="1" fill="hold"/>
                                        <p:tgtEl>
                                          <p:spTgt spid="65539"/>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499"/>
                                          </p:stCondLst>
                                        </p:cTn>
                                        <p:tgtEl>
                                          <p:spTgt spid="65540"/>
                                        </p:tgtEl>
                                        <p:attrNameLst>
                                          <p:attrName>style.visibility</p:attrName>
                                        </p:attrNameLst>
                                      </p:cBhvr>
                                      <p:to>
                                        <p:strVal val="visible"/>
                                      </p:to>
                                    </p:set>
                                    <p:anim to="" calcmode="lin" valueType="num">
                                      <p:cBhvr>
                                        <p:cTn id="17" dur="1" fill="hold"/>
                                        <p:tgtEl>
                                          <p:spTgt spid="65540"/>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65546"/>
                                        </p:tgtEl>
                                        <p:attrNameLst>
                                          <p:attrName>style.visibility</p:attrName>
                                        </p:attrNameLst>
                                      </p:cBhvr>
                                      <p:to>
                                        <p:strVal val="visible"/>
                                      </p:to>
                                    </p:set>
                                    <p:anim to="" calcmode="lin" valueType="num">
                                      <p:cBhvr>
                                        <p:cTn id="22" dur="1" fill="hold"/>
                                        <p:tgtEl>
                                          <p:spTgt spid="65546"/>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499"/>
                                          </p:stCondLst>
                                        </p:cTn>
                                        <p:tgtEl>
                                          <p:spTgt spid="65542"/>
                                        </p:tgtEl>
                                        <p:attrNameLst>
                                          <p:attrName>style.visibility</p:attrName>
                                        </p:attrNameLst>
                                      </p:cBhvr>
                                      <p:to>
                                        <p:strVal val="visible"/>
                                      </p:to>
                                    </p:set>
                                    <p:anim to="" calcmode="lin" valueType="num">
                                      <p:cBhvr>
                                        <p:cTn id="27" dur="1" fill="hold"/>
                                        <p:tgtEl>
                                          <p:spTgt spid="65542"/>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65545"/>
                                        </p:tgtEl>
                                        <p:attrNameLst>
                                          <p:attrName>style.visibility</p:attrName>
                                        </p:attrNameLst>
                                      </p:cBhvr>
                                      <p:to>
                                        <p:strVal val="visible"/>
                                      </p:to>
                                    </p:set>
                                    <p:anim calcmode="lin" valueType="num">
                                      <p:cBhvr additive="base">
                                        <p:cTn id="32" dur="500" fill="hold"/>
                                        <p:tgtEl>
                                          <p:spTgt spid="65545"/>
                                        </p:tgtEl>
                                        <p:attrNameLst>
                                          <p:attrName>ppt_x</p:attrName>
                                        </p:attrNameLst>
                                      </p:cBhvr>
                                      <p:tavLst>
                                        <p:tav tm="0">
                                          <p:val>
                                            <p:strVal val="0-#ppt_w/2"/>
                                          </p:val>
                                        </p:tav>
                                        <p:tav tm="100000">
                                          <p:val>
                                            <p:strVal val="#ppt_x"/>
                                          </p:val>
                                        </p:tav>
                                      </p:tavLst>
                                    </p:anim>
                                    <p:anim calcmode="lin" valueType="num">
                                      <p:cBhvr additive="base">
                                        <p:cTn id="33" dur="500" fill="hold"/>
                                        <p:tgtEl>
                                          <p:spTgt spid="65545"/>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4" presetClass="entr" presetSubtype="0" fill="hold" nodeType="clickEffect">
                                  <p:stCondLst>
                                    <p:cond delay="0"/>
                                  </p:stCondLst>
                                  <p:childTnLst>
                                    <p:set>
                                      <p:cBhvr>
                                        <p:cTn id="37" dur="1" fill="hold">
                                          <p:stCondLst>
                                            <p:cond delay="499"/>
                                          </p:stCondLst>
                                        </p:cTn>
                                        <p:tgtEl>
                                          <p:spTgt spid="65541"/>
                                        </p:tgtEl>
                                        <p:attrNameLst>
                                          <p:attrName>style.visibility</p:attrName>
                                        </p:attrNameLst>
                                      </p:cBhvr>
                                      <p:to>
                                        <p:strVal val="visible"/>
                                      </p:to>
                                    </p:set>
                                    <p:anim to="" calcmode="lin" valueType="num">
                                      <p:cBhvr>
                                        <p:cTn id="38" dur="1" fill="hold"/>
                                        <p:tgtEl>
                                          <p:spTgt spid="65541"/>
                                        </p:tgtEl>
                                        <p:attrNameLst>
                                          <p:attrName/>
                                        </p:attrNameLst>
                                      </p:cBhvr>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5544"/>
                                        </p:tgtEl>
                                        <p:attrNameLst>
                                          <p:attrName>style.visibility</p:attrName>
                                        </p:attrNameLst>
                                      </p:cBhvr>
                                      <p:to>
                                        <p:strVal val="visible"/>
                                      </p:to>
                                    </p:set>
                                    <p:anim calcmode="lin" valueType="num">
                                      <p:cBhvr additive="base">
                                        <p:cTn id="43" dur="500" fill="hold"/>
                                        <p:tgtEl>
                                          <p:spTgt spid="65544"/>
                                        </p:tgtEl>
                                        <p:attrNameLst>
                                          <p:attrName>ppt_x</p:attrName>
                                        </p:attrNameLst>
                                      </p:cBhvr>
                                      <p:tavLst>
                                        <p:tav tm="0">
                                          <p:val>
                                            <p:strVal val="0-#ppt_w/2"/>
                                          </p:val>
                                        </p:tav>
                                        <p:tav tm="100000">
                                          <p:val>
                                            <p:strVal val="#ppt_x"/>
                                          </p:val>
                                        </p:tav>
                                      </p:tavLst>
                                    </p:anim>
                                    <p:anim calcmode="lin" valueType="num">
                                      <p:cBhvr additive="base">
                                        <p:cTn id="44" dur="500" fill="hold"/>
                                        <p:tgtEl>
                                          <p:spTgt spid="6554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4" presetClass="entr" presetSubtype="0" fill="hold" nodeType="clickEffect">
                                  <p:stCondLst>
                                    <p:cond delay="0"/>
                                  </p:stCondLst>
                                  <p:childTnLst>
                                    <p:set>
                                      <p:cBhvr>
                                        <p:cTn id="48" dur="1" fill="hold">
                                          <p:stCondLst>
                                            <p:cond delay="499"/>
                                          </p:stCondLst>
                                        </p:cTn>
                                        <p:tgtEl>
                                          <p:spTgt spid="65543"/>
                                        </p:tgtEl>
                                        <p:attrNameLst>
                                          <p:attrName>style.visibility</p:attrName>
                                        </p:attrNameLst>
                                      </p:cBhvr>
                                      <p:to>
                                        <p:strVal val="visible"/>
                                      </p:to>
                                    </p:set>
                                    <p:anim to="" calcmode="lin" valueType="num">
                                      <p:cBhvr>
                                        <p:cTn id="49" dur="1" fill="hold"/>
                                        <p:tgtEl>
                                          <p:spTgt spid="6554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animBg="1"/>
      <p:bldP spid="65539" grpId="0" autoUpdateAnimBg="0"/>
      <p:bldP spid="65544" grpId="0" autoUpdateAnimBg="0"/>
      <p:bldP spid="65545" grpId="0" autoUpdateAnimBg="0"/>
      <p:bldP spid="6554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0128" y="1990217"/>
            <a:ext cx="4477110" cy="2819509"/>
          </a:xfrm>
        </p:spPr>
        <p:txBody>
          <a:bodyPr/>
          <a:lstStyle/>
          <a:p>
            <a:r>
              <a:rPr lang="en-US" dirty="0" smtClean="0">
                <a:latin typeface="Magneto" panose="04030805050802020D02" pitchFamily="82" charset="0"/>
              </a:rPr>
              <a:t>Part 3: How to Read Shakespeare</a:t>
            </a:r>
            <a:endParaRPr lang="en-US" dirty="0">
              <a:latin typeface="Magneto" panose="04030805050802020D02" pitchFamily="82" charset="0"/>
            </a:endParaRPr>
          </a:p>
        </p:txBody>
      </p:sp>
    </p:spTree>
    <p:extLst>
      <p:ext uri="{BB962C8B-B14F-4D97-AF65-F5344CB8AC3E}">
        <p14:creationId xmlns:p14="http://schemas.microsoft.com/office/powerpoint/2010/main" val="25572130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3422650" y="1435100"/>
            <a:ext cx="7239000" cy="2832100"/>
          </a:xfrm>
          <a:prstGeom prst="wedgeEllipseCallou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2" name="Title 1"/>
          <p:cNvSpPr>
            <a:spLocks noGrp="1"/>
          </p:cNvSpPr>
          <p:nvPr>
            <p:ph type="title"/>
          </p:nvPr>
        </p:nvSpPr>
        <p:spPr/>
        <p:txBody>
          <a:bodyPr/>
          <a:lstStyle/>
          <a:p>
            <a:pPr>
              <a:defRPr/>
            </a:pPr>
            <a:r>
              <a:rPr lang="en-US" sz="6600" dirty="0" smtClean="0">
                <a:latin typeface="Andalus" panose="02020603050405020304" pitchFamily="18" charset="-78"/>
                <a:cs typeface="Andalus" panose="02020603050405020304" pitchFamily="18" charset="-78"/>
              </a:rPr>
              <a:t>Commonly  Asked Question</a:t>
            </a:r>
            <a:endParaRPr lang="en-US" sz="6600" dirty="0">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4779963" y="1954212"/>
            <a:ext cx="5105400" cy="4625975"/>
          </a:xfrm>
          <a:ln>
            <a:solidFill>
              <a:schemeClr val="bg1"/>
            </a:solidFill>
          </a:ln>
        </p:spPr>
        <p:txBody>
          <a:bodyPr/>
          <a:lstStyle/>
          <a:p>
            <a:pPr marL="119062" indent="0">
              <a:buNone/>
              <a:defRPr/>
            </a:pPr>
            <a:r>
              <a:rPr lang="en-US" sz="4400"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“Did people </a:t>
            </a:r>
            <a:r>
              <a:rPr lang="en-US" sz="4400" i="1"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really</a:t>
            </a:r>
            <a:r>
              <a:rPr lang="en-US" sz="4400"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 talk like that back then?”</a:t>
            </a:r>
          </a:p>
        </p:txBody>
      </p:sp>
      <p:pic>
        <p:nvPicPr>
          <p:cNvPr id="5" name="Picture 4"/>
          <p:cNvPicPr>
            <a:picLocks noChangeAspect="1"/>
          </p:cNvPicPr>
          <p:nvPr/>
        </p:nvPicPr>
        <p:blipFill rotWithShape="1">
          <a:blip r:embed="rId2"/>
          <a:srcRect t="14184" r="15490"/>
          <a:stretch/>
        </p:blipFill>
        <p:spPr>
          <a:xfrm flipH="1">
            <a:off x="1967347" y="3513165"/>
            <a:ext cx="2050473" cy="3280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08187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8000" dirty="0" smtClean="0">
                <a:latin typeface="Andalus" panose="02020603050405020304" pitchFamily="18" charset="-78"/>
                <a:cs typeface="Andalus" panose="02020603050405020304" pitchFamily="18" charset="-78"/>
              </a:rPr>
              <a:t>Answer</a:t>
            </a:r>
            <a:endParaRPr lang="en-US" sz="8000" dirty="0">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p:txBody>
          <a:bodyPr/>
          <a:lstStyle/>
          <a:p>
            <a:pPr marL="119062" indent="0">
              <a:buNone/>
              <a:defRPr/>
            </a:pPr>
            <a:r>
              <a:rPr lang="en-US" sz="3600" dirty="0" smtClean="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Short answer: nope</a:t>
            </a:r>
          </a:p>
          <a:p>
            <a:pPr marL="119062" indent="0">
              <a:buNone/>
              <a:defRPr/>
            </a:pPr>
            <a:endParaRPr lang="en-US" sz="3600" dirty="0" smtClean="0">
              <a:effectLst>
                <a:outerShdw blurRad="38100" dist="38100" dir="2700000" algn="tl">
                  <a:srgbClr val="000000">
                    <a:alpha val="43137"/>
                  </a:srgbClr>
                </a:outerShdw>
              </a:effectLst>
              <a:latin typeface="Andalus" panose="02020603050405020304" pitchFamily="18" charset="-78"/>
              <a:cs typeface="Andalus" panose="02020603050405020304" pitchFamily="18" charset="-78"/>
            </a:endParaRPr>
          </a:p>
          <a:p>
            <a:pPr marL="119062" indent="0">
              <a:buNone/>
              <a:defRPr/>
            </a:pPr>
            <a:r>
              <a:rPr lang="en-US" sz="3600" dirty="0" smtClean="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Longer answer: people in England in Shakespeare’s lifetime did not talk like the people in the plays.  </a:t>
            </a:r>
          </a:p>
          <a:p>
            <a:pPr marL="119062" indent="0">
              <a:buNone/>
              <a:defRPr/>
            </a:pPr>
            <a:r>
              <a:rPr lang="en-US" sz="3600"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
            </a:r>
            <a:br>
              <a:rPr lang="en-US" sz="3600"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br>
            <a:r>
              <a:rPr lang="en-US" sz="3600" dirty="0" smtClean="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Here are </a:t>
            </a:r>
            <a:r>
              <a:rPr lang="en-US" sz="3600" u="sng" dirty="0" smtClean="0">
                <a:solidFill>
                  <a:srgbClr val="FF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3 things </a:t>
            </a:r>
            <a:r>
              <a:rPr lang="en-US" sz="3600" dirty="0" smtClean="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you should know about the language that shows it was not realistic everyday speech:</a:t>
            </a:r>
            <a:endParaRPr lang="en-US" sz="3600"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7571535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7200" dirty="0" smtClean="0">
                <a:solidFill>
                  <a:schemeClr val="accent1">
                    <a:satMod val="150000"/>
                  </a:schemeClr>
                </a:solidFill>
                <a:latin typeface="Andalus" panose="02020603050405020304" pitchFamily="18" charset="-78"/>
                <a:cs typeface="Andalus" panose="02020603050405020304" pitchFamily="18" charset="-78"/>
              </a:rPr>
              <a:t>Unrealistic Language</a:t>
            </a:r>
            <a:endParaRPr lang="en-US" sz="7200" dirty="0">
              <a:solidFill>
                <a:schemeClr val="accent1">
                  <a:satMod val="150000"/>
                </a:schemeClr>
              </a:solidFill>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838200" y="1219200"/>
            <a:ext cx="10515600" cy="5410200"/>
          </a:xfrm>
        </p:spPr>
        <p:txBody>
          <a:bodyPr rtlCol="0">
            <a:normAutofit/>
          </a:bodyPr>
          <a:lstStyle/>
          <a:p>
            <a:pPr marL="118872" indent="0">
              <a:spcBef>
                <a:spcPts val="0"/>
              </a:spcBef>
              <a:buNone/>
              <a:defRPr/>
            </a:pPr>
            <a:endParaRPr lang="en-US" sz="3200" b="1" dirty="0" smtClean="0">
              <a:solidFill>
                <a:srgbClr val="FF0000"/>
              </a:solidFill>
              <a:latin typeface="Andalus" panose="02020603050405020304" pitchFamily="18" charset="-78"/>
              <a:cs typeface="Andalus" panose="02020603050405020304" pitchFamily="18" charset="-78"/>
            </a:endParaRPr>
          </a:p>
          <a:p>
            <a:pPr marL="118872" indent="0">
              <a:spcBef>
                <a:spcPts val="0"/>
              </a:spcBef>
              <a:buNone/>
              <a:defRPr/>
            </a:pPr>
            <a:r>
              <a:rPr lang="en-US" sz="3200" b="1" dirty="0" smtClean="0">
                <a:solidFill>
                  <a:srgbClr val="FF0000"/>
                </a:solidFill>
                <a:latin typeface="Andalus" panose="02020603050405020304" pitchFamily="18" charset="-78"/>
                <a:cs typeface="Andalus" panose="02020603050405020304" pitchFamily="18" charset="-78"/>
              </a:rPr>
              <a:t>1.) The plays and sonnets are written in iambic pentameter – this refers to its rhythm or how the syllables sound.</a:t>
            </a:r>
          </a:p>
          <a:p>
            <a:pPr marL="438912" indent="-320040">
              <a:spcBef>
                <a:spcPts val="0"/>
              </a:spcBef>
              <a:buFont typeface="Wingdings 2"/>
              <a:buChar char=""/>
              <a:defRPr/>
            </a:pPr>
            <a:r>
              <a:rPr lang="en-US" sz="3200" dirty="0" smtClean="0">
                <a:latin typeface="Andalus" panose="02020603050405020304" pitchFamily="18" charset="-78"/>
                <a:cs typeface="Andalus" panose="02020603050405020304" pitchFamily="18" charset="-78"/>
              </a:rPr>
              <a:t>This is a pattern meant to sound like a heart beat, so no people didn’t talk like that and they don’t today either.</a:t>
            </a:r>
          </a:p>
          <a:p>
            <a:pPr marL="438912" indent="-320040">
              <a:spcBef>
                <a:spcPts val="0"/>
              </a:spcBef>
              <a:buFont typeface="Wingdings 2"/>
              <a:buChar char=""/>
              <a:defRPr/>
            </a:pPr>
            <a:r>
              <a:rPr lang="en-US" sz="3200" dirty="0" smtClean="0">
                <a:latin typeface="Andalus" panose="02020603050405020304" pitchFamily="18" charset="-78"/>
                <a:cs typeface="Andalus" panose="02020603050405020304" pitchFamily="18" charset="-78"/>
              </a:rPr>
              <a:t>Example from </a:t>
            </a:r>
            <a:r>
              <a:rPr lang="en-US" sz="3200" i="1" dirty="0" smtClean="0">
                <a:latin typeface="Andalus" panose="02020603050405020304" pitchFamily="18" charset="-78"/>
                <a:cs typeface="Andalus" panose="02020603050405020304" pitchFamily="18" charset="-78"/>
              </a:rPr>
              <a:t>Romeo and Juliet (</a:t>
            </a:r>
            <a:r>
              <a:rPr lang="en-US" sz="3200" dirty="0" smtClean="0">
                <a:latin typeface="Andalus" panose="02020603050405020304" pitchFamily="18" charset="-78"/>
                <a:cs typeface="Andalus" panose="02020603050405020304" pitchFamily="18" charset="-78"/>
              </a:rPr>
              <a:t>with the stronger syllables emphasized):</a:t>
            </a:r>
          </a:p>
          <a:p>
            <a:pPr marL="118872" indent="0">
              <a:spcBef>
                <a:spcPts val="0"/>
              </a:spcBef>
              <a:buNone/>
              <a:defRPr/>
            </a:pPr>
            <a:endParaRPr lang="en-US" sz="3200" dirty="0" smtClean="0">
              <a:latin typeface="Andalus" panose="02020603050405020304" pitchFamily="18" charset="-78"/>
              <a:cs typeface="Andalus" panose="02020603050405020304" pitchFamily="18" charset="-78"/>
            </a:endParaRPr>
          </a:p>
          <a:p>
            <a:pPr marL="410972" lvl="1" indent="0" algn="ctr">
              <a:spcBef>
                <a:spcPts val="0"/>
              </a:spcBef>
              <a:buNone/>
              <a:defRPr/>
            </a:pPr>
            <a:r>
              <a:rPr lang="en-US" sz="2800" dirty="0" smtClean="0">
                <a:latin typeface="Andalus" panose="02020603050405020304" pitchFamily="18" charset="-78"/>
                <a:cs typeface="Andalus" panose="02020603050405020304" pitchFamily="18" charset="-78"/>
              </a:rPr>
              <a:t>“But </a:t>
            </a:r>
            <a:r>
              <a:rPr lang="en-US" sz="2800" b="1" i="1" u="sng" dirty="0" smtClean="0">
                <a:latin typeface="Andalus" panose="02020603050405020304" pitchFamily="18" charset="-78"/>
                <a:cs typeface="Andalus" panose="02020603050405020304" pitchFamily="18" charset="-78"/>
              </a:rPr>
              <a:t>soft</a:t>
            </a:r>
            <a:r>
              <a:rPr lang="en-US" sz="2800" dirty="0" smtClean="0">
                <a:latin typeface="Andalus" panose="02020603050405020304" pitchFamily="18" charset="-78"/>
                <a:cs typeface="Andalus" panose="02020603050405020304" pitchFamily="18" charset="-78"/>
              </a:rPr>
              <a:t>! What </a:t>
            </a:r>
            <a:r>
              <a:rPr lang="en-US" sz="2800" b="1" i="1" u="sng" dirty="0" smtClean="0">
                <a:latin typeface="Andalus" panose="02020603050405020304" pitchFamily="18" charset="-78"/>
                <a:cs typeface="Andalus" panose="02020603050405020304" pitchFamily="18" charset="-78"/>
              </a:rPr>
              <a:t>light</a:t>
            </a:r>
            <a:r>
              <a:rPr lang="en-US" sz="2800" dirty="0" smtClean="0">
                <a:latin typeface="Andalus" panose="02020603050405020304" pitchFamily="18" charset="-78"/>
                <a:cs typeface="Andalus" panose="02020603050405020304" pitchFamily="18" charset="-78"/>
              </a:rPr>
              <a:t> through </a:t>
            </a:r>
            <a:r>
              <a:rPr lang="en-US" sz="2800" b="1" i="1" u="sng" dirty="0" smtClean="0">
                <a:latin typeface="Andalus" panose="02020603050405020304" pitchFamily="18" charset="-78"/>
                <a:cs typeface="Andalus" panose="02020603050405020304" pitchFamily="18" charset="-78"/>
              </a:rPr>
              <a:t>yon</a:t>
            </a:r>
            <a:r>
              <a:rPr lang="en-US" sz="2800" dirty="0" smtClean="0">
                <a:latin typeface="Andalus" panose="02020603050405020304" pitchFamily="18" charset="-78"/>
                <a:cs typeface="Andalus" panose="02020603050405020304" pitchFamily="18" charset="-78"/>
              </a:rPr>
              <a:t>der </a:t>
            </a:r>
            <a:r>
              <a:rPr lang="en-US" sz="2800" b="1" i="1" u="sng" dirty="0" smtClean="0">
                <a:latin typeface="Andalus" panose="02020603050405020304" pitchFamily="18" charset="-78"/>
                <a:cs typeface="Andalus" panose="02020603050405020304" pitchFamily="18" charset="-78"/>
              </a:rPr>
              <a:t>win</a:t>
            </a:r>
            <a:r>
              <a:rPr lang="en-US" sz="2800" dirty="0" smtClean="0">
                <a:latin typeface="Andalus" panose="02020603050405020304" pitchFamily="18" charset="-78"/>
                <a:cs typeface="Andalus" panose="02020603050405020304" pitchFamily="18" charset="-78"/>
              </a:rPr>
              <a:t>dow </a:t>
            </a:r>
            <a:r>
              <a:rPr lang="en-US" sz="2800" b="1" i="1" u="sng" dirty="0" smtClean="0">
                <a:latin typeface="Andalus" panose="02020603050405020304" pitchFamily="18" charset="-78"/>
                <a:cs typeface="Andalus" panose="02020603050405020304" pitchFamily="18" charset="-78"/>
              </a:rPr>
              <a:t>breaks</a:t>
            </a:r>
            <a:r>
              <a:rPr lang="en-US" sz="2800" dirty="0" smtClean="0">
                <a:latin typeface="Andalus" panose="02020603050405020304" pitchFamily="18" charset="-78"/>
                <a:cs typeface="Andalus" panose="02020603050405020304" pitchFamily="18" charset="-78"/>
              </a:rPr>
              <a:t>?</a:t>
            </a:r>
          </a:p>
          <a:p>
            <a:pPr marL="410972" lvl="1" indent="0" algn="ctr">
              <a:spcBef>
                <a:spcPts val="0"/>
              </a:spcBef>
              <a:buNone/>
              <a:defRPr/>
            </a:pPr>
            <a:endParaRPr lang="en-US" sz="2800" dirty="0" smtClean="0">
              <a:latin typeface="Andalus" panose="02020603050405020304" pitchFamily="18" charset="-78"/>
              <a:cs typeface="Andalus" panose="02020603050405020304" pitchFamily="18" charset="-78"/>
            </a:endParaRPr>
          </a:p>
          <a:p>
            <a:pPr marL="410972" lvl="1" indent="0" algn="ctr">
              <a:spcBef>
                <a:spcPts val="0"/>
              </a:spcBef>
              <a:buNone/>
              <a:defRPr/>
            </a:pPr>
            <a:r>
              <a:rPr lang="en-US" sz="2800" dirty="0" smtClean="0">
                <a:latin typeface="Andalus" panose="02020603050405020304" pitchFamily="18" charset="-78"/>
                <a:cs typeface="Andalus" panose="02020603050405020304" pitchFamily="18" charset="-78"/>
              </a:rPr>
              <a:t>It </a:t>
            </a:r>
            <a:r>
              <a:rPr lang="en-US" sz="2800" b="1" i="1" u="sng" dirty="0" smtClean="0">
                <a:latin typeface="Andalus" panose="02020603050405020304" pitchFamily="18" charset="-78"/>
                <a:cs typeface="Andalus" panose="02020603050405020304" pitchFamily="18" charset="-78"/>
              </a:rPr>
              <a:t>is</a:t>
            </a:r>
            <a:r>
              <a:rPr lang="en-US" sz="2800" dirty="0" smtClean="0">
                <a:latin typeface="Andalus" panose="02020603050405020304" pitchFamily="18" charset="-78"/>
                <a:cs typeface="Andalus" panose="02020603050405020304" pitchFamily="18" charset="-78"/>
              </a:rPr>
              <a:t> the </a:t>
            </a:r>
            <a:r>
              <a:rPr lang="en-US" sz="2800" b="1" i="1" u="sng" dirty="0" smtClean="0">
                <a:latin typeface="Andalus" panose="02020603050405020304" pitchFamily="18" charset="-78"/>
                <a:cs typeface="Andalus" panose="02020603050405020304" pitchFamily="18" charset="-78"/>
              </a:rPr>
              <a:t>east</a:t>
            </a:r>
            <a:r>
              <a:rPr lang="en-US" sz="2800" dirty="0" smtClean="0">
                <a:latin typeface="Andalus" panose="02020603050405020304" pitchFamily="18" charset="-78"/>
                <a:cs typeface="Andalus" panose="02020603050405020304" pitchFamily="18" charset="-78"/>
              </a:rPr>
              <a:t> and </a:t>
            </a:r>
            <a:r>
              <a:rPr lang="en-US" sz="2800" b="1" i="1" u="sng" dirty="0" smtClean="0">
                <a:latin typeface="Andalus" panose="02020603050405020304" pitchFamily="18" charset="-78"/>
                <a:cs typeface="Andalus" panose="02020603050405020304" pitchFamily="18" charset="-78"/>
              </a:rPr>
              <a:t>Jul</a:t>
            </a:r>
            <a:r>
              <a:rPr lang="en-US" sz="2800" dirty="0" smtClean="0">
                <a:latin typeface="Andalus" panose="02020603050405020304" pitchFamily="18" charset="-78"/>
                <a:cs typeface="Andalus" panose="02020603050405020304" pitchFamily="18" charset="-78"/>
              </a:rPr>
              <a:t>iet </a:t>
            </a:r>
            <a:r>
              <a:rPr lang="en-US" sz="2800" b="1" i="1" u="sng" dirty="0" smtClean="0">
                <a:latin typeface="Andalus" panose="02020603050405020304" pitchFamily="18" charset="-78"/>
                <a:cs typeface="Andalus" panose="02020603050405020304" pitchFamily="18" charset="-78"/>
              </a:rPr>
              <a:t>is</a:t>
            </a:r>
            <a:r>
              <a:rPr lang="en-US" sz="2800" dirty="0" smtClean="0">
                <a:latin typeface="Andalus" panose="02020603050405020304" pitchFamily="18" charset="-78"/>
                <a:cs typeface="Andalus" panose="02020603050405020304" pitchFamily="18" charset="-78"/>
              </a:rPr>
              <a:t> the </a:t>
            </a:r>
            <a:r>
              <a:rPr lang="en-US" sz="2800" b="1" i="1" u="sng" dirty="0" smtClean="0">
                <a:latin typeface="Andalus" panose="02020603050405020304" pitchFamily="18" charset="-78"/>
                <a:cs typeface="Andalus" panose="02020603050405020304" pitchFamily="18" charset="-78"/>
              </a:rPr>
              <a:t>sun</a:t>
            </a:r>
            <a:r>
              <a:rPr lang="en-US" sz="2800" dirty="0" smtClean="0">
                <a:latin typeface="Andalus" panose="02020603050405020304" pitchFamily="18" charset="-78"/>
                <a:cs typeface="Andalus" panose="02020603050405020304" pitchFamily="18" charset="-78"/>
              </a:rPr>
              <a:t>!”</a:t>
            </a:r>
          </a:p>
        </p:txBody>
      </p:sp>
    </p:spTree>
    <p:extLst>
      <p:ext uri="{BB962C8B-B14F-4D97-AF65-F5344CB8AC3E}">
        <p14:creationId xmlns:p14="http://schemas.microsoft.com/office/powerpoint/2010/main" val="31790989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8000" dirty="0" smtClean="0">
                <a:latin typeface="Andalus" panose="02020603050405020304" pitchFamily="18" charset="-78"/>
                <a:cs typeface="Andalus" panose="02020603050405020304" pitchFamily="18" charset="-78"/>
              </a:rPr>
              <a:t>Unrealistic Language</a:t>
            </a:r>
            <a:endParaRPr lang="en-US" sz="8000" dirty="0">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0" y="1600201"/>
            <a:ext cx="12192000" cy="4625975"/>
          </a:xfrm>
        </p:spPr>
        <p:txBody>
          <a:bodyPr/>
          <a:lstStyle/>
          <a:p>
            <a:pPr marL="118872" indent="0">
              <a:spcBef>
                <a:spcPts val="0"/>
              </a:spcBef>
              <a:buNone/>
              <a:defRPr/>
            </a:pPr>
            <a:r>
              <a:rPr lang="en-US" sz="3600" b="1" dirty="0">
                <a:solidFill>
                  <a:srgbClr val="FF0000"/>
                </a:solidFill>
                <a:latin typeface="Andalus" panose="02020603050405020304" pitchFamily="18" charset="-78"/>
                <a:cs typeface="Andalus" panose="02020603050405020304" pitchFamily="18" charset="-78"/>
              </a:rPr>
              <a:t>2.) When a character is exiting the stage (walking off), usually his or her last lines rhyme.</a:t>
            </a:r>
            <a:r>
              <a:rPr lang="en-US" sz="3600" dirty="0">
                <a:latin typeface="Andalus" panose="02020603050405020304" pitchFamily="18" charset="-78"/>
                <a:cs typeface="Andalus" panose="02020603050405020304" pitchFamily="18" charset="-78"/>
              </a:rPr>
              <a:t> </a:t>
            </a:r>
          </a:p>
          <a:p>
            <a:pPr marL="576072" indent="-457200">
              <a:spcBef>
                <a:spcPts val="0"/>
              </a:spcBef>
              <a:defRPr/>
            </a:pPr>
            <a:r>
              <a:rPr lang="en-US" sz="3600" dirty="0">
                <a:latin typeface="Andalus" panose="02020603050405020304" pitchFamily="18" charset="-78"/>
                <a:cs typeface="Andalus" panose="02020603050405020304" pitchFamily="18" charset="-78"/>
              </a:rPr>
              <a:t>Again, this is not something you see in normal conversations (unless you are a successful freestyle rapper, and you aren’t yet).  </a:t>
            </a:r>
          </a:p>
          <a:p>
            <a:pPr marL="576072" indent="-457200">
              <a:spcBef>
                <a:spcPts val="0"/>
              </a:spcBef>
              <a:defRPr/>
            </a:pPr>
            <a:r>
              <a:rPr lang="en-US" sz="3600" dirty="0">
                <a:latin typeface="Andalus" panose="02020603050405020304" pitchFamily="18" charset="-78"/>
                <a:cs typeface="Andalus" panose="02020603050405020304" pitchFamily="18" charset="-78"/>
              </a:rPr>
              <a:t>Example from </a:t>
            </a:r>
            <a:r>
              <a:rPr lang="en-US" sz="3600" i="1" dirty="0">
                <a:latin typeface="Andalus" panose="02020603050405020304" pitchFamily="18" charset="-78"/>
                <a:cs typeface="Andalus" panose="02020603050405020304" pitchFamily="18" charset="-78"/>
              </a:rPr>
              <a:t>Richard III</a:t>
            </a:r>
            <a:r>
              <a:rPr lang="en-US" sz="3600" dirty="0">
                <a:latin typeface="Andalus" panose="02020603050405020304" pitchFamily="18" charset="-78"/>
                <a:cs typeface="Andalus" panose="02020603050405020304" pitchFamily="18" charset="-78"/>
              </a:rPr>
              <a:t>, where Richard is leaving the stage at the end of the first scene and says to himself:</a:t>
            </a:r>
          </a:p>
          <a:p>
            <a:pPr marL="118872" indent="0">
              <a:spcBef>
                <a:spcPts val="0"/>
              </a:spcBef>
              <a:buNone/>
              <a:defRPr/>
            </a:pPr>
            <a:endParaRPr lang="en-US" sz="3200" dirty="0">
              <a:latin typeface="Andalus" panose="02020603050405020304" pitchFamily="18" charset="-78"/>
              <a:cs typeface="Andalus" panose="02020603050405020304" pitchFamily="18" charset="-78"/>
            </a:endParaRPr>
          </a:p>
          <a:p>
            <a:pPr marL="118872" indent="0" algn="ctr">
              <a:spcBef>
                <a:spcPts val="0"/>
              </a:spcBef>
              <a:buNone/>
              <a:defRPr/>
            </a:pPr>
            <a:r>
              <a:rPr lang="en-US" sz="3600"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“Clarence still breathes; Edward still lives and </a:t>
            </a:r>
            <a:r>
              <a:rPr lang="en-US" sz="3600" b="1" i="1" u="sng"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reigns</a:t>
            </a:r>
            <a:r>
              <a:rPr lang="en-US" sz="3600"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a:t>
            </a:r>
          </a:p>
          <a:p>
            <a:pPr marL="118872" indent="0" algn="ctr">
              <a:spcBef>
                <a:spcPts val="0"/>
              </a:spcBef>
              <a:buNone/>
              <a:defRPr/>
            </a:pPr>
            <a:r>
              <a:rPr lang="en-US" sz="3600"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When they are gone, then must I count my </a:t>
            </a:r>
            <a:r>
              <a:rPr lang="en-US" sz="3600" b="1" i="1" u="sng"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gains</a:t>
            </a:r>
            <a:r>
              <a:rPr lang="en-US" sz="3600"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a:t>
            </a:r>
          </a:p>
          <a:p>
            <a:pPr>
              <a:defRPr/>
            </a:pPr>
            <a:endParaRPr lang="en-US" dirty="0"/>
          </a:p>
        </p:txBody>
      </p:sp>
    </p:spTree>
    <p:extLst>
      <p:ext uri="{BB962C8B-B14F-4D97-AF65-F5344CB8AC3E}">
        <p14:creationId xmlns:p14="http://schemas.microsoft.com/office/powerpoint/2010/main" val="8196241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7200" dirty="0" smtClean="0">
                <a:latin typeface="Andalus" panose="02020603050405020304" pitchFamily="18" charset="-78"/>
                <a:cs typeface="Andalus" panose="02020603050405020304" pitchFamily="18" charset="-78"/>
              </a:rPr>
              <a:t>Unrealistic Language</a:t>
            </a:r>
            <a:endParaRPr lang="en-US" sz="7200" dirty="0">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0" y="1600200"/>
            <a:ext cx="12192000" cy="4800600"/>
          </a:xfrm>
        </p:spPr>
        <p:txBody>
          <a:bodyPr/>
          <a:lstStyle/>
          <a:p>
            <a:pPr marL="119062" indent="0">
              <a:buNone/>
              <a:defRPr/>
            </a:pPr>
            <a:r>
              <a:rPr lang="en-US" sz="3200" b="1" dirty="0">
                <a:solidFill>
                  <a:srgbClr val="FF0000"/>
                </a:solidFill>
                <a:latin typeface="Andalus" panose="02020603050405020304" pitchFamily="18" charset="-78"/>
                <a:cs typeface="Andalus" panose="02020603050405020304" pitchFamily="18" charset="-78"/>
              </a:rPr>
              <a:t>3.) The characters are CONSTANTLY making allusions, sometimes to classic mythology and other times to The Bible.</a:t>
            </a:r>
          </a:p>
          <a:p>
            <a:pPr>
              <a:defRPr/>
            </a:pPr>
            <a:r>
              <a:rPr lang="en-US" sz="3200" dirty="0">
                <a:latin typeface="Andalus" panose="02020603050405020304" pitchFamily="18" charset="-78"/>
                <a:cs typeface="Andalus" panose="02020603050405020304" pitchFamily="18" charset="-78"/>
              </a:rPr>
              <a:t>The  main reason this was unrealistic for the people in Shakespeare’s time is that most of Shakespeare’s audience was </a:t>
            </a:r>
            <a:r>
              <a:rPr lang="en-US" sz="3200" b="1" dirty="0">
                <a:latin typeface="Andalus" panose="02020603050405020304" pitchFamily="18" charset="-78"/>
                <a:cs typeface="Andalus" panose="02020603050405020304" pitchFamily="18" charset="-78"/>
              </a:rPr>
              <a:t>illiterate.  </a:t>
            </a:r>
            <a:r>
              <a:rPr lang="en-US" sz="3200" dirty="0">
                <a:latin typeface="Andalus" panose="02020603050405020304" pitchFamily="18" charset="-78"/>
                <a:cs typeface="Andalus" panose="02020603050405020304" pitchFamily="18" charset="-78"/>
              </a:rPr>
              <a:t>So if these people couldn’t even read, there was no way they were walking around making references to </a:t>
            </a:r>
            <a:r>
              <a:rPr lang="en-US" sz="3200" i="1" dirty="0">
                <a:latin typeface="Andalus" panose="02020603050405020304" pitchFamily="18" charset="-78"/>
                <a:cs typeface="Andalus" panose="02020603050405020304" pitchFamily="18" charset="-78"/>
              </a:rPr>
              <a:t>The Odyssey </a:t>
            </a:r>
            <a:r>
              <a:rPr lang="en-US" sz="3200" dirty="0">
                <a:latin typeface="Andalus" panose="02020603050405020304" pitchFamily="18" charset="-78"/>
                <a:cs typeface="Andalus" panose="02020603050405020304" pitchFamily="18" charset="-78"/>
              </a:rPr>
              <a:t>and stuff!</a:t>
            </a:r>
          </a:p>
          <a:p>
            <a:pPr>
              <a:defRPr/>
            </a:pPr>
            <a:r>
              <a:rPr lang="en-US" sz="3200" dirty="0">
                <a:latin typeface="Andalus" panose="02020603050405020304" pitchFamily="18" charset="-78"/>
                <a:cs typeface="Andalus" panose="02020603050405020304" pitchFamily="18" charset="-78"/>
              </a:rPr>
              <a:t>Example from </a:t>
            </a:r>
            <a:r>
              <a:rPr lang="en-US" sz="3200" i="1" dirty="0">
                <a:latin typeface="Andalus" panose="02020603050405020304" pitchFamily="18" charset="-78"/>
                <a:cs typeface="Andalus" panose="02020603050405020304" pitchFamily="18" charset="-78"/>
              </a:rPr>
              <a:t>Henry VI Part 3</a:t>
            </a:r>
            <a:r>
              <a:rPr lang="en-US" sz="3200" dirty="0">
                <a:latin typeface="Andalus" panose="02020603050405020304" pitchFamily="18" charset="-78"/>
                <a:cs typeface="Andalus" panose="02020603050405020304" pitchFamily="18" charset="-78"/>
              </a:rPr>
              <a:t>: </a:t>
            </a:r>
          </a:p>
          <a:p>
            <a:pPr marL="119062" indent="0" algn="ctr">
              <a:buNone/>
              <a:defRPr/>
            </a:pPr>
            <a:r>
              <a:rPr lang="en-US" sz="3200" dirty="0">
                <a:latin typeface="Andalus" panose="02020603050405020304" pitchFamily="18" charset="-78"/>
                <a:cs typeface="Andalus" panose="02020603050405020304" pitchFamily="18" charset="-78"/>
              </a:rPr>
              <a:t>“Deceive more slyly than </a:t>
            </a:r>
            <a:r>
              <a:rPr lang="en-US" sz="3200" i="1" u="sng" dirty="0">
                <a:latin typeface="Andalus" panose="02020603050405020304" pitchFamily="18" charset="-78"/>
                <a:cs typeface="Andalus" panose="02020603050405020304" pitchFamily="18" charset="-78"/>
              </a:rPr>
              <a:t>Ulysses</a:t>
            </a:r>
            <a:r>
              <a:rPr lang="en-US" sz="3200" dirty="0">
                <a:latin typeface="Andalus" panose="02020603050405020304" pitchFamily="18" charset="-78"/>
                <a:cs typeface="Andalus" panose="02020603050405020304" pitchFamily="18" charset="-78"/>
              </a:rPr>
              <a:t> could”</a:t>
            </a:r>
          </a:p>
          <a:p>
            <a:pPr>
              <a:defRPr/>
            </a:pPr>
            <a:r>
              <a:rPr lang="en-US" sz="3200" dirty="0">
                <a:latin typeface="Andalus" panose="02020603050405020304" pitchFamily="18" charset="-78"/>
                <a:cs typeface="Andalus" panose="02020603050405020304" pitchFamily="18" charset="-78"/>
              </a:rPr>
              <a:t>Ulysses was the Romans’ name for Odysseus so here the character Gloucester is making an allusion to the hero of </a:t>
            </a:r>
            <a:r>
              <a:rPr lang="en-US" sz="3200" i="1" dirty="0">
                <a:latin typeface="Andalus" panose="02020603050405020304" pitchFamily="18" charset="-78"/>
                <a:cs typeface="Andalus" panose="02020603050405020304" pitchFamily="18" charset="-78"/>
              </a:rPr>
              <a:t>The Odyssey</a:t>
            </a:r>
            <a:r>
              <a:rPr lang="en-US" sz="3200" dirty="0">
                <a:latin typeface="Andalus" panose="02020603050405020304" pitchFamily="18" charset="-78"/>
                <a:cs typeface="Andalus" panose="02020603050405020304" pitchFamily="18" charset="-78"/>
              </a:rPr>
              <a:t>.</a:t>
            </a:r>
          </a:p>
        </p:txBody>
      </p:sp>
    </p:spTree>
    <p:extLst>
      <p:ext uri="{BB962C8B-B14F-4D97-AF65-F5344CB8AC3E}">
        <p14:creationId xmlns:p14="http://schemas.microsoft.com/office/powerpoint/2010/main" val="5507376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latin typeface="Adobe Devanagari" panose="02040503050201020203" pitchFamily="18" charset="0"/>
                <a:cs typeface="Adobe Devanagari" panose="02040503050201020203" pitchFamily="18" charset="0"/>
              </a:rPr>
              <a:t>MRJ Information </a:t>
            </a:r>
            <a:r>
              <a:rPr lang="en-US" sz="5400" dirty="0">
                <a:latin typeface="Adobe Devanagari" panose="02040503050201020203" pitchFamily="18" charset="0"/>
                <a:cs typeface="Adobe Devanagari" panose="02040503050201020203" pitchFamily="18" charset="0"/>
                <a:sym typeface="Wingdings" panose="05000000000000000000" pitchFamily="2" charset="2"/>
              </a:rPr>
              <a:t></a:t>
            </a:r>
            <a:r>
              <a:rPr lang="en-US" sz="5400" dirty="0" smtClean="0">
                <a:latin typeface="Adobe Devanagari" panose="02040503050201020203" pitchFamily="18" charset="0"/>
                <a:cs typeface="Adobe Devanagari" panose="02040503050201020203" pitchFamily="18" charset="0"/>
              </a:rPr>
              <a:t/>
            </a:r>
            <a:br>
              <a:rPr lang="en-US" sz="5400" dirty="0" smtClean="0">
                <a:latin typeface="Adobe Devanagari" panose="02040503050201020203" pitchFamily="18" charset="0"/>
                <a:cs typeface="Adobe Devanagari" panose="02040503050201020203" pitchFamily="18" charset="0"/>
              </a:rPr>
            </a:br>
            <a:r>
              <a:rPr lang="en-US" sz="4000" dirty="0" smtClean="0">
                <a:latin typeface="Adobe Devanagari" panose="02040503050201020203" pitchFamily="18" charset="0"/>
                <a:cs typeface="Adobe Devanagari" panose="02040503050201020203" pitchFamily="18" charset="0"/>
              </a:rPr>
              <a:t>(last MRJ ever…)</a:t>
            </a:r>
            <a:endParaRPr lang="en-US" sz="5400" dirty="0">
              <a:latin typeface="Adobe Devanagari" panose="02040503050201020203" pitchFamily="18" charset="0"/>
              <a:cs typeface="Adobe Devanagari" panose="02040503050201020203" pitchFamily="18" charset="0"/>
            </a:endParaRPr>
          </a:p>
        </p:txBody>
      </p:sp>
      <p:sp>
        <p:nvSpPr>
          <p:cNvPr id="3" name="Content Placeholder 2"/>
          <p:cNvSpPr>
            <a:spLocks noGrp="1"/>
          </p:cNvSpPr>
          <p:nvPr>
            <p:ph idx="1"/>
          </p:nvPr>
        </p:nvSpPr>
        <p:spPr>
          <a:xfrm>
            <a:off x="838200" y="1825625"/>
            <a:ext cx="7149860" cy="4351338"/>
          </a:xfrm>
        </p:spPr>
        <p:txBody>
          <a:bodyPr/>
          <a:lstStyle/>
          <a:p>
            <a:r>
              <a:rPr lang="en-US" sz="3200" dirty="0" smtClean="0">
                <a:latin typeface="Adobe Devanagari" panose="02040503050201020203" pitchFamily="18" charset="0"/>
                <a:cs typeface="Adobe Devanagari" panose="02040503050201020203" pitchFamily="18" charset="0"/>
              </a:rPr>
              <a:t>We will be reading Macbeth together in class. </a:t>
            </a:r>
          </a:p>
          <a:p>
            <a:r>
              <a:rPr lang="en-US" sz="3200" dirty="0" smtClean="0">
                <a:latin typeface="Adobe Devanagari" panose="02040503050201020203" pitchFamily="18" charset="0"/>
                <a:cs typeface="Adobe Devanagari" panose="02040503050201020203" pitchFamily="18" charset="0"/>
              </a:rPr>
              <a:t>You will complete your MRJ at home. NO CLASS TIME WILL BE GIVEN FOR THIS ASSIGNMENT. </a:t>
            </a:r>
          </a:p>
          <a:p>
            <a:r>
              <a:rPr lang="en-US" sz="3200" dirty="0" smtClean="0">
                <a:latin typeface="Adobe Devanagari" panose="02040503050201020203" pitchFamily="18" charset="0"/>
                <a:cs typeface="Adobe Devanagari" panose="02040503050201020203" pitchFamily="18" charset="0"/>
              </a:rPr>
              <a:t>Your MRJ is due no later than </a:t>
            </a:r>
            <a:r>
              <a:rPr lang="en-US" sz="3200" dirty="0" smtClean="0">
                <a:latin typeface="Adobe Devanagari" panose="02040503050201020203" pitchFamily="18" charset="0"/>
                <a:cs typeface="Adobe Devanagari" panose="02040503050201020203" pitchFamily="18" charset="0"/>
              </a:rPr>
              <a:t>_____________. </a:t>
            </a:r>
            <a:endParaRPr lang="en-US" sz="3200" dirty="0" smtClean="0">
              <a:latin typeface="Adobe Devanagari" panose="02040503050201020203" pitchFamily="18" charset="0"/>
              <a:cs typeface="Adobe Devanagari" panose="02040503050201020203" pitchFamily="18" charset="0"/>
            </a:endParaRPr>
          </a:p>
          <a:p>
            <a:r>
              <a:rPr lang="en-US" sz="3200" b="1" dirty="0" smtClean="0">
                <a:solidFill>
                  <a:srgbClr val="FF0000"/>
                </a:solidFill>
                <a:latin typeface="Adobe Devanagari" panose="02040503050201020203" pitchFamily="18" charset="0"/>
                <a:cs typeface="Adobe Devanagari" panose="02040503050201020203" pitchFamily="18" charset="0"/>
              </a:rPr>
              <a:t>The assignment sheet </a:t>
            </a:r>
            <a:r>
              <a:rPr lang="en-US" sz="3200" b="1" dirty="0">
                <a:solidFill>
                  <a:srgbClr val="FF0000"/>
                </a:solidFill>
                <a:latin typeface="Adobe Devanagari" panose="02040503050201020203" pitchFamily="18" charset="0"/>
                <a:cs typeface="Adobe Devanagari" panose="02040503050201020203" pitchFamily="18" charset="0"/>
              </a:rPr>
              <a:t>is located here</a:t>
            </a:r>
            <a:r>
              <a:rPr lang="en-US" sz="3200" dirty="0" smtClean="0">
                <a:latin typeface="Adobe Devanagari" panose="02040503050201020203" pitchFamily="18" charset="0"/>
                <a:cs typeface="Adobe Devanagari" panose="02040503050201020203" pitchFamily="18" charset="0"/>
              </a:rPr>
              <a:t>:</a:t>
            </a:r>
            <a:endParaRPr lang="en-US" dirty="0"/>
          </a:p>
        </p:txBody>
      </p:sp>
      <p:pic>
        <p:nvPicPr>
          <p:cNvPr id="1026" name="Picture 2" descr="Image result for home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8424" y="2418122"/>
            <a:ext cx="3166343" cy="316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1537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903" y="365125"/>
            <a:ext cx="11861320" cy="1325563"/>
          </a:xfrm>
        </p:spPr>
        <p:txBody>
          <a:bodyPr/>
          <a:lstStyle/>
          <a:p>
            <a:pPr algn="ctr">
              <a:defRPr/>
            </a:pPr>
            <a:r>
              <a:rPr lang="en-US" sz="7200" dirty="0" smtClean="0">
                <a:latin typeface="Andalus" panose="02020603050405020304" pitchFamily="18" charset="-78"/>
                <a:cs typeface="Andalus" panose="02020603050405020304" pitchFamily="18" charset="-78"/>
              </a:rPr>
              <a:t>Early Modern English (EME)</a:t>
            </a:r>
            <a:endParaRPr lang="en-US" sz="7200" dirty="0">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0" y="1774826"/>
            <a:ext cx="12192000" cy="4625975"/>
          </a:xfrm>
        </p:spPr>
        <p:txBody>
          <a:bodyPr/>
          <a:lstStyle/>
          <a:p>
            <a:pPr>
              <a:defRPr/>
            </a:pPr>
            <a:r>
              <a:rPr lang="en-US" sz="3600" b="1" dirty="0" smtClean="0">
                <a:solidFill>
                  <a:srgbClr val="FF0000"/>
                </a:solidFill>
                <a:latin typeface="Andalus" panose="02020603050405020304" pitchFamily="18" charset="-78"/>
                <a:cs typeface="Andalus" panose="02020603050405020304" pitchFamily="18" charset="-78"/>
              </a:rPr>
              <a:t>Shakespeare </a:t>
            </a:r>
            <a:r>
              <a:rPr lang="en-US" sz="3600" b="1" dirty="0">
                <a:solidFill>
                  <a:srgbClr val="FF0000"/>
                </a:solidFill>
                <a:latin typeface="Andalus" panose="02020603050405020304" pitchFamily="18" charset="-78"/>
                <a:cs typeface="Andalus" panose="02020603050405020304" pitchFamily="18" charset="-78"/>
              </a:rPr>
              <a:t>writes using words in what is called </a:t>
            </a:r>
            <a:r>
              <a:rPr lang="en-US" sz="3600" b="1" dirty="0" smtClean="0">
                <a:solidFill>
                  <a:srgbClr val="FF0000"/>
                </a:solidFill>
                <a:latin typeface="Andalus" panose="02020603050405020304" pitchFamily="18" charset="-78"/>
                <a:cs typeface="Andalus" panose="02020603050405020304" pitchFamily="18" charset="-78"/>
              </a:rPr>
              <a:t>“Early Modern </a:t>
            </a:r>
            <a:r>
              <a:rPr lang="en-US" sz="3600" b="1" dirty="0">
                <a:solidFill>
                  <a:srgbClr val="FF0000"/>
                </a:solidFill>
                <a:latin typeface="Andalus" panose="02020603050405020304" pitchFamily="18" charset="-78"/>
                <a:cs typeface="Andalus" panose="02020603050405020304" pitchFamily="18" charset="-78"/>
              </a:rPr>
              <a:t>English.”  </a:t>
            </a:r>
          </a:p>
          <a:p>
            <a:pPr>
              <a:defRPr/>
            </a:pPr>
            <a:r>
              <a:rPr lang="en-US" sz="3600" dirty="0">
                <a:latin typeface="Andalus" panose="02020603050405020304" pitchFamily="18" charset="-78"/>
                <a:cs typeface="Andalus" panose="02020603050405020304" pitchFamily="18" charset="-78"/>
              </a:rPr>
              <a:t>(It’s in the middle between Old English and Modern [Today] English.)</a:t>
            </a:r>
          </a:p>
          <a:p>
            <a:pPr>
              <a:defRPr/>
            </a:pPr>
            <a:r>
              <a:rPr lang="en-US" sz="3600" dirty="0">
                <a:latin typeface="Andalus" panose="02020603050405020304" pitchFamily="18" charset="-78"/>
                <a:cs typeface="Andalus" panose="02020603050405020304" pitchFamily="18" charset="-78"/>
              </a:rPr>
              <a:t>These may have been used during his time but that we definitely don’t use them here in </a:t>
            </a:r>
            <a:r>
              <a:rPr lang="en-US" sz="3600" dirty="0" smtClean="0">
                <a:latin typeface="Andalus" panose="02020603050405020304" pitchFamily="18" charset="-78"/>
                <a:cs typeface="Andalus" panose="02020603050405020304" pitchFamily="18" charset="-78"/>
              </a:rPr>
              <a:t>2019 </a:t>
            </a:r>
            <a:r>
              <a:rPr lang="en-US" sz="3600" dirty="0">
                <a:latin typeface="Andalus" panose="02020603050405020304" pitchFamily="18" charset="-78"/>
                <a:cs typeface="Andalus" panose="02020603050405020304" pitchFamily="18" charset="-78"/>
              </a:rPr>
              <a:t>Georgia.  </a:t>
            </a:r>
          </a:p>
          <a:p>
            <a:pPr>
              <a:defRPr/>
            </a:pPr>
            <a:r>
              <a:rPr lang="en-US" sz="3600" dirty="0">
                <a:latin typeface="Andalus" panose="02020603050405020304" pitchFamily="18" charset="-78"/>
                <a:cs typeface="Andalus" panose="02020603050405020304" pitchFamily="18" charset="-78"/>
              </a:rPr>
              <a:t>For example, what in the heck is Anne saying in </a:t>
            </a:r>
            <a:r>
              <a:rPr lang="en-US" sz="3600" i="1" dirty="0">
                <a:latin typeface="Andalus" panose="02020603050405020304" pitchFamily="18" charset="-78"/>
                <a:cs typeface="Andalus" panose="02020603050405020304" pitchFamily="18" charset="-78"/>
              </a:rPr>
              <a:t>Richard III </a:t>
            </a:r>
            <a:r>
              <a:rPr lang="en-US" sz="3600" dirty="0">
                <a:latin typeface="Andalus" panose="02020603050405020304" pitchFamily="18" charset="-78"/>
                <a:cs typeface="Andalus" panose="02020603050405020304" pitchFamily="18" charset="-78"/>
              </a:rPr>
              <a:t>when she says, </a:t>
            </a:r>
          </a:p>
          <a:p>
            <a:pPr marL="119062" indent="0" algn="ctr">
              <a:buNone/>
              <a:defRPr/>
            </a:pPr>
            <a:r>
              <a:rPr lang="en-US" sz="3600" dirty="0" smtClean="0">
                <a:latin typeface="Andalus" panose="02020603050405020304" pitchFamily="18" charset="-78"/>
                <a:cs typeface="Andalus" panose="02020603050405020304" pitchFamily="18" charset="-78"/>
              </a:rPr>
              <a:t>“</a:t>
            </a:r>
            <a:r>
              <a:rPr lang="en-US" sz="3600" b="1" i="1" u="sng" dirty="0" smtClean="0">
                <a:latin typeface="Andalus" panose="02020603050405020304" pitchFamily="18" charset="-78"/>
                <a:cs typeface="Andalus" panose="02020603050405020304" pitchFamily="18" charset="-78"/>
              </a:rPr>
              <a:t>Lo</a:t>
            </a:r>
            <a:r>
              <a:rPr lang="en-US" sz="3600" dirty="0" smtClean="0">
                <a:latin typeface="Andalus" panose="02020603050405020304" pitchFamily="18" charset="-78"/>
                <a:cs typeface="Andalus" panose="02020603050405020304" pitchFamily="18" charset="-78"/>
              </a:rPr>
              <a:t>, in these windows that let </a:t>
            </a:r>
            <a:r>
              <a:rPr lang="en-US" sz="3600" b="1" i="1" u="sng" dirty="0" smtClean="0">
                <a:latin typeface="Andalus" panose="02020603050405020304" pitchFamily="18" charset="-78"/>
                <a:cs typeface="Andalus" panose="02020603050405020304" pitchFamily="18" charset="-78"/>
              </a:rPr>
              <a:t>forth</a:t>
            </a:r>
            <a:r>
              <a:rPr lang="en-US" sz="3600" dirty="0" smtClean="0">
                <a:latin typeface="Andalus" panose="02020603050405020304" pitchFamily="18" charset="-78"/>
                <a:cs typeface="Andalus" panose="02020603050405020304" pitchFamily="18" charset="-78"/>
              </a:rPr>
              <a:t> </a:t>
            </a:r>
            <a:r>
              <a:rPr lang="en-US" sz="3600" b="1" i="1" u="sng" dirty="0" smtClean="0">
                <a:latin typeface="Andalus" panose="02020603050405020304" pitchFamily="18" charset="-78"/>
                <a:cs typeface="Andalus" panose="02020603050405020304" pitchFamily="18" charset="-78"/>
              </a:rPr>
              <a:t>thy</a:t>
            </a:r>
            <a:r>
              <a:rPr lang="en-US" sz="3600" dirty="0" smtClean="0">
                <a:latin typeface="Andalus" panose="02020603050405020304" pitchFamily="18" charset="-78"/>
                <a:cs typeface="Andalus" panose="02020603050405020304" pitchFamily="18" charset="-78"/>
              </a:rPr>
              <a:t> life”   ????????????? </a:t>
            </a:r>
            <a:endParaRPr lang="en-US" sz="36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5483593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Autofit/>
          </a:bodyPr>
          <a:lstStyle/>
          <a:p>
            <a:pPr algn="ctr">
              <a:defRPr/>
            </a:pPr>
            <a:r>
              <a:rPr lang="en-US" sz="6000" dirty="0" smtClean="0">
                <a:solidFill>
                  <a:schemeClr val="accent1">
                    <a:satMod val="150000"/>
                  </a:schemeClr>
                </a:solidFill>
                <a:latin typeface="Andalus" panose="02020603050405020304" pitchFamily="18" charset="-78"/>
                <a:cs typeface="Andalus" panose="02020603050405020304" pitchFamily="18" charset="-78"/>
              </a:rPr>
              <a:t>Commonly Used EME Words </a:t>
            </a:r>
            <a:endParaRPr lang="en-US" sz="6000" dirty="0">
              <a:solidFill>
                <a:schemeClr val="accent1">
                  <a:satMod val="150000"/>
                </a:schemeClr>
              </a:solidFill>
              <a:latin typeface="Andalus" panose="02020603050405020304" pitchFamily="18" charset="-78"/>
              <a:cs typeface="Andalus" panose="02020603050405020304" pitchFamily="18" charset="-78"/>
            </a:endParaRPr>
          </a:p>
        </p:txBody>
      </p:sp>
      <p:sp>
        <p:nvSpPr>
          <p:cNvPr id="10243" name="Content Placeholder 2"/>
          <p:cNvSpPr>
            <a:spLocks noGrp="1"/>
          </p:cNvSpPr>
          <p:nvPr>
            <p:ph idx="1"/>
          </p:nvPr>
        </p:nvSpPr>
        <p:spPr>
          <a:xfrm>
            <a:off x="838200" y="2082800"/>
            <a:ext cx="10515600" cy="4351338"/>
          </a:xfrm>
        </p:spPr>
        <p:txBody>
          <a:bodyPr/>
          <a:lstStyle/>
          <a:p>
            <a:pPr marL="633412" indent="-514350">
              <a:buFont typeface="+mj-lt"/>
              <a:buAutoNum type="arabicPeriod"/>
              <a:defRPr/>
            </a:pPr>
            <a:r>
              <a:rPr lang="en-US" altLang="en-US" sz="3600" b="1" dirty="0" smtClean="0">
                <a:solidFill>
                  <a:srgbClr val="FF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Thee </a:t>
            </a:r>
            <a:r>
              <a:rPr lang="en-US" altLang="en-US" sz="3600" b="1" dirty="0" smtClean="0">
                <a:solidFill>
                  <a:srgbClr val="FF0000"/>
                </a:solidFill>
                <a:latin typeface="Andalus" panose="02020603050405020304" pitchFamily="18" charset="-78"/>
                <a:cs typeface="Andalus" panose="02020603050405020304" pitchFamily="18" charset="-78"/>
              </a:rPr>
              <a:t> 			means		you</a:t>
            </a:r>
          </a:p>
          <a:p>
            <a:pPr marL="633412" indent="-514350">
              <a:buFont typeface="+mj-lt"/>
              <a:buAutoNum type="arabicPeriod"/>
              <a:defRPr/>
            </a:pPr>
            <a:r>
              <a:rPr lang="en-US" altLang="en-US" sz="3600" b="1" dirty="0" smtClean="0">
                <a:solidFill>
                  <a:srgbClr val="FF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Thou</a:t>
            </a:r>
            <a:r>
              <a:rPr lang="en-US" altLang="en-US" sz="3600" b="1" dirty="0" smtClean="0">
                <a:solidFill>
                  <a:srgbClr val="FF0000"/>
                </a:solidFill>
                <a:latin typeface="Andalus" panose="02020603050405020304" pitchFamily="18" charset="-78"/>
                <a:cs typeface="Andalus" panose="02020603050405020304" pitchFamily="18" charset="-78"/>
              </a:rPr>
              <a:t> 			means		you</a:t>
            </a:r>
          </a:p>
          <a:p>
            <a:pPr marL="633412" indent="-514350">
              <a:buFont typeface="+mj-lt"/>
              <a:buAutoNum type="arabicPeriod"/>
              <a:defRPr/>
            </a:pPr>
            <a:r>
              <a:rPr lang="en-US" altLang="en-US" sz="3600" b="1" dirty="0" smtClean="0">
                <a:solidFill>
                  <a:srgbClr val="FF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Thy</a:t>
            </a:r>
            <a:r>
              <a:rPr lang="en-US" altLang="en-US" sz="3600" b="1" dirty="0" smtClean="0">
                <a:solidFill>
                  <a:srgbClr val="FF0000"/>
                </a:solidFill>
                <a:latin typeface="Andalus" panose="02020603050405020304" pitchFamily="18" charset="-78"/>
                <a:cs typeface="Andalus" panose="02020603050405020304" pitchFamily="18" charset="-78"/>
              </a:rPr>
              <a:t> or </a:t>
            </a:r>
            <a:r>
              <a:rPr lang="en-US" altLang="en-US" sz="3600" b="1" dirty="0" smtClean="0">
                <a:solidFill>
                  <a:srgbClr val="FF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Thine</a:t>
            </a:r>
            <a:r>
              <a:rPr lang="en-US" altLang="en-US" sz="3600" b="1" dirty="0" smtClean="0">
                <a:solidFill>
                  <a:srgbClr val="FF0000"/>
                </a:solidFill>
                <a:latin typeface="Andalus" panose="02020603050405020304" pitchFamily="18" charset="-78"/>
                <a:cs typeface="Andalus" panose="02020603050405020304" pitchFamily="18" charset="-78"/>
              </a:rPr>
              <a:t> 	means		your</a:t>
            </a:r>
          </a:p>
          <a:p>
            <a:pPr marL="633412" indent="-514350">
              <a:buFont typeface="+mj-lt"/>
              <a:buAutoNum type="arabicPeriod"/>
              <a:defRPr/>
            </a:pPr>
            <a:r>
              <a:rPr lang="en-US" altLang="en-US" sz="3600" b="1" dirty="0" smtClean="0">
                <a:solidFill>
                  <a:srgbClr val="FF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Hath</a:t>
            </a:r>
            <a:r>
              <a:rPr lang="en-US" altLang="en-US" sz="3600" b="1" dirty="0" smtClean="0">
                <a:solidFill>
                  <a:srgbClr val="FF0000"/>
                </a:solidFill>
                <a:latin typeface="Andalus" panose="02020603050405020304" pitchFamily="18" charset="-78"/>
                <a:cs typeface="Andalus" panose="02020603050405020304" pitchFamily="18" charset="-78"/>
              </a:rPr>
              <a:t> 			means		has</a:t>
            </a:r>
          </a:p>
          <a:p>
            <a:pPr marL="633412" indent="-514350">
              <a:buFont typeface="+mj-lt"/>
              <a:buAutoNum type="arabicPeriod"/>
              <a:defRPr/>
            </a:pPr>
            <a:r>
              <a:rPr lang="en-US" altLang="en-US" sz="3600" b="1" dirty="0" smtClean="0">
                <a:solidFill>
                  <a:srgbClr val="FF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Nay </a:t>
            </a:r>
            <a:r>
              <a:rPr lang="en-US" altLang="en-US" sz="3600" b="1" dirty="0" smtClean="0">
                <a:solidFill>
                  <a:srgbClr val="FF0000"/>
                </a:solidFill>
                <a:latin typeface="Andalus" panose="02020603050405020304" pitchFamily="18" charset="-78"/>
                <a:cs typeface="Andalus" panose="02020603050405020304" pitchFamily="18" charset="-78"/>
              </a:rPr>
              <a:t>			means		no</a:t>
            </a:r>
          </a:p>
          <a:p>
            <a:pPr marL="633412" indent="-514350">
              <a:buFont typeface="+mj-lt"/>
              <a:buAutoNum type="arabicPeriod"/>
              <a:defRPr/>
            </a:pPr>
            <a:r>
              <a:rPr lang="en-US" altLang="en-US" sz="3600" b="1" dirty="0" smtClean="0">
                <a:solidFill>
                  <a:srgbClr val="FF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Yea</a:t>
            </a:r>
            <a:r>
              <a:rPr lang="en-US" altLang="en-US" sz="3600" b="1" dirty="0" smtClean="0">
                <a:solidFill>
                  <a:srgbClr val="FF0000"/>
                </a:solidFill>
                <a:latin typeface="Andalus" panose="02020603050405020304" pitchFamily="18" charset="-78"/>
                <a:cs typeface="Andalus" panose="02020603050405020304" pitchFamily="18" charset="-78"/>
              </a:rPr>
              <a:t> (sounds like “yay”) means	yes</a:t>
            </a:r>
          </a:p>
          <a:p>
            <a:pPr marL="633412" indent="-514350">
              <a:buFont typeface="+mj-lt"/>
              <a:buAutoNum type="arabicPeriod"/>
              <a:defRPr/>
            </a:pPr>
            <a:r>
              <a:rPr lang="en-US" altLang="en-US" sz="3600" b="1" dirty="0" smtClean="0">
                <a:solidFill>
                  <a:srgbClr val="FF0000"/>
                </a:solidFill>
                <a:latin typeface="Andalus" panose="02020603050405020304" pitchFamily="18" charset="-78"/>
                <a:cs typeface="Andalus" panose="02020603050405020304" pitchFamily="18" charset="-78"/>
              </a:rPr>
              <a:t> </a:t>
            </a:r>
            <a:r>
              <a:rPr lang="en-US" altLang="en-US" sz="3600" b="1" dirty="0" smtClean="0">
                <a:solidFill>
                  <a:srgbClr val="FF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Aye</a:t>
            </a:r>
            <a:r>
              <a:rPr lang="en-US" altLang="en-US" sz="3600" b="1" dirty="0" smtClean="0">
                <a:solidFill>
                  <a:srgbClr val="FF0000"/>
                </a:solidFill>
                <a:latin typeface="Andalus" panose="02020603050405020304" pitchFamily="18" charset="-78"/>
                <a:cs typeface="Andalus" panose="02020603050405020304" pitchFamily="18" charset="-78"/>
              </a:rPr>
              <a:t> (sounds like “eye”) means	yes</a:t>
            </a:r>
          </a:p>
        </p:txBody>
      </p:sp>
    </p:spTree>
    <p:extLst>
      <p:ext uri="{BB962C8B-B14F-4D97-AF65-F5344CB8AC3E}">
        <p14:creationId xmlns:p14="http://schemas.microsoft.com/office/powerpoint/2010/main" val="17511298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6600" dirty="0" smtClean="0">
                <a:solidFill>
                  <a:schemeClr val="accent1">
                    <a:satMod val="150000"/>
                  </a:schemeClr>
                </a:solidFill>
                <a:latin typeface="Andalus" panose="02020603050405020304" pitchFamily="18" charset="-78"/>
                <a:cs typeface="Andalus" panose="02020603050405020304" pitchFamily="18" charset="-78"/>
              </a:rPr>
              <a:t>Super Important Tip	</a:t>
            </a:r>
            <a:endParaRPr lang="en-US" sz="6600" dirty="0">
              <a:solidFill>
                <a:schemeClr val="accent1">
                  <a:satMod val="150000"/>
                </a:schemeClr>
              </a:solidFill>
              <a:latin typeface="Andalus" panose="02020603050405020304" pitchFamily="18" charset="-78"/>
              <a:cs typeface="Andalus" panose="02020603050405020304" pitchFamily="18" charset="-78"/>
            </a:endParaRPr>
          </a:p>
        </p:txBody>
      </p:sp>
      <p:sp>
        <p:nvSpPr>
          <p:cNvPr id="11267" name="Content Placeholder 2"/>
          <p:cNvSpPr>
            <a:spLocks noGrp="1"/>
          </p:cNvSpPr>
          <p:nvPr>
            <p:ph idx="1"/>
          </p:nvPr>
        </p:nvSpPr>
        <p:spPr>
          <a:xfrm>
            <a:off x="76200" y="1600200"/>
            <a:ext cx="12020550" cy="4876800"/>
          </a:xfrm>
        </p:spPr>
        <p:txBody>
          <a:bodyPr/>
          <a:lstStyle/>
          <a:p>
            <a:pPr marL="119062" indent="0">
              <a:buNone/>
              <a:defRPr/>
            </a:pPr>
            <a:r>
              <a:rPr lang="en-US" altLang="en-US" sz="3600" b="1" dirty="0" smtClean="0">
                <a:solidFill>
                  <a:srgbClr val="FF0000"/>
                </a:solidFill>
                <a:latin typeface="Andalus" panose="02020603050405020304" pitchFamily="18" charset="-78"/>
                <a:cs typeface="Andalus" panose="02020603050405020304" pitchFamily="18" charset="-78"/>
              </a:rPr>
              <a:t>A) Read until the end of the sentence – so stop when there is a period.  This is the </a:t>
            </a:r>
            <a:r>
              <a:rPr lang="en-US" altLang="en-US" sz="3600" b="1" u="sng" dirty="0" smtClean="0">
                <a:solidFill>
                  <a:srgbClr val="FF0000"/>
                </a:solidFill>
                <a:latin typeface="Andalus" panose="02020603050405020304" pitchFamily="18" charset="-78"/>
                <a:cs typeface="Andalus" panose="02020603050405020304" pitchFamily="18" charset="-78"/>
              </a:rPr>
              <a:t>best</a:t>
            </a:r>
            <a:r>
              <a:rPr lang="en-US" altLang="en-US" sz="3600" b="1" dirty="0" smtClean="0">
                <a:solidFill>
                  <a:srgbClr val="FF0000"/>
                </a:solidFill>
                <a:latin typeface="Andalus" panose="02020603050405020304" pitchFamily="18" charset="-78"/>
                <a:cs typeface="Andalus" panose="02020603050405020304" pitchFamily="18" charset="-78"/>
              </a:rPr>
              <a:t> way to understand the meaning</a:t>
            </a:r>
            <a:r>
              <a:rPr lang="en-US" altLang="en-US" sz="3600" b="1" dirty="0">
                <a:solidFill>
                  <a:srgbClr val="FF0000"/>
                </a:solidFill>
                <a:latin typeface="Andalus" panose="02020603050405020304" pitchFamily="18" charset="-78"/>
                <a:cs typeface="Andalus" panose="02020603050405020304" pitchFamily="18" charset="-78"/>
              </a:rPr>
              <a:t>.</a:t>
            </a:r>
            <a:r>
              <a:rPr lang="en-US" altLang="en-US" sz="3600" b="1" dirty="0" smtClean="0">
                <a:solidFill>
                  <a:srgbClr val="FF0000"/>
                </a:solidFill>
                <a:latin typeface="Andalus" panose="02020603050405020304" pitchFamily="18" charset="-78"/>
                <a:cs typeface="Andalus" panose="02020603050405020304" pitchFamily="18" charset="-78"/>
              </a:rPr>
              <a:t>  </a:t>
            </a:r>
          </a:p>
          <a:p>
            <a:pPr marL="119062" indent="0">
              <a:buNone/>
              <a:defRPr/>
            </a:pPr>
            <a:endParaRPr lang="en-US" altLang="en-US" sz="3600" b="1" dirty="0" smtClean="0">
              <a:solidFill>
                <a:srgbClr val="FF0000"/>
              </a:solidFill>
              <a:latin typeface="Andalus" panose="02020603050405020304" pitchFamily="18" charset="-78"/>
              <a:cs typeface="Andalus" panose="02020603050405020304" pitchFamily="18" charset="-78"/>
            </a:endParaRPr>
          </a:p>
          <a:p>
            <a:pPr marL="119062" indent="0">
              <a:buNone/>
              <a:defRPr/>
            </a:pPr>
            <a:r>
              <a:rPr lang="en-US" altLang="en-US" sz="3600" b="1" dirty="0" smtClean="0">
                <a:solidFill>
                  <a:srgbClr val="FF0000"/>
                </a:solidFill>
                <a:latin typeface="Andalus" panose="02020603050405020304" pitchFamily="18" charset="-78"/>
                <a:cs typeface="Andalus" panose="02020603050405020304" pitchFamily="18" charset="-78"/>
              </a:rPr>
              <a:t>B) DO </a:t>
            </a:r>
            <a:r>
              <a:rPr lang="en-US" altLang="en-US" sz="3600" b="1" u="sng" dirty="0" smtClean="0">
                <a:solidFill>
                  <a:srgbClr val="FF0000"/>
                </a:solidFill>
                <a:latin typeface="Andalus" panose="02020603050405020304" pitchFamily="18" charset="-78"/>
                <a:cs typeface="Andalus" panose="02020603050405020304" pitchFamily="18" charset="-78"/>
              </a:rPr>
              <a:t>NOT</a:t>
            </a:r>
            <a:r>
              <a:rPr lang="en-US" altLang="en-US" sz="3600" b="1" dirty="0" smtClean="0">
                <a:solidFill>
                  <a:srgbClr val="FF0000"/>
                </a:solidFill>
                <a:latin typeface="Andalus" panose="02020603050405020304" pitchFamily="18" charset="-78"/>
                <a:cs typeface="Andalus" panose="02020603050405020304" pitchFamily="18" charset="-78"/>
              </a:rPr>
              <a:t> STOP AT THE END OF EACH LINE!</a:t>
            </a:r>
          </a:p>
          <a:p>
            <a:pPr eaLnBrk="1" hangingPunct="1">
              <a:defRPr/>
            </a:pPr>
            <a:endParaRPr lang="en-US" altLang="en-US" sz="3600" b="1" dirty="0" smtClean="0">
              <a:solidFill>
                <a:srgbClr val="FF0000"/>
              </a:solidFill>
              <a:latin typeface="Andalus" panose="02020603050405020304" pitchFamily="18" charset="-78"/>
              <a:cs typeface="Andalus" panose="02020603050405020304" pitchFamily="18" charset="-78"/>
            </a:endParaRPr>
          </a:p>
          <a:p>
            <a:pPr marL="119062" indent="0">
              <a:buNone/>
              <a:defRPr/>
            </a:pPr>
            <a:r>
              <a:rPr lang="en-US" altLang="en-US" sz="3600" b="1" dirty="0" smtClean="0">
                <a:solidFill>
                  <a:srgbClr val="FF0000"/>
                </a:solidFill>
                <a:latin typeface="Andalus" panose="02020603050405020304" pitchFamily="18" charset="-78"/>
                <a:cs typeface="Andalus" panose="02020603050405020304" pitchFamily="18" charset="-78"/>
              </a:rPr>
              <a:t>C) It’s OKAY if you don’t understand the meaning of the sentence reading it one time – that’s why we use context clues and footnotes.</a:t>
            </a:r>
          </a:p>
        </p:txBody>
      </p:sp>
    </p:spTree>
    <p:extLst>
      <p:ext uri="{BB962C8B-B14F-4D97-AF65-F5344CB8AC3E}">
        <p14:creationId xmlns:p14="http://schemas.microsoft.com/office/powerpoint/2010/main" val="23383083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7200" dirty="0" smtClean="0">
                <a:latin typeface="Andalus" panose="02020603050405020304" pitchFamily="18" charset="-78"/>
                <a:cs typeface="Andalus" panose="02020603050405020304" pitchFamily="18" charset="-78"/>
              </a:rPr>
              <a:t>The Tip in Action</a:t>
            </a:r>
            <a:endParaRPr lang="en-US" sz="7200" dirty="0">
              <a:latin typeface="Andalus" panose="02020603050405020304" pitchFamily="18" charset="-78"/>
              <a:cs typeface="Andalus" panose="02020603050405020304" pitchFamily="18" charset="-78"/>
            </a:endParaRPr>
          </a:p>
        </p:txBody>
      </p:sp>
      <p:sp>
        <p:nvSpPr>
          <p:cNvPr id="21507" name="Content Placeholder 2"/>
          <p:cNvSpPr>
            <a:spLocks noGrp="1"/>
          </p:cNvSpPr>
          <p:nvPr>
            <p:ph idx="1"/>
          </p:nvPr>
        </p:nvSpPr>
        <p:spPr>
          <a:xfrm>
            <a:off x="0" y="1774826"/>
            <a:ext cx="12192000" cy="4625975"/>
          </a:xfrm>
        </p:spPr>
        <p:txBody>
          <a:bodyPr/>
          <a:lstStyle/>
          <a:p>
            <a:pPr marL="117475" indent="0">
              <a:buNone/>
            </a:pPr>
            <a:r>
              <a:rPr lang="en-US" altLang="en-US" sz="3600" dirty="0" smtClean="0"/>
              <a:t>Use the tip you just wrote down to successfully read this example from </a:t>
            </a:r>
            <a:r>
              <a:rPr lang="en-US" altLang="en-US" sz="3600" i="1" dirty="0" smtClean="0"/>
              <a:t>The Taming of the Shrew </a:t>
            </a:r>
            <a:r>
              <a:rPr lang="en-US" altLang="en-US" sz="3600" dirty="0" smtClean="0"/>
              <a:t>aloud:</a:t>
            </a:r>
          </a:p>
          <a:p>
            <a:pPr marL="117475" indent="0">
              <a:buNone/>
            </a:pPr>
            <a:r>
              <a:rPr lang="en-US" altLang="en-US" sz="3600" dirty="0" smtClean="0"/>
              <a:t/>
            </a:r>
            <a:br>
              <a:rPr lang="en-US" altLang="en-US" sz="3600" dirty="0" smtClean="0"/>
            </a:br>
            <a:r>
              <a:rPr lang="en-US" altLang="en-US" sz="3600" dirty="0" err="1" smtClean="0"/>
              <a:t>Petruchio</a:t>
            </a:r>
            <a:r>
              <a:rPr lang="en-US" altLang="en-US" sz="3600" dirty="0" smtClean="0"/>
              <a:t>: </a:t>
            </a:r>
          </a:p>
          <a:p>
            <a:pPr marL="117475" indent="0" algn="ctr">
              <a:buNone/>
            </a:pPr>
            <a:r>
              <a:rPr lang="en-US" altLang="en-US" sz="4400" dirty="0">
                <a:latin typeface="Baskerville Old Face" panose="02020602080505020303" pitchFamily="18" charset="0"/>
              </a:rPr>
              <a:t>“Verona</a:t>
            </a:r>
            <a:r>
              <a:rPr lang="en-US" altLang="en-US" sz="4400" dirty="0">
                <a:solidFill>
                  <a:srgbClr val="FF0000"/>
                </a:solidFill>
                <a:latin typeface="Baskerville Old Face" panose="02020602080505020303" pitchFamily="18" charset="0"/>
              </a:rPr>
              <a:t>,</a:t>
            </a:r>
            <a:r>
              <a:rPr lang="en-US" altLang="en-US" sz="4400" dirty="0">
                <a:latin typeface="Baskerville Old Face" panose="02020602080505020303" pitchFamily="18" charset="0"/>
              </a:rPr>
              <a:t> for a while I take my leave</a:t>
            </a:r>
          </a:p>
          <a:p>
            <a:pPr marL="117475" indent="0" algn="ctr">
              <a:buNone/>
            </a:pPr>
            <a:r>
              <a:rPr lang="en-US" altLang="en-US" sz="4400" dirty="0">
                <a:latin typeface="Baskerville Old Face" panose="02020602080505020303" pitchFamily="18" charset="0"/>
              </a:rPr>
              <a:t>To see my friends in Padua</a:t>
            </a:r>
            <a:r>
              <a:rPr lang="en-US" altLang="en-US" sz="4400" dirty="0">
                <a:solidFill>
                  <a:srgbClr val="FF0000"/>
                </a:solidFill>
                <a:latin typeface="Baskerville Old Face" panose="02020602080505020303" pitchFamily="18" charset="0"/>
              </a:rPr>
              <a:t>,</a:t>
            </a:r>
            <a:r>
              <a:rPr lang="en-US" altLang="en-US" sz="4400" dirty="0">
                <a:latin typeface="Baskerville Old Face" panose="02020602080505020303" pitchFamily="18" charset="0"/>
              </a:rPr>
              <a:t> but of all </a:t>
            </a:r>
          </a:p>
          <a:p>
            <a:pPr marL="117475" indent="0" algn="ctr">
              <a:buNone/>
            </a:pPr>
            <a:r>
              <a:rPr lang="en-US" altLang="en-US" sz="4400" dirty="0">
                <a:latin typeface="Baskerville Old Face" panose="02020602080505020303" pitchFamily="18" charset="0"/>
              </a:rPr>
              <a:t>My best beloved and approved friend</a:t>
            </a:r>
            <a:r>
              <a:rPr lang="en-US" altLang="en-US" sz="4400" dirty="0">
                <a:solidFill>
                  <a:srgbClr val="FF0000"/>
                </a:solidFill>
                <a:latin typeface="Baskerville Old Face" panose="02020602080505020303" pitchFamily="18" charset="0"/>
              </a:rPr>
              <a:t>,</a:t>
            </a:r>
            <a:r>
              <a:rPr lang="en-US" altLang="en-US" sz="4400" dirty="0">
                <a:latin typeface="Baskerville Old Face" panose="02020602080505020303" pitchFamily="18" charset="0"/>
              </a:rPr>
              <a:t> </a:t>
            </a:r>
            <a:r>
              <a:rPr lang="en-US" altLang="en-US" sz="4400" dirty="0" err="1">
                <a:latin typeface="Baskerville Old Face" panose="02020602080505020303" pitchFamily="18" charset="0"/>
              </a:rPr>
              <a:t>Hortensio</a:t>
            </a:r>
            <a:r>
              <a:rPr lang="en-US" altLang="en-US" sz="4400" dirty="0">
                <a:solidFill>
                  <a:srgbClr val="FF0000"/>
                </a:solidFill>
                <a:latin typeface="Baskerville Old Face" panose="02020602080505020303" pitchFamily="18" charset="0"/>
              </a:rPr>
              <a:t>.</a:t>
            </a:r>
            <a:r>
              <a:rPr lang="en-US" altLang="en-US" sz="4400" dirty="0">
                <a:latin typeface="Baskerville Old Face" panose="02020602080505020303" pitchFamily="18" charset="0"/>
              </a:rPr>
              <a:t>” </a:t>
            </a:r>
          </a:p>
        </p:txBody>
      </p:sp>
    </p:spTree>
    <p:extLst>
      <p:ext uri="{BB962C8B-B14F-4D97-AF65-F5344CB8AC3E}">
        <p14:creationId xmlns:p14="http://schemas.microsoft.com/office/powerpoint/2010/main" val="41515683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6600" dirty="0" smtClean="0">
                <a:latin typeface="Andalus" panose="02020603050405020304" pitchFamily="18" charset="-78"/>
                <a:cs typeface="Andalus" panose="02020603050405020304" pitchFamily="18" charset="-78"/>
              </a:rPr>
              <a:t>Types of Shakespearean Plays </a:t>
            </a:r>
            <a:endParaRPr lang="en-US" sz="6600" dirty="0">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1981200" y="1774826"/>
            <a:ext cx="5410200" cy="4625975"/>
          </a:xfrm>
        </p:spPr>
        <p:txBody>
          <a:bodyPr/>
          <a:lstStyle/>
          <a:p>
            <a:pPr marL="119062" indent="0">
              <a:buNone/>
              <a:defRPr/>
            </a:pPr>
            <a:r>
              <a:rPr lang="en-US" sz="3600" b="1" dirty="0" smtClean="0">
                <a:solidFill>
                  <a:srgbClr val="FF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Shakespeare wrote 3 types of plays:</a:t>
            </a:r>
          </a:p>
          <a:p>
            <a:pPr marL="633412" indent="-514350">
              <a:buFont typeface="Wingdings 2" panose="05020102010507070707" pitchFamily="18" charset="2"/>
              <a:buAutoNum type="arabicPeriod"/>
              <a:defRPr/>
            </a:pPr>
            <a:r>
              <a:rPr lang="en-US" sz="3600" b="1" dirty="0" smtClean="0">
                <a:solidFill>
                  <a:srgbClr val="FF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Histories </a:t>
            </a:r>
          </a:p>
          <a:p>
            <a:pPr marL="633412" indent="-514350">
              <a:buFont typeface="Wingdings 2" panose="05020102010507070707" pitchFamily="18" charset="2"/>
              <a:buAutoNum type="arabicPeriod"/>
              <a:defRPr/>
            </a:pPr>
            <a:r>
              <a:rPr lang="en-US" sz="3600" b="1" dirty="0" smtClean="0">
                <a:solidFill>
                  <a:srgbClr val="FF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Tragedies</a:t>
            </a:r>
          </a:p>
          <a:p>
            <a:pPr marL="633412" indent="-514350">
              <a:buFont typeface="Wingdings 2" panose="05020102010507070707" pitchFamily="18" charset="2"/>
              <a:buAutoNum type="arabicPeriod"/>
              <a:defRPr/>
            </a:pPr>
            <a:r>
              <a:rPr lang="en-US" sz="3600" b="1" dirty="0" smtClean="0">
                <a:solidFill>
                  <a:srgbClr val="FF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Comedies  </a:t>
            </a:r>
          </a:p>
          <a:p>
            <a:pPr marL="633412" indent="-514350">
              <a:buFont typeface="Wingdings 2" panose="05020102010507070707" pitchFamily="18" charset="2"/>
              <a:buAutoNum type="arabicPeriod"/>
              <a:defRPr/>
            </a:pPr>
            <a:endParaRPr lang="en-US" sz="3600" b="1" dirty="0">
              <a:solidFill>
                <a:srgbClr val="FF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endParaRPr>
          </a:p>
          <a:p>
            <a:pPr marL="119062" indent="0">
              <a:buNone/>
              <a:defRPr/>
            </a:pPr>
            <a:r>
              <a:rPr lang="en-US" sz="3600" b="1" dirty="0" smtClean="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The one we will read is a TRADEGY.</a:t>
            </a:r>
          </a:p>
          <a:p>
            <a:pPr>
              <a:defRPr/>
            </a:pPr>
            <a:endParaRPr lang="en-US" dirty="0"/>
          </a:p>
        </p:txBody>
      </p:sp>
      <p:pic>
        <p:nvPicPr>
          <p:cNvPr id="4" name="Picture 3"/>
          <p:cNvPicPr>
            <a:picLocks noChangeAspect="1"/>
          </p:cNvPicPr>
          <p:nvPr/>
        </p:nvPicPr>
        <p:blipFill>
          <a:blip r:embed="rId2"/>
          <a:stretch>
            <a:fillRect/>
          </a:stretch>
        </p:blipFill>
        <p:spPr>
          <a:xfrm>
            <a:off x="7391400" y="2060173"/>
            <a:ext cx="3810000" cy="4055280"/>
          </a:xfrm>
          <a:prstGeom prst="rect">
            <a:avLst/>
          </a:prstGeom>
          <a:ln>
            <a:noFill/>
          </a:ln>
          <a:effectLst>
            <a:softEdge rad="112500"/>
          </a:effectLst>
        </p:spPr>
      </p:pic>
    </p:spTree>
    <p:extLst>
      <p:ext uri="{BB962C8B-B14F-4D97-AF65-F5344CB8AC3E}">
        <p14:creationId xmlns:p14="http://schemas.microsoft.com/office/powerpoint/2010/main" val="12401277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rot="16200000">
            <a:off x="-1612105" y="2802731"/>
            <a:ext cx="6857999" cy="1252538"/>
          </a:xfrm>
          <a:prstGeom prst="rect">
            <a:avLst/>
          </a:prstGeom>
        </p:spPr>
        <p:txBody>
          <a:bodyPr>
            <a:noAutofit/>
          </a:bodyPr>
          <a:lstStyle/>
          <a:p>
            <a:pPr algn="ctr">
              <a:defRPr/>
            </a:pPr>
            <a:r>
              <a:rPr lang="en-US" sz="7200" dirty="0">
                <a:solidFill>
                  <a:schemeClr val="accent1">
                    <a:satMod val="150000"/>
                  </a:schemeClr>
                </a:solidFill>
                <a:latin typeface="Andalus" panose="02020603050405020304" pitchFamily="18" charset="-78"/>
                <a:cs typeface="Andalus" panose="02020603050405020304" pitchFamily="18" charset="-78"/>
              </a:rPr>
              <a:t>Characteristics of Tragedies: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76200"/>
            <a:ext cx="6781800" cy="6857999"/>
          </a:xfrm>
          <a:prstGeom prst="rect">
            <a:avLst/>
          </a:prstGeom>
        </p:spPr>
      </p:pic>
    </p:spTree>
    <p:extLst>
      <p:ext uri="{BB962C8B-B14F-4D97-AF65-F5344CB8AC3E}">
        <p14:creationId xmlns:p14="http://schemas.microsoft.com/office/powerpoint/2010/main" val="17475554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8800" dirty="0" smtClean="0">
                <a:solidFill>
                  <a:schemeClr val="accent1">
                    <a:satMod val="150000"/>
                  </a:schemeClr>
                </a:solidFill>
                <a:latin typeface="Andalus" panose="02020603050405020304" pitchFamily="18" charset="-78"/>
                <a:cs typeface="Andalus" panose="02020603050405020304" pitchFamily="18" charset="-78"/>
              </a:rPr>
              <a:t>Asides</a:t>
            </a:r>
            <a:endParaRPr lang="en-US" sz="8800" dirty="0">
              <a:solidFill>
                <a:schemeClr val="accent1">
                  <a:satMod val="150000"/>
                </a:schemeClr>
              </a:solidFill>
              <a:latin typeface="Andalus" panose="02020603050405020304" pitchFamily="18" charset="-78"/>
              <a:cs typeface="Andalus" panose="02020603050405020304" pitchFamily="18" charset="-78"/>
            </a:endParaRPr>
          </a:p>
        </p:txBody>
      </p:sp>
      <p:sp>
        <p:nvSpPr>
          <p:cNvPr id="14339" name="Content Placeholder 2"/>
          <p:cNvSpPr>
            <a:spLocks noGrp="1"/>
          </p:cNvSpPr>
          <p:nvPr>
            <p:ph idx="1"/>
          </p:nvPr>
        </p:nvSpPr>
        <p:spPr>
          <a:xfrm>
            <a:off x="0" y="1774826"/>
            <a:ext cx="12192000" cy="4625975"/>
          </a:xfrm>
        </p:spPr>
        <p:txBody>
          <a:bodyPr/>
          <a:lstStyle/>
          <a:p>
            <a:pPr eaLnBrk="1" hangingPunct="1">
              <a:defRPr/>
            </a:pPr>
            <a:r>
              <a:rPr lang="en-US" altLang="en-US" sz="4400" b="1" dirty="0">
                <a:solidFill>
                  <a:srgbClr val="FF0000"/>
                </a:solidFill>
                <a:latin typeface="Andalus" panose="02020603050405020304" pitchFamily="18" charset="-78"/>
                <a:cs typeface="Andalus" panose="02020603050405020304" pitchFamily="18" charset="-78"/>
              </a:rPr>
              <a:t>Aside - When a character is whispering or talking almost to the audience.</a:t>
            </a:r>
          </a:p>
          <a:p>
            <a:pPr eaLnBrk="1" hangingPunct="1">
              <a:defRPr/>
            </a:pPr>
            <a:r>
              <a:rPr lang="en-US" altLang="en-US" sz="4400" dirty="0">
                <a:latin typeface="Andalus" panose="02020603050405020304" pitchFamily="18" charset="-78"/>
                <a:cs typeface="Andalus" panose="02020603050405020304" pitchFamily="18" charset="-78"/>
              </a:rPr>
              <a:t>Think of it as they’re talking “off to the side.”</a:t>
            </a:r>
          </a:p>
          <a:p>
            <a:pPr eaLnBrk="1" hangingPunct="1">
              <a:defRPr/>
            </a:pPr>
            <a:r>
              <a:rPr lang="en-US" altLang="en-US" sz="4400" b="1" dirty="0">
                <a:solidFill>
                  <a:srgbClr val="FF0000"/>
                </a:solidFill>
                <a:latin typeface="Andalus" panose="02020603050405020304" pitchFamily="18" charset="-78"/>
                <a:cs typeface="Andalus" panose="02020603050405020304" pitchFamily="18" charset="-78"/>
              </a:rPr>
              <a:t>These are intended to be funny because it’s the character/actor LITERALLY making a joke to the audience the other characters can’t hear.</a:t>
            </a:r>
          </a:p>
          <a:p>
            <a:pPr marL="119062" indent="0">
              <a:buNone/>
              <a:defRPr/>
            </a:pPr>
            <a:endParaRPr lang="en-US" altLang="en-US" sz="2400" dirty="0"/>
          </a:p>
        </p:txBody>
      </p:sp>
    </p:spTree>
    <p:extLst>
      <p:ext uri="{BB962C8B-B14F-4D97-AF65-F5344CB8AC3E}">
        <p14:creationId xmlns:p14="http://schemas.microsoft.com/office/powerpoint/2010/main" val="9217503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7200" dirty="0" smtClean="0">
                <a:latin typeface="Andalus" panose="02020603050405020304" pitchFamily="18" charset="-78"/>
                <a:cs typeface="Andalus" panose="02020603050405020304" pitchFamily="18" charset="-78"/>
              </a:rPr>
              <a:t>Example of an Aside</a:t>
            </a:r>
            <a:endParaRPr lang="en-US" sz="7200" dirty="0">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0" y="1774826"/>
            <a:ext cx="12192000" cy="4625975"/>
          </a:xfrm>
        </p:spPr>
        <p:txBody>
          <a:bodyPr/>
          <a:lstStyle/>
          <a:p>
            <a:pPr eaLnBrk="1" hangingPunct="1">
              <a:defRPr/>
            </a:pPr>
            <a:r>
              <a:rPr lang="en-US" altLang="en-US" sz="3200" dirty="0">
                <a:latin typeface="Andalus" panose="02020603050405020304" pitchFamily="18" charset="-78"/>
                <a:cs typeface="Andalus" panose="02020603050405020304" pitchFamily="18" charset="-78"/>
              </a:rPr>
              <a:t>In Act III, scene 1 of </a:t>
            </a:r>
            <a:r>
              <a:rPr lang="en-US" altLang="en-US" sz="3200" i="1" dirty="0">
                <a:latin typeface="Andalus" panose="02020603050405020304" pitchFamily="18" charset="-78"/>
                <a:cs typeface="Andalus" panose="02020603050405020304" pitchFamily="18" charset="-78"/>
              </a:rPr>
              <a:t>TTOTS</a:t>
            </a:r>
            <a:r>
              <a:rPr lang="en-US" altLang="en-US" sz="3200" dirty="0">
                <a:latin typeface="Andalus" panose="02020603050405020304" pitchFamily="18" charset="-78"/>
                <a:cs typeface="Andalus" panose="02020603050405020304" pitchFamily="18" charset="-78"/>
              </a:rPr>
              <a:t>, Lucentio makes a side comment about Hortensio implying that Hortensio’s tuning of his instrument will take forever.  </a:t>
            </a:r>
          </a:p>
          <a:p>
            <a:pPr marL="119062" indent="0" algn="ctr">
              <a:buNone/>
              <a:defRPr/>
            </a:pPr>
            <a:r>
              <a:rPr lang="en-US" altLang="en-US" sz="3200" b="1" dirty="0">
                <a:latin typeface="Andalus" panose="02020603050405020304" pitchFamily="18" charset="-78"/>
                <a:cs typeface="Andalus" panose="02020603050405020304" pitchFamily="18" charset="-78"/>
              </a:rPr>
              <a:t>Hortensio: “You’ll leave his lecture when I am in tune?”</a:t>
            </a:r>
          </a:p>
          <a:p>
            <a:pPr marL="119062" indent="0" algn="ctr">
              <a:buNone/>
              <a:defRPr/>
            </a:pPr>
            <a:r>
              <a:rPr lang="en-US" altLang="en-US" sz="3200" b="1" dirty="0">
                <a:latin typeface="Andalus" panose="02020603050405020304" pitchFamily="18" charset="-78"/>
                <a:cs typeface="Andalus" panose="02020603050405020304" pitchFamily="18" charset="-78"/>
              </a:rPr>
              <a:t>Lucentio: [</a:t>
            </a:r>
            <a:r>
              <a:rPr lang="en-US" altLang="en-US" sz="3200" b="1" i="1" dirty="0">
                <a:latin typeface="Andalus" panose="02020603050405020304" pitchFamily="18" charset="-78"/>
                <a:cs typeface="Andalus" panose="02020603050405020304" pitchFamily="18" charset="-78"/>
              </a:rPr>
              <a:t>aside</a:t>
            </a:r>
            <a:r>
              <a:rPr lang="en-US" altLang="en-US" sz="3200" b="1" dirty="0">
                <a:latin typeface="Andalus" panose="02020603050405020304" pitchFamily="18" charset="-78"/>
                <a:cs typeface="Andalus" panose="02020603050405020304" pitchFamily="18" charset="-78"/>
              </a:rPr>
              <a:t>] “That will be never.”</a:t>
            </a:r>
          </a:p>
          <a:p>
            <a:pPr marL="119062" indent="0" algn="ctr">
              <a:buNone/>
              <a:defRPr/>
            </a:pPr>
            <a:endParaRPr lang="en-US" altLang="en-US" sz="3200" dirty="0">
              <a:latin typeface="Andalus" panose="02020603050405020304" pitchFamily="18" charset="-78"/>
              <a:cs typeface="Andalus" panose="02020603050405020304" pitchFamily="18" charset="-78"/>
            </a:endParaRPr>
          </a:p>
          <a:p>
            <a:pPr eaLnBrk="1" hangingPunct="1">
              <a:defRPr/>
            </a:pPr>
            <a:r>
              <a:rPr lang="en-US" altLang="en-US" sz="3200" dirty="0">
                <a:latin typeface="Andalus" panose="02020603050405020304" pitchFamily="18" charset="-78"/>
                <a:cs typeface="Andalus" panose="02020603050405020304" pitchFamily="18" charset="-78"/>
              </a:rPr>
              <a:t>Lucentio is throwing shade on Hortensio here so he makes the comment as an aside so Hortensio cannot hear him smack-talking him.  This would be something the audience would laugh at.</a:t>
            </a:r>
          </a:p>
          <a:p>
            <a:pPr>
              <a:defRPr/>
            </a:pPr>
            <a:endParaRPr lang="en-US" dirty="0"/>
          </a:p>
        </p:txBody>
      </p:sp>
    </p:spTree>
    <p:extLst>
      <p:ext uri="{BB962C8B-B14F-4D97-AF65-F5344CB8AC3E}">
        <p14:creationId xmlns:p14="http://schemas.microsoft.com/office/powerpoint/2010/main" val="24523642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8000" dirty="0" smtClean="0">
                <a:latin typeface="Andalus" panose="02020603050405020304" pitchFamily="18" charset="-78"/>
                <a:cs typeface="Andalus" panose="02020603050405020304" pitchFamily="18" charset="-78"/>
              </a:rPr>
              <a:t>Soliloquy</a:t>
            </a:r>
            <a:endParaRPr lang="en-US" sz="8000" dirty="0">
              <a:latin typeface="Andalus" panose="02020603050405020304" pitchFamily="18" charset="-78"/>
              <a:cs typeface="Andalus" panose="02020603050405020304" pitchFamily="18" charset="-78"/>
            </a:endParaRPr>
          </a:p>
        </p:txBody>
      </p:sp>
      <p:sp>
        <p:nvSpPr>
          <p:cNvPr id="32771" name="Content Placeholder 2"/>
          <p:cNvSpPr>
            <a:spLocks noGrp="1"/>
          </p:cNvSpPr>
          <p:nvPr>
            <p:ph idx="1"/>
          </p:nvPr>
        </p:nvSpPr>
        <p:spPr>
          <a:xfrm>
            <a:off x="0" y="1774826"/>
            <a:ext cx="12192000" cy="4625975"/>
          </a:xfrm>
        </p:spPr>
        <p:txBody>
          <a:bodyPr/>
          <a:lstStyle/>
          <a:p>
            <a:pPr eaLnBrk="1" hangingPunct="1"/>
            <a:r>
              <a:rPr lang="en-US" altLang="en-US" sz="4000" b="1" dirty="0" smtClean="0">
                <a:solidFill>
                  <a:srgbClr val="FF0000"/>
                </a:solidFill>
                <a:latin typeface="Andalus" panose="02020603050405020304" pitchFamily="18" charset="-78"/>
                <a:cs typeface="Andalus" panose="02020603050405020304" pitchFamily="18" charset="-78"/>
              </a:rPr>
              <a:t>Soliloquy (pronounced “</a:t>
            </a:r>
            <a:r>
              <a:rPr lang="en-US" altLang="en-US" sz="4000" b="1" dirty="0" err="1" smtClean="0">
                <a:solidFill>
                  <a:srgbClr val="FF0000"/>
                </a:solidFill>
                <a:latin typeface="Andalus" panose="02020603050405020304" pitchFamily="18" charset="-78"/>
                <a:cs typeface="Andalus" panose="02020603050405020304" pitchFamily="18" charset="-78"/>
              </a:rPr>
              <a:t>suh</a:t>
            </a:r>
            <a:r>
              <a:rPr lang="en-US" altLang="en-US" sz="4000" b="1" dirty="0" smtClean="0">
                <a:solidFill>
                  <a:srgbClr val="FF0000"/>
                </a:solidFill>
                <a:latin typeface="Andalus" panose="02020603050405020304" pitchFamily="18" charset="-78"/>
                <a:cs typeface="Andalus" panose="02020603050405020304" pitchFamily="18" charset="-78"/>
              </a:rPr>
              <a:t>-</a:t>
            </a:r>
            <a:r>
              <a:rPr lang="en-US" altLang="en-US" sz="4000" b="1" dirty="0" err="1" smtClean="0">
                <a:solidFill>
                  <a:srgbClr val="FF0000"/>
                </a:solidFill>
                <a:latin typeface="Andalus" panose="02020603050405020304" pitchFamily="18" charset="-78"/>
                <a:cs typeface="Andalus" panose="02020603050405020304" pitchFamily="18" charset="-78"/>
              </a:rPr>
              <a:t>lil</a:t>
            </a:r>
            <a:r>
              <a:rPr lang="en-US" altLang="en-US" sz="4000" b="1" dirty="0" smtClean="0">
                <a:solidFill>
                  <a:srgbClr val="FF0000"/>
                </a:solidFill>
                <a:latin typeface="Andalus" panose="02020603050405020304" pitchFamily="18" charset="-78"/>
                <a:cs typeface="Andalus" panose="02020603050405020304" pitchFamily="18" charset="-78"/>
              </a:rPr>
              <a:t>-lo-</a:t>
            </a:r>
            <a:r>
              <a:rPr lang="en-US" altLang="en-US" sz="4000" b="1" dirty="0" err="1" smtClean="0">
                <a:solidFill>
                  <a:srgbClr val="FF0000"/>
                </a:solidFill>
                <a:latin typeface="Andalus" panose="02020603050405020304" pitchFamily="18" charset="-78"/>
                <a:cs typeface="Andalus" panose="02020603050405020304" pitchFamily="18" charset="-78"/>
              </a:rPr>
              <a:t>qwee</a:t>
            </a:r>
            <a:r>
              <a:rPr lang="en-US" altLang="en-US" sz="4000" b="1" dirty="0" smtClean="0">
                <a:solidFill>
                  <a:srgbClr val="FF0000"/>
                </a:solidFill>
                <a:latin typeface="Andalus" panose="02020603050405020304" pitchFamily="18" charset="-78"/>
                <a:cs typeface="Andalus" panose="02020603050405020304" pitchFamily="18" charset="-78"/>
              </a:rPr>
              <a:t>”) - when a character has a long speech and </a:t>
            </a:r>
            <a:r>
              <a:rPr lang="en-US" altLang="en-US" sz="4000" b="1" u="sng" dirty="0" smtClean="0">
                <a:solidFill>
                  <a:srgbClr val="FF0000"/>
                </a:solidFill>
                <a:latin typeface="Andalus" panose="02020603050405020304" pitchFamily="18" charset="-78"/>
                <a:cs typeface="Andalus" panose="02020603050405020304" pitchFamily="18" charset="-78"/>
              </a:rPr>
              <a:t>is by their self</a:t>
            </a:r>
            <a:r>
              <a:rPr lang="en-US" altLang="en-US" sz="4000" b="1" dirty="0" smtClean="0">
                <a:solidFill>
                  <a:srgbClr val="FF0000"/>
                </a:solidFill>
                <a:latin typeface="Andalus" panose="02020603050405020304" pitchFamily="18" charset="-78"/>
                <a:cs typeface="Andalus" panose="02020603050405020304" pitchFamily="18" charset="-78"/>
              </a:rPr>
              <a:t> on stage, usually expressing their thoughts aloud.</a:t>
            </a:r>
          </a:p>
          <a:p>
            <a:pPr eaLnBrk="1" hangingPunct="1"/>
            <a:r>
              <a:rPr lang="en-US" altLang="en-US" sz="4000" b="1" dirty="0" smtClean="0">
                <a:latin typeface="Andalus" panose="02020603050405020304" pitchFamily="18" charset="-78"/>
                <a:cs typeface="Andalus" panose="02020603050405020304" pitchFamily="18" charset="-78"/>
              </a:rPr>
              <a:t>These are really easy to spot because they ONLY happen when somebody is the only person onstage.</a:t>
            </a:r>
          </a:p>
          <a:p>
            <a:pPr lvl="1"/>
            <a:r>
              <a:rPr lang="en-US" altLang="en-US" sz="3600" i="1" dirty="0" smtClean="0">
                <a:latin typeface="Andalus" panose="02020603050405020304" pitchFamily="18" charset="-78"/>
                <a:cs typeface="Andalus" panose="02020603050405020304" pitchFamily="18" charset="-78"/>
              </a:rPr>
              <a:t>HINT: Take note of stage directions. The stage directions give very important information.  </a:t>
            </a:r>
          </a:p>
          <a:p>
            <a:endParaRPr lang="en-US" altLang="en-US" dirty="0" smtClean="0"/>
          </a:p>
        </p:txBody>
      </p:sp>
    </p:spTree>
    <p:extLst>
      <p:ext uri="{BB962C8B-B14F-4D97-AF65-F5344CB8AC3E}">
        <p14:creationId xmlns:p14="http://schemas.microsoft.com/office/powerpoint/2010/main" val="40549275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7200" dirty="0" smtClean="0">
                <a:latin typeface="Andalus" panose="02020603050405020304" pitchFamily="18" charset="-78"/>
                <a:cs typeface="Andalus" panose="02020603050405020304" pitchFamily="18" charset="-78"/>
              </a:rPr>
              <a:t>Example of a Soliloquy </a:t>
            </a:r>
            <a:endParaRPr lang="en-US" sz="7200" dirty="0">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0" y="1600201"/>
            <a:ext cx="12125325" cy="4854575"/>
          </a:xfrm>
        </p:spPr>
        <p:txBody>
          <a:bodyPr/>
          <a:lstStyle/>
          <a:p>
            <a:pPr>
              <a:defRPr/>
            </a:pPr>
            <a:r>
              <a:rPr lang="en-US" dirty="0">
                <a:latin typeface="Andalus" panose="02020603050405020304" pitchFamily="18" charset="-78"/>
                <a:cs typeface="Andalus" panose="02020603050405020304" pitchFamily="18" charset="-78"/>
              </a:rPr>
              <a:t>In </a:t>
            </a:r>
            <a:r>
              <a:rPr lang="en-US" i="1" dirty="0">
                <a:latin typeface="Andalus" panose="02020603050405020304" pitchFamily="18" charset="-78"/>
                <a:cs typeface="Andalus" panose="02020603050405020304" pitchFamily="18" charset="-78"/>
              </a:rPr>
              <a:t>TTOTS</a:t>
            </a:r>
            <a:r>
              <a:rPr lang="en-US" dirty="0">
                <a:latin typeface="Andalus" panose="02020603050405020304" pitchFamily="18" charset="-78"/>
                <a:cs typeface="Andalus" panose="02020603050405020304" pitchFamily="18" charset="-78"/>
              </a:rPr>
              <a:t>, at the end of Act III, scene 1 Hortensio has discovered Bianca showing affection for Lucentio and not him.  He is then left alone onstage and expresses his sadness over this saying:</a:t>
            </a:r>
          </a:p>
          <a:p>
            <a:pPr marL="119062" indent="0">
              <a:buNone/>
              <a:defRPr/>
            </a:pPr>
            <a:r>
              <a:rPr lang="en-US" sz="2400" b="1" dirty="0">
                <a:latin typeface="Andalus" panose="02020603050405020304" pitchFamily="18" charset="-78"/>
                <a:cs typeface="Andalus" panose="02020603050405020304" pitchFamily="18" charset="-78"/>
              </a:rPr>
              <a:t>Hortensio: 	“But I have cause to pry into this pedant.</a:t>
            </a:r>
          </a:p>
          <a:p>
            <a:pPr marL="119062" indent="0" algn="ctr">
              <a:buNone/>
              <a:defRPr/>
            </a:pPr>
            <a:r>
              <a:rPr lang="en-US" sz="2400" b="1" dirty="0">
                <a:latin typeface="Andalus" panose="02020603050405020304" pitchFamily="18" charset="-78"/>
                <a:cs typeface="Andalus" panose="02020603050405020304" pitchFamily="18" charset="-78"/>
              </a:rPr>
              <a:t>Methinks he looks as though he were in love.</a:t>
            </a:r>
          </a:p>
          <a:p>
            <a:pPr marL="119062" indent="0" algn="ctr">
              <a:buNone/>
              <a:defRPr/>
            </a:pPr>
            <a:r>
              <a:rPr lang="en-US" sz="2400" b="1" dirty="0">
                <a:latin typeface="Andalus" panose="02020603050405020304" pitchFamily="18" charset="-78"/>
                <a:cs typeface="Andalus" panose="02020603050405020304" pitchFamily="18" charset="-78"/>
              </a:rPr>
              <a:t>Yet if thy thoughts, Bianca, be so humble </a:t>
            </a:r>
          </a:p>
          <a:p>
            <a:pPr marL="119062" indent="0" algn="ctr">
              <a:buNone/>
              <a:defRPr/>
            </a:pPr>
            <a:r>
              <a:rPr lang="en-US" sz="2400" b="1" dirty="0">
                <a:latin typeface="Andalus" panose="02020603050405020304" pitchFamily="18" charset="-78"/>
                <a:cs typeface="Andalus" panose="02020603050405020304" pitchFamily="18" charset="-78"/>
              </a:rPr>
              <a:t>To cast thy wand’ring eyes on every stale, </a:t>
            </a:r>
          </a:p>
          <a:p>
            <a:pPr marL="119062" indent="0" algn="ctr">
              <a:buNone/>
              <a:defRPr/>
            </a:pPr>
            <a:r>
              <a:rPr lang="en-US" sz="2400" b="1" dirty="0">
                <a:latin typeface="Andalus" panose="02020603050405020304" pitchFamily="18" charset="-78"/>
                <a:cs typeface="Andalus" panose="02020603050405020304" pitchFamily="18" charset="-78"/>
              </a:rPr>
              <a:t>Seize thee that list!  If once I find thee ranging, </a:t>
            </a:r>
          </a:p>
          <a:p>
            <a:pPr marL="119062" indent="0" algn="ctr">
              <a:buNone/>
              <a:defRPr/>
            </a:pPr>
            <a:r>
              <a:rPr lang="en-US" sz="2400" b="1" dirty="0">
                <a:latin typeface="Andalus" panose="02020603050405020304" pitchFamily="18" charset="-78"/>
                <a:cs typeface="Andalus" panose="02020603050405020304" pitchFamily="18" charset="-78"/>
              </a:rPr>
              <a:t>Hortensio will be quit with thee by changing.”     </a:t>
            </a:r>
          </a:p>
          <a:p>
            <a:pPr>
              <a:defRPr/>
            </a:pPr>
            <a:r>
              <a:rPr lang="en-US" sz="2400" dirty="0">
                <a:latin typeface="Andalus" panose="02020603050405020304" pitchFamily="18" charset="-78"/>
                <a:cs typeface="Andalus" panose="02020603050405020304" pitchFamily="18" charset="-78"/>
              </a:rPr>
              <a:t>He HAS TO BE expressing his inner thoughts because nobody else is onstage so he’s talking to himself/the audience.</a:t>
            </a:r>
          </a:p>
        </p:txBody>
      </p:sp>
    </p:spTree>
    <p:extLst>
      <p:ext uri="{BB962C8B-B14F-4D97-AF65-F5344CB8AC3E}">
        <p14:creationId xmlns:p14="http://schemas.microsoft.com/office/powerpoint/2010/main" val="6010813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3864" y="1990217"/>
            <a:ext cx="4606506" cy="2819509"/>
          </a:xfrm>
        </p:spPr>
        <p:txBody>
          <a:bodyPr/>
          <a:lstStyle/>
          <a:p>
            <a:r>
              <a:rPr lang="en-US" dirty="0" smtClean="0">
                <a:latin typeface="Magneto" panose="04030805050802020D02" pitchFamily="82" charset="0"/>
              </a:rPr>
              <a:t>Part 2: All About William Shakespeare </a:t>
            </a:r>
            <a:endParaRPr lang="en-US" dirty="0">
              <a:latin typeface="Magneto" panose="04030805050802020D02" pitchFamily="82" charset="0"/>
            </a:endParaRPr>
          </a:p>
        </p:txBody>
      </p:sp>
    </p:spTree>
    <p:extLst>
      <p:ext uri="{BB962C8B-B14F-4D97-AF65-F5344CB8AC3E}">
        <p14:creationId xmlns:p14="http://schemas.microsoft.com/office/powerpoint/2010/main" val="8487171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latin typeface="Adobe Devanagari" panose="02040503050201020203" pitchFamily="18" charset="0"/>
                <a:cs typeface="Adobe Devanagari" panose="02040503050201020203" pitchFamily="18" charset="0"/>
              </a:rPr>
              <a:t>Interested in learning more about Shakespeare? </a:t>
            </a:r>
            <a:endParaRPr lang="en-US" sz="6000" dirty="0">
              <a:latin typeface="Adobe Devanagari" panose="02040503050201020203" pitchFamily="18" charset="0"/>
              <a:cs typeface="Adobe Devanagari" panose="02040503050201020203" pitchFamily="18" charset="0"/>
            </a:endParaRPr>
          </a:p>
        </p:txBody>
      </p:sp>
      <p:sp>
        <p:nvSpPr>
          <p:cNvPr id="3" name="Content Placeholder 2"/>
          <p:cNvSpPr>
            <a:spLocks noGrp="1"/>
          </p:cNvSpPr>
          <p:nvPr>
            <p:ph idx="1"/>
          </p:nvPr>
        </p:nvSpPr>
        <p:spPr>
          <a:xfrm>
            <a:off x="907211" y="2339376"/>
            <a:ext cx="5571226" cy="3123212"/>
          </a:xfrm>
        </p:spPr>
        <p:txBody>
          <a:bodyPr/>
          <a:lstStyle/>
          <a:p>
            <a:r>
              <a:rPr lang="en-US" sz="4000" dirty="0">
                <a:latin typeface="Adobe Devanagari" panose="02040503050201020203" pitchFamily="18" charset="0"/>
                <a:cs typeface="Adobe Devanagari" panose="02040503050201020203" pitchFamily="18" charset="0"/>
              </a:rPr>
              <a:t>Click here! </a:t>
            </a:r>
            <a:r>
              <a:rPr lang="en-US" sz="4000" dirty="0">
                <a:latin typeface="Adobe Devanagari" panose="02040503050201020203" pitchFamily="18" charset="0"/>
                <a:cs typeface="Adobe Devanagari" panose="02040503050201020203" pitchFamily="18" charset="0"/>
                <a:hlinkClick r:id="rId2"/>
              </a:rPr>
              <a:t>https://</a:t>
            </a:r>
            <a:r>
              <a:rPr lang="en-US" sz="4000" dirty="0" smtClean="0">
                <a:latin typeface="Adobe Devanagari" panose="02040503050201020203" pitchFamily="18" charset="0"/>
                <a:cs typeface="Adobe Devanagari" panose="02040503050201020203" pitchFamily="18" charset="0"/>
                <a:hlinkClick r:id="rId2"/>
              </a:rPr>
              <a:t>www.youtube.com/watch?v=qafnuBH8KPs</a:t>
            </a:r>
            <a:endParaRPr lang="en-US" sz="4000" dirty="0" smtClean="0">
              <a:latin typeface="Adobe Devanagari" panose="02040503050201020203" pitchFamily="18" charset="0"/>
              <a:cs typeface="Adobe Devanagari" panose="02040503050201020203" pitchFamily="18" charset="0"/>
            </a:endParaRPr>
          </a:p>
          <a:p>
            <a:r>
              <a:rPr lang="en-US" sz="4000" i="1" dirty="0" smtClean="0">
                <a:latin typeface="Adobe Devanagari" panose="02040503050201020203" pitchFamily="18" charset="0"/>
                <a:cs typeface="Adobe Devanagari" panose="02040503050201020203" pitchFamily="18" charset="0"/>
              </a:rPr>
              <a:t>Extra credit (10 pts.) on Macbeth MRJ if you watch it and take notes! (2 page min.) </a:t>
            </a:r>
            <a:endParaRPr lang="en-US" sz="4000" i="1" dirty="0">
              <a:latin typeface="Adobe Devanagari" panose="02040503050201020203" pitchFamily="18" charset="0"/>
              <a:cs typeface="Adobe Devanagari" panose="02040503050201020203" pitchFamily="18" charset="0"/>
            </a:endParaRPr>
          </a:p>
        </p:txBody>
      </p:sp>
      <p:pic>
        <p:nvPicPr>
          <p:cNvPr id="6146" name="Picture 2" descr="Image result for shakespe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3907" y="2188788"/>
            <a:ext cx="3424388" cy="342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8034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9025" y="1990217"/>
            <a:ext cx="4876799" cy="2819509"/>
          </a:xfrm>
        </p:spPr>
        <p:txBody>
          <a:bodyPr/>
          <a:lstStyle/>
          <a:p>
            <a:r>
              <a:rPr lang="en-US" dirty="0" smtClean="0">
                <a:latin typeface="Magneto" panose="04030805050802020D02" pitchFamily="82" charset="0"/>
              </a:rPr>
              <a:t>Part 4: Review of Context of Composition &amp; Context of Interpretation</a:t>
            </a:r>
            <a:endParaRPr lang="en-US" dirty="0">
              <a:latin typeface="Magneto" panose="04030805050802020D02" pitchFamily="82" charset="0"/>
            </a:endParaRPr>
          </a:p>
        </p:txBody>
      </p:sp>
    </p:spTree>
    <p:extLst>
      <p:ext uri="{BB962C8B-B14F-4D97-AF65-F5344CB8AC3E}">
        <p14:creationId xmlns:p14="http://schemas.microsoft.com/office/powerpoint/2010/main" val="1795541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659" t="33167" r="3343" b="35162"/>
          <a:stretch/>
        </p:blipFill>
        <p:spPr>
          <a:xfrm>
            <a:off x="511506" y="2009955"/>
            <a:ext cx="11289431" cy="3243864"/>
          </a:xfrm>
          <a:prstGeom prst="rect">
            <a:avLst/>
          </a:prstGeom>
        </p:spPr>
      </p:pic>
    </p:spTree>
    <p:extLst>
      <p:ext uri="{BB962C8B-B14F-4D97-AF65-F5344CB8AC3E}">
        <p14:creationId xmlns:p14="http://schemas.microsoft.com/office/powerpoint/2010/main" val="25453742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532" t="14264" r="1639" b="15640"/>
          <a:stretch/>
        </p:blipFill>
        <p:spPr>
          <a:xfrm>
            <a:off x="1164566" y="439947"/>
            <a:ext cx="10575985" cy="5925684"/>
          </a:xfrm>
          <a:prstGeom prst="rect">
            <a:avLst/>
          </a:prstGeom>
        </p:spPr>
      </p:pic>
    </p:spTree>
    <p:extLst>
      <p:ext uri="{BB962C8B-B14F-4D97-AF65-F5344CB8AC3E}">
        <p14:creationId xmlns:p14="http://schemas.microsoft.com/office/powerpoint/2010/main" val="11437487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9412" t="8818" r="16807" b="7310"/>
          <a:stretch/>
        </p:blipFill>
        <p:spPr>
          <a:xfrm rot="5400000">
            <a:off x="2953204" y="157252"/>
            <a:ext cx="6103878" cy="7139358"/>
          </a:xfrm>
          <a:prstGeom prst="rect">
            <a:avLst/>
          </a:prstGeom>
        </p:spPr>
      </p:pic>
    </p:spTree>
    <p:extLst>
      <p:ext uri="{BB962C8B-B14F-4D97-AF65-F5344CB8AC3E}">
        <p14:creationId xmlns:p14="http://schemas.microsoft.com/office/powerpoint/2010/main" val="19725169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7922" b="13356"/>
          <a:stretch/>
        </p:blipFill>
        <p:spPr>
          <a:xfrm rot="5400000">
            <a:off x="2492619" y="918799"/>
            <a:ext cx="6603022" cy="4941276"/>
          </a:xfrm>
          <a:prstGeom prst="rect">
            <a:avLst/>
          </a:prstGeom>
        </p:spPr>
      </p:pic>
      <p:sp>
        <p:nvSpPr>
          <p:cNvPr id="3" name="Cloud Callout 2"/>
          <p:cNvSpPr/>
          <p:nvPr/>
        </p:nvSpPr>
        <p:spPr>
          <a:xfrm rot="1398300">
            <a:off x="8984201" y="386860"/>
            <a:ext cx="3006969" cy="163537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Copy this chart down in your notes! </a:t>
            </a:r>
            <a:r>
              <a:rPr lang="en-US" dirty="0" smtClean="0">
                <a:sym typeface="Wingdings" panose="05000000000000000000" pitchFamily="2" charset="2"/>
              </a:rPr>
              <a:t> </a:t>
            </a:r>
            <a:endParaRPr lang="en-US" dirty="0"/>
          </a:p>
        </p:txBody>
      </p:sp>
      <p:sp>
        <p:nvSpPr>
          <p:cNvPr id="4" name="Round Diagonal Corner Rectangle 3"/>
          <p:cNvSpPr/>
          <p:nvPr/>
        </p:nvSpPr>
        <p:spPr>
          <a:xfrm>
            <a:off x="914401" y="677008"/>
            <a:ext cx="2286000" cy="870438"/>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CONTEXT OF COMPOSITION</a:t>
            </a:r>
            <a:endParaRPr lang="en-US" dirty="0"/>
          </a:p>
        </p:txBody>
      </p:sp>
      <p:sp>
        <p:nvSpPr>
          <p:cNvPr id="5" name="Round Diagonal Corner Rectangle 4"/>
          <p:cNvSpPr/>
          <p:nvPr/>
        </p:nvSpPr>
        <p:spPr>
          <a:xfrm>
            <a:off x="914399" y="2550335"/>
            <a:ext cx="2285999" cy="870438"/>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TARGET AUDIENCE</a:t>
            </a:r>
            <a:endParaRPr lang="en-US" dirty="0"/>
          </a:p>
        </p:txBody>
      </p:sp>
      <p:sp>
        <p:nvSpPr>
          <p:cNvPr id="6" name="Round Diagonal Corner Rectangle 5"/>
          <p:cNvSpPr/>
          <p:nvPr/>
        </p:nvSpPr>
        <p:spPr>
          <a:xfrm>
            <a:off x="914400" y="4144108"/>
            <a:ext cx="2285999" cy="870438"/>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CONTEXT OF INTERPRETATION</a:t>
            </a:r>
            <a:endParaRPr lang="en-US" dirty="0"/>
          </a:p>
        </p:txBody>
      </p:sp>
      <p:cxnSp>
        <p:nvCxnSpPr>
          <p:cNvPr id="8" name="Straight Arrow Connector 7"/>
          <p:cNvCxnSpPr>
            <a:endCxn id="5" idx="3"/>
          </p:cNvCxnSpPr>
          <p:nvPr/>
        </p:nvCxnSpPr>
        <p:spPr>
          <a:xfrm flipH="1">
            <a:off x="2057399" y="1618350"/>
            <a:ext cx="1" cy="9319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5" idx="1"/>
          </p:cNvCxnSpPr>
          <p:nvPr/>
        </p:nvCxnSpPr>
        <p:spPr>
          <a:xfrm flipH="1" flipV="1">
            <a:off x="2057399" y="3420773"/>
            <a:ext cx="1" cy="723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7006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422400" y="0"/>
            <a:ext cx="10160000" cy="1143000"/>
          </a:xfrm>
        </p:spPr>
        <p:txBody>
          <a:bodyPr lIns="92075" tIns="46038" rIns="92075" bIns="46038"/>
          <a:lstStyle/>
          <a:p>
            <a:pPr algn="ctr"/>
            <a:r>
              <a:rPr lang="en-US" altLang="en-US" sz="4800" dirty="0" smtClean="0">
                <a:latin typeface="Aharoni" panose="02010803020104030203" pitchFamily="2" charset="-79"/>
                <a:ea typeface="MS PGothic" panose="020B0600070205080204" pitchFamily="34" charset="-128"/>
                <a:cs typeface="Aharoni" panose="02010803020104030203" pitchFamily="2" charset="-79"/>
              </a:rPr>
              <a:t>Historical Context of </a:t>
            </a:r>
            <a:r>
              <a:rPr lang="en-US" altLang="en-US" sz="4800" i="1" dirty="0" smtClean="0">
                <a:latin typeface="Aharoni" panose="02010803020104030203" pitchFamily="2" charset="-79"/>
                <a:ea typeface="MS PGothic" panose="020B0600070205080204" pitchFamily="34" charset="-128"/>
                <a:cs typeface="Aharoni" panose="02010803020104030203" pitchFamily="2" charset="-79"/>
              </a:rPr>
              <a:t>Macbeth</a:t>
            </a:r>
            <a:endParaRPr lang="en-US" altLang="en-US" sz="4800" dirty="0" smtClean="0">
              <a:latin typeface="Aharoni" panose="02010803020104030203" pitchFamily="2" charset="-79"/>
              <a:ea typeface="MS PGothic" panose="020B0600070205080204" pitchFamily="34" charset="-128"/>
              <a:cs typeface="Aharoni" panose="02010803020104030203" pitchFamily="2" charset="-79"/>
            </a:endParaRPr>
          </a:p>
        </p:txBody>
      </p:sp>
      <p:sp>
        <p:nvSpPr>
          <p:cNvPr id="57347" name="Rectangle 3"/>
          <p:cNvSpPr>
            <a:spLocks noGrp="1" noChangeArrowheads="1"/>
          </p:cNvSpPr>
          <p:nvPr>
            <p:ph type="body" sz="half" idx="1"/>
          </p:nvPr>
        </p:nvSpPr>
        <p:spPr>
          <a:xfrm>
            <a:off x="-1" y="851522"/>
            <a:ext cx="5339751"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r>
              <a:rPr lang="en-US" altLang="en-US" sz="3600" dirty="0" smtClean="0"/>
              <a:t>Shakespeare was a playwright, not a historian.  However, he knew that history provided great material for plays:  war, conflict, ambition, the downfall of great rulers.</a:t>
            </a:r>
          </a:p>
        </p:txBody>
      </p:sp>
      <p:sp>
        <p:nvSpPr>
          <p:cNvPr id="6148" name="Rectangle 4"/>
          <p:cNvSpPr>
            <a:spLocks noGrp="1" noChangeArrowheads="1"/>
          </p:cNvSpPr>
          <p:nvPr>
            <p:ph type="body" sz="half" idx="2"/>
          </p:nvPr>
        </p:nvSpPr>
        <p:spPr>
          <a:xfrm>
            <a:off x="5339751" y="852241"/>
            <a:ext cx="6852249" cy="4114800"/>
          </a:xfrm>
        </p:spPr>
        <p:txBody>
          <a:bodyPr/>
          <a:lstStyle/>
          <a:p>
            <a:r>
              <a:rPr lang="en-US" altLang="en-US" sz="3200" dirty="0"/>
              <a:t>Eleventh-Century (1000s) Scotland was a violent and troubled country.</a:t>
            </a:r>
          </a:p>
          <a:p>
            <a:r>
              <a:rPr lang="en-US" altLang="en-US" sz="3200" dirty="0"/>
              <a:t>Feuding families and clans fought to control trade and territory.</a:t>
            </a:r>
          </a:p>
          <a:p>
            <a:r>
              <a:rPr lang="en-US" altLang="en-US" sz="3200" dirty="0"/>
              <a:t>The castle was the power base of each rival war-lord (thane).</a:t>
            </a:r>
          </a:p>
          <a:p>
            <a:r>
              <a:rPr lang="en-US" altLang="en-US" sz="3200" dirty="0"/>
              <a:t>Political murder and revenge killings were commonplace.</a:t>
            </a:r>
            <a:endParaRPr lang="en-US" altLang="en-US" sz="3600" dirty="0" smtClean="0"/>
          </a:p>
        </p:txBody>
      </p:sp>
      <p:pic>
        <p:nvPicPr>
          <p:cNvPr id="17410" name="Picture 2" descr="Image result for macbe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668" y="4723728"/>
            <a:ext cx="3601529" cy="2027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12595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148">
                                            <p:txEl>
                                              <p:pRg st="1" end="1"/>
                                            </p:txEl>
                                          </p:spTgt>
                                        </p:tgtEl>
                                        <p:attrNameLst>
                                          <p:attrName>style.visibility</p:attrName>
                                        </p:attrNameLst>
                                      </p:cBhvr>
                                      <p:to>
                                        <p:strVal val="visible"/>
                                      </p:to>
                                    </p:set>
                                    <p:anim calcmode="lin" valueType="num">
                                      <p:cBhvr additive="base">
                                        <p:cTn id="13" dur="500" fill="hold"/>
                                        <p:tgtEl>
                                          <p:spTgt spid="6148">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14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148">
                                            <p:txEl>
                                              <p:pRg st="2" end="2"/>
                                            </p:txEl>
                                          </p:spTgt>
                                        </p:tgtEl>
                                        <p:attrNameLst>
                                          <p:attrName>style.visibility</p:attrName>
                                        </p:attrNameLst>
                                      </p:cBhvr>
                                      <p:to>
                                        <p:strVal val="visible"/>
                                      </p:to>
                                    </p:set>
                                    <p:anim calcmode="lin" valueType="num">
                                      <p:cBhvr additive="base">
                                        <p:cTn id="19" dur="500" fill="hold"/>
                                        <p:tgtEl>
                                          <p:spTgt spid="6148">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14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148">
                                            <p:txEl>
                                              <p:pRg st="3" end="3"/>
                                            </p:txEl>
                                          </p:spTgt>
                                        </p:tgtEl>
                                        <p:attrNameLst>
                                          <p:attrName>style.visibility</p:attrName>
                                        </p:attrNameLst>
                                      </p:cBhvr>
                                      <p:to>
                                        <p:strVal val="visible"/>
                                      </p:to>
                                    </p:set>
                                    <p:anim calcmode="lin" valueType="num">
                                      <p:cBhvr additive="base">
                                        <p:cTn id="25" dur="500" fill="hold"/>
                                        <p:tgtEl>
                                          <p:spTgt spid="6148">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14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lIns="92075" tIns="46038" rIns="92075" bIns="46038"/>
          <a:lstStyle/>
          <a:p>
            <a:r>
              <a:rPr lang="en-US" altLang="en-US" dirty="0" smtClean="0">
                <a:latin typeface="Aharoni" panose="02010803020104030203" pitchFamily="2" charset="-79"/>
                <a:ea typeface="MS PGothic" panose="020B0600070205080204" pitchFamily="34" charset="-128"/>
                <a:cs typeface="Aharoni" panose="02010803020104030203" pitchFamily="2" charset="-79"/>
              </a:rPr>
              <a:t>The Real Macbeth</a:t>
            </a:r>
          </a:p>
        </p:txBody>
      </p:sp>
      <p:sp>
        <p:nvSpPr>
          <p:cNvPr id="7171" name="Rectangle 3"/>
          <p:cNvSpPr>
            <a:spLocks noGrp="1" noChangeArrowheads="1"/>
          </p:cNvSpPr>
          <p:nvPr>
            <p:ph type="body" sz="half" idx="1"/>
          </p:nvPr>
        </p:nvSpPr>
        <p:spPr>
          <a:xfrm>
            <a:off x="685799" y="1181819"/>
            <a:ext cx="5751017" cy="3733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pPr>
              <a:lnSpc>
                <a:spcPct val="90000"/>
              </a:lnSpc>
            </a:pPr>
            <a:r>
              <a:rPr lang="en-US" altLang="en-US" sz="3200" dirty="0"/>
              <a:t>The real Macbeth was born in 1005, the son of a ruling family.</a:t>
            </a:r>
          </a:p>
          <a:p>
            <a:pPr>
              <a:lnSpc>
                <a:spcPct val="90000"/>
              </a:lnSpc>
            </a:pPr>
            <a:endParaRPr lang="en-US" altLang="en-US" sz="3200" dirty="0"/>
          </a:p>
          <a:p>
            <a:pPr>
              <a:lnSpc>
                <a:spcPct val="90000"/>
              </a:lnSpc>
            </a:pPr>
            <a:r>
              <a:rPr lang="en-US" altLang="en-US" sz="3200" dirty="0"/>
              <a:t>Macbeth</a:t>
            </a:r>
            <a:r>
              <a:rPr lang="ja-JP" altLang="en-US" sz="3200" dirty="0">
                <a:ea typeface="MS PGothic" panose="020B0600070205080204" pitchFamily="34" charset="-128"/>
              </a:rPr>
              <a:t>’</a:t>
            </a:r>
            <a:r>
              <a:rPr lang="en-US" altLang="ja-JP" sz="3200" dirty="0">
                <a:ea typeface="MS PGothic" panose="020B0600070205080204" pitchFamily="34" charset="-128"/>
              </a:rPr>
              <a:t>s father was murdered by his cousin.</a:t>
            </a:r>
          </a:p>
          <a:p>
            <a:pPr>
              <a:lnSpc>
                <a:spcPct val="90000"/>
              </a:lnSpc>
            </a:pPr>
            <a:endParaRPr lang="en-US" altLang="en-US" sz="3200" dirty="0"/>
          </a:p>
          <a:p>
            <a:pPr>
              <a:lnSpc>
                <a:spcPct val="90000"/>
              </a:lnSpc>
            </a:pPr>
            <a:r>
              <a:rPr lang="en-US" altLang="en-US" sz="3200" dirty="0"/>
              <a:t>Macbeth married the granddaughter of the High King of Scotland (</a:t>
            </a:r>
            <a:r>
              <a:rPr lang="en-US" altLang="en-US" sz="3200" dirty="0" err="1"/>
              <a:t>Gruach</a:t>
            </a:r>
            <a:r>
              <a:rPr lang="en-US" altLang="en-US" sz="3200" dirty="0"/>
              <a:t>)</a:t>
            </a:r>
            <a:endParaRPr lang="en-US" altLang="en-US" sz="3600" dirty="0"/>
          </a:p>
        </p:txBody>
      </p:sp>
      <p:pic>
        <p:nvPicPr>
          <p:cNvPr id="59396" name="Picture 6" descr="A:\Martin_Macbeth.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6603999" y="572219"/>
            <a:ext cx="5014419" cy="5716438"/>
          </a:xfrm>
        </p:spPr>
      </p:pic>
    </p:spTree>
    <p:extLst>
      <p:ext uri="{BB962C8B-B14F-4D97-AF65-F5344CB8AC3E}">
        <p14:creationId xmlns:p14="http://schemas.microsoft.com/office/powerpoint/2010/main" val="70926900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1">
                                            <p:txEl>
                                              <p:pRg st="2" end="2"/>
                                            </p:txEl>
                                          </p:spTgt>
                                        </p:tgtEl>
                                        <p:attrNameLst>
                                          <p:attrName>style.visibility</p:attrName>
                                        </p:attrNameLst>
                                      </p:cBhvr>
                                      <p:to>
                                        <p:strVal val="visible"/>
                                      </p:to>
                                    </p:set>
                                    <p:anim calcmode="lin" valueType="num">
                                      <p:cBhvr additive="base">
                                        <p:cTn id="13" dur="500" fill="hold"/>
                                        <p:tgtEl>
                                          <p:spTgt spid="71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anim calcmode="lin" valueType="num">
                                      <p:cBhvr additive="base">
                                        <p:cTn id="19" dur="500" fill="hold"/>
                                        <p:tgtEl>
                                          <p:spTgt spid="71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12192000" cy="1143000"/>
          </a:xfrm>
        </p:spPr>
        <p:txBody>
          <a:bodyPr lIns="92075" tIns="46038" rIns="92075" bIns="46038"/>
          <a:lstStyle/>
          <a:p>
            <a:pPr algn="ctr"/>
            <a:r>
              <a:rPr lang="en-US" altLang="en-US" sz="4800" dirty="0">
                <a:latin typeface="Aharoni" panose="02010803020104030203" pitchFamily="2" charset="-79"/>
                <a:ea typeface="MS PGothic" panose="020B0600070205080204" pitchFamily="34" charset="-128"/>
                <a:cs typeface="Aharoni" panose="02010803020104030203" pitchFamily="2" charset="-79"/>
              </a:rPr>
              <a:t>The Real King Duncan and Macbeth</a:t>
            </a:r>
          </a:p>
        </p:txBody>
      </p:sp>
      <p:sp>
        <p:nvSpPr>
          <p:cNvPr id="8195" name="Rectangle 3"/>
          <p:cNvSpPr>
            <a:spLocks noGrp="1" noChangeArrowheads="1"/>
          </p:cNvSpPr>
          <p:nvPr>
            <p:ph type="body" sz="half" idx="1"/>
          </p:nvPr>
        </p:nvSpPr>
        <p:spPr>
          <a:xfrm>
            <a:off x="120770" y="2743200"/>
            <a:ext cx="6219645"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r>
              <a:rPr lang="en-US" altLang="en-US" dirty="0"/>
              <a:t>Duncan was the king of Scotland at the time the real Macbeth was born</a:t>
            </a:r>
          </a:p>
          <a:p>
            <a:endParaRPr lang="en-US" altLang="en-US" dirty="0"/>
          </a:p>
          <a:p>
            <a:r>
              <a:rPr lang="en-US" altLang="en-US" dirty="0"/>
              <a:t>Duncan was 38 at the time of his murder - a murder possibly committed by the real Macbeth.</a:t>
            </a:r>
          </a:p>
          <a:p>
            <a:endParaRPr lang="en-US" altLang="en-US" dirty="0"/>
          </a:p>
          <a:p>
            <a:r>
              <a:rPr lang="en-US" altLang="en-US" dirty="0"/>
              <a:t>Macbeth was elected High King of Scotland in 1040.</a:t>
            </a:r>
          </a:p>
        </p:txBody>
      </p:sp>
      <p:sp>
        <p:nvSpPr>
          <p:cNvPr id="8196" name="Rectangle 4"/>
          <p:cNvSpPr>
            <a:spLocks noGrp="1" noChangeArrowheads="1"/>
          </p:cNvSpPr>
          <p:nvPr>
            <p:ph type="body" sz="half" idx="2"/>
          </p:nvPr>
        </p:nvSpPr>
        <p:spPr>
          <a:xfrm>
            <a:off x="6526362" y="2743200"/>
            <a:ext cx="5665638" cy="4114800"/>
          </a:xfrm>
        </p:spPr>
        <p:txBody>
          <a:bodyPr/>
          <a:lstStyle/>
          <a:p>
            <a:r>
              <a:rPr lang="en-US" altLang="en-US" sz="2400" dirty="0"/>
              <a:t>Macbeth ruled Scotland for 17 years, during which time Scotland became comparatively peaceful and stable.</a:t>
            </a:r>
          </a:p>
          <a:p>
            <a:endParaRPr lang="en-US" altLang="en-US" sz="2400" dirty="0"/>
          </a:p>
          <a:p>
            <a:r>
              <a:rPr lang="en-US" altLang="en-US" sz="2400" dirty="0"/>
              <a:t>Duncan</a:t>
            </a:r>
            <a:r>
              <a:rPr lang="ja-JP" altLang="en-US" sz="2400" dirty="0">
                <a:ea typeface="MS PGothic" panose="020B0600070205080204" pitchFamily="34" charset="-128"/>
              </a:rPr>
              <a:t>’</a:t>
            </a:r>
            <a:r>
              <a:rPr lang="en-US" altLang="ja-JP" sz="2400" dirty="0">
                <a:ea typeface="MS PGothic" panose="020B0600070205080204" pitchFamily="34" charset="-128"/>
              </a:rPr>
              <a:t>s son, Malcolm, invaded Scotland in 1054, supported by Edward the Confessor.</a:t>
            </a:r>
          </a:p>
          <a:p>
            <a:endParaRPr lang="en-US" altLang="en-US" sz="2400" dirty="0"/>
          </a:p>
          <a:p>
            <a:r>
              <a:rPr lang="en-US" altLang="en-US" sz="2400" dirty="0"/>
              <a:t>Macbeth was killed on August 15, 1057 and buried at Iona, the sacred burial place of the Kings of Scotland.</a:t>
            </a:r>
            <a:endParaRPr lang="en-US" altLang="en-US" sz="3200" dirty="0" smtClean="0"/>
          </a:p>
        </p:txBody>
      </p:sp>
      <p:pic>
        <p:nvPicPr>
          <p:cNvPr id="12290" name="Picture 2" descr="Image result for duncan and macbe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837" y="817172"/>
            <a:ext cx="2600325" cy="176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32630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5">
                                            <p:txEl>
                                              <p:pRg st="2" end="2"/>
                                            </p:txEl>
                                          </p:spTgt>
                                        </p:tgtEl>
                                        <p:attrNameLst>
                                          <p:attrName>style.visibility</p:attrName>
                                        </p:attrNameLst>
                                      </p:cBhvr>
                                      <p:to>
                                        <p:strVal val="visible"/>
                                      </p:to>
                                    </p:set>
                                    <p:anim calcmode="lin" valueType="num">
                                      <p:cBhvr additive="base">
                                        <p:cTn id="13" dur="500" fill="hold"/>
                                        <p:tgtEl>
                                          <p:spTgt spid="819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5">
                                            <p:txEl>
                                              <p:pRg st="4" end="4"/>
                                            </p:txEl>
                                          </p:spTgt>
                                        </p:tgtEl>
                                        <p:attrNameLst>
                                          <p:attrName>style.visibility</p:attrName>
                                        </p:attrNameLst>
                                      </p:cBhvr>
                                      <p:to>
                                        <p:strVal val="visible"/>
                                      </p:to>
                                    </p:set>
                                    <p:anim calcmode="lin" valueType="num">
                                      <p:cBhvr additive="base">
                                        <p:cTn id="19" dur="500" fill="hold"/>
                                        <p:tgtEl>
                                          <p:spTgt spid="819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196">
                                            <p:txEl>
                                              <p:pRg st="0" end="0"/>
                                            </p:txEl>
                                          </p:spTgt>
                                        </p:tgtEl>
                                        <p:attrNameLst>
                                          <p:attrName>style.visibility</p:attrName>
                                        </p:attrNameLst>
                                      </p:cBhvr>
                                      <p:to>
                                        <p:strVal val="visible"/>
                                      </p:to>
                                    </p:set>
                                    <p:anim calcmode="lin" valueType="num">
                                      <p:cBhvr additive="base">
                                        <p:cTn id="25" dur="500" fill="hold"/>
                                        <p:tgtEl>
                                          <p:spTgt spid="8196">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81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196">
                                            <p:txEl>
                                              <p:pRg st="2" end="2"/>
                                            </p:txEl>
                                          </p:spTgt>
                                        </p:tgtEl>
                                        <p:attrNameLst>
                                          <p:attrName>style.visibility</p:attrName>
                                        </p:attrNameLst>
                                      </p:cBhvr>
                                      <p:to>
                                        <p:strVal val="visible"/>
                                      </p:to>
                                    </p:set>
                                    <p:anim calcmode="lin" valueType="num">
                                      <p:cBhvr additive="base">
                                        <p:cTn id="31" dur="500" fill="hold"/>
                                        <p:tgtEl>
                                          <p:spTgt spid="8196">
                                            <p:txEl>
                                              <p:pRg st="2" end="2"/>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81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196">
                                            <p:txEl>
                                              <p:pRg st="4" end="4"/>
                                            </p:txEl>
                                          </p:spTgt>
                                        </p:tgtEl>
                                        <p:attrNameLst>
                                          <p:attrName>style.visibility</p:attrName>
                                        </p:attrNameLst>
                                      </p:cBhvr>
                                      <p:to>
                                        <p:strVal val="visible"/>
                                      </p:to>
                                    </p:set>
                                    <p:anim calcmode="lin" valueType="num">
                                      <p:cBhvr additive="base">
                                        <p:cTn id="37" dur="500" fill="hold"/>
                                        <p:tgtEl>
                                          <p:spTgt spid="8196">
                                            <p:txEl>
                                              <p:pRg st="4" end="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819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P spid="8196"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z="6000" dirty="0" smtClean="0">
                <a:latin typeface="Aharoni" panose="02010803020104030203" pitchFamily="2" charset="-79"/>
                <a:cs typeface="Aharoni" panose="02010803020104030203" pitchFamily="2" charset="-79"/>
              </a:rPr>
              <a:t>What’s the take-away?</a:t>
            </a:r>
          </a:p>
        </p:txBody>
      </p:sp>
      <p:sp>
        <p:nvSpPr>
          <p:cNvPr id="63491" name="Content Placeholder 2"/>
          <p:cNvSpPr>
            <a:spLocks noGrp="1"/>
          </p:cNvSpPr>
          <p:nvPr>
            <p:ph idx="1"/>
          </p:nvPr>
        </p:nvSpPr>
        <p:spPr>
          <a:xfrm>
            <a:off x="838200" y="1825625"/>
            <a:ext cx="6278592" cy="4351338"/>
          </a:xfrm>
        </p:spPr>
        <p:txBody>
          <a:bodyPr/>
          <a:lstStyle/>
          <a:p>
            <a:r>
              <a:rPr lang="en-US" altLang="en-US" dirty="0" smtClean="0"/>
              <a:t>Shakespeare modeled his play after an actual historical figure.</a:t>
            </a:r>
          </a:p>
          <a:p>
            <a:r>
              <a:rPr lang="en-US" altLang="en-US" dirty="0" smtClean="0"/>
              <a:t>Some of the plot points are the same.</a:t>
            </a:r>
          </a:p>
          <a:p>
            <a:r>
              <a:rPr lang="en-US" altLang="en-US" dirty="0" smtClean="0"/>
              <a:t>But…the real Macbeth was (almost) universally loved and respected; Shakespeare’s Macbeth wasn’t.</a:t>
            </a:r>
          </a:p>
        </p:txBody>
      </p:sp>
      <p:pic>
        <p:nvPicPr>
          <p:cNvPr id="10242" name="Picture 2" descr="Image result for macbe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5281" y="1690688"/>
            <a:ext cx="3338122" cy="3459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053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Informative Video</a:t>
            </a:r>
            <a:endParaRPr lang="en-US" sz="8000" dirty="0">
              <a:latin typeface="Andalus" panose="02020603050405020304" pitchFamily="18" charset="-78"/>
              <a:cs typeface="Andalus" panose="02020603050405020304" pitchFamily="18" charset="-78"/>
            </a:endParaRPr>
          </a:p>
        </p:txBody>
      </p:sp>
      <p:pic>
        <p:nvPicPr>
          <p:cNvPr id="24578" name="Picture 2" descr="Image result for shakespear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562" y="1568450"/>
            <a:ext cx="6492875" cy="486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4313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0" y="0"/>
            <a:ext cx="12192000" cy="1325563"/>
          </a:xfrm>
        </p:spPr>
        <p:txBody>
          <a:bodyPr/>
          <a:lstStyle/>
          <a:p>
            <a:pPr algn="ctr"/>
            <a:r>
              <a:rPr lang="en-US" altLang="en-US" sz="5400" dirty="0" smtClean="0">
                <a:latin typeface="Aharoni" panose="02010803020104030203" pitchFamily="2" charset="-79"/>
                <a:ea typeface="MS PGothic" panose="020B0600070205080204" pitchFamily="34" charset="-128"/>
                <a:cs typeface="Aharoni" panose="02010803020104030203" pitchFamily="2" charset="-79"/>
              </a:rPr>
              <a:t>The Gunpowder Plot of 1605</a:t>
            </a:r>
          </a:p>
        </p:txBody>
      </p:sp>
      <p:sp>
        <p:nvSpPr>
          <p:cNvPr id="66563" name="Content Placeholder 2"/>
          <p:cNvSpPr>
            <a:spLocks noGrp="1"/>
          </p:cNvSpPr>
          <p:nvPr>
            <p:ph idx="1"/>
          </p:nvPr>
        </p:nvSpPr>
        <p:spPr>
          <a:xfrm>
            <a:off x="107830" y="891397"/>
            <a:ext cx="7772400" cy="4114800"/>
          </a:xfrm>
        </p:spPr>
        <p:txBody>
          <a:bodyPr/>
          <a:lstStyle/>
          <a:p>
            <a:r>
              <a:rPr lang="en-US" altLang="en-US" sz="2700" dirty="0"/>
              <a:t>A failed assassination attempt against King James!</a:t>
            </a:r>
          </a:p>
          <a:p>
            <a:r>
              <a:rPr lang="en-US" altLang="en-US" sz="2700" dirty="0"/>
              <a:t>Disgruntled Catholics planned to blow up the House of Lords.</a:t>
            </a:r>
          </a:p>
          <a:p>
            <a:r>
              <a:rPr lang="en-US" altLang="en-US" sz="2700" dirty="0"/>
              <a:t>Guy Fawkes was discovered guarding their horde of explosives in the basement of the House of Lords on November 5, 1605. (</a:t>
            </a:r>
            <a:r>
              <a:rPr lang="ja-JP" altLang="en-US" sz="2700" dirty="0">
                <a:ea typeface="MS PGothic" panose="020B0600070205080204" pitchFamily="34" charset="-128"/>
              </a:rPr>
              <a:t>“</a:t>
            </a:r>
            <a:r>
              <a:rPr lang="en-US" altLang="ja-JP" sz="2700" dirty="0">
                <a:ea typeface="MS PGothic" panose="020B0600070205080204" pitchFamily="34" charset="-128"/>
              </a:rPr>
              <a:t>Remember, remember the 5</a:t>
            </a:r>
            <a:r>
              <a:rPr lang="en-US" altLang="ja-JP" sz="2700" baseline="30000" dirty="0">
                <a:ea typeface="MS PGothic" panose="020B0600070205080204" pitchFamily="34" charset="-128"/>
              </a:rPr>
              <a:t>th</a:t>
            </a:r>
            <a:r>
              <a:rPr lang="en-US" altLang="ja-JP" sz="2700" dirty="0">
                <a:ea typeface="MS PGothic" panose="020B0600070205080204" pitchFamily="34" charset="-128"/>
              </a:rPr>
              <a:t> of November.</a:t>
            </a:r>
            <a:r>
              <a:rPr lang="ja-JP" altLang="en-US" sz="2700" dirty="0">
                <a:ea typeface="MS PGothic" panose="020B0600070205080204" pitchFamily="34" charset="-128"/>
              </a:rPr>
              <a:t>”</a:t>
            </a:r>
            <a:r>
              <a:rPr lang="en-US" altLang="ja-JP" sz="2700" dirty="0">
                <a:ea typeface="MS PGothic" panose="020B0600070205080204" pitchFamily="34" charset="-128"/>
              </a:rPr>
              <a:t>) </a:t>
            </a:r>
          </a:p>
          <a:p>
            <a:r>
              <a:rPr lang="en-US" altLang="ja-JP" sz="2700" dirty="0">
                <a:ea typeface="MS PGothic" panose="020B0600070205080204" pitchFamily="34" charset="-128"/>
              </a:rPr>
              <a:t>The traitors were sentenced to death, and this day is still celebrated in England as Guy Fawkes Day.</a:t>
            </a:r>
          </a:p>
          <a:p>
            <a:pPr algn="ctr"/>
            <a:r>
              <a:rPr lang="en-US" altLang="ja-JP" sz="2700" b="1" i="1" dirty="0">
                <a:ea typeface="MS PGothic" panose="020B0600070205080204" pitchFamily="34" charset="-128"/>
              </a:rPr>
              <a:t>Shakespeare weaves references to the Gunpowder Plot into Macbeth.  Was this rebellious?</a:t>
            </a:r>
          </a:p>
          <a:p>
            <a:endParaRPr lang="en-US" altLang="en-US" dirty="0" smtClean="0"/>
          </a:p>
        </p:txBody>
      </p:sp>
      <p:pic>
        <p:nvPicPr>
          <p:cNvPr id="9218" name="Picture 2" descr="Image result for gunpowder pl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8060" y="2475090"/>
            <a:ext cx="3928441" cy="260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6991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opening curt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91" y="0"/>
            <a:ext cx="12173309" cy="6858202"/>
          </a:xfrm>
          <a:prstGeom prst="rect">
            <a:avLst/>
          </a:prstGeom>
          <a:noFill/>
          <a:extLst>
            <a:ext uri="{909E8E84-426E-40DD-AFC4-6F175D3DCCD1}">
              <a14:hiddenFill xmlns:a14="http://schemas.microsoft.com/office/drawing/2010/main">
                <a:solidFill>
                  <a:srgbClr val="FFFFFF"/>
                </a:solidFill>
              </a14:hiddenFill>
            </a:ext>
          </a:extLst>
        </p:spPr>
      </p:pic>
      <p:sp>
        <p:nvSpPr>
          <p:cNvPr id="67586" name="Title 1"/>
          <p:cNvSpPr>
            <a:spLocks noGrp="1"/>
          </p:cNvSpPr>
          <p:nvPr>
            <p:ph type="title"/>
          </p:nvPr>
        </p:nvSpPr>
        <p:spPr>
          <a:xfrm>
            <a:off x="1025344" y="953421"/>
            <a:ext cx="10160000" cy="1143000"/>
          </a:xfrm>
        </p:spPr>
        <p:txBody>
          <a:bodyPr/>
          <a:lstStyle/>
          <a:p>
            <a:pPr algn="ctr"/>
            <a:r>
              <a:rPr lang="en-US" altLang="en-US" sz="4800" dirty="0">
                <a:solidFill>
                  <a:schemeClr val="bg1"/>
                </a:solidFill>
                <a:latin typeface="Aharoni" panose="02010803020104030203" pitchFamily="2" charset="-79"/>
                <a:cs typeface="Aharoni" panose="02010803020104030203" pitchFamily="2" charset="-79"/>
              </a:rPr>
              <a:t>Back to the play…</a:t>
            </a:r>
            <a:br>
              <a:rPr lang="en-US" altLang="en-US" sz="4800" dirty="0">
                <a:solidFill>
                  <a:schemeClr val="bg1"/>
                </a:solidFill>
                <a:latin typeface="Aharoni" panose="02010803020104030203" pitchFamily="2" charset="-79"/>
                <a:cs typeface="Aharoni" panose="02010803020104030203" pitchFamily="2" charset="-79"/>
              </a:rPr>
            </a:br>
            <a:r>
              <a:rPr lang="en-US" altLang="en-US" sz="5400" dirty="0" smtClean="0">
                <a:solidFill>
                  <a:schemeClr val="bg1"/>
                </a:solidFill>
                <a:latin typeface="Aharoni" panose="02010803020104030203" pitchFamily="2" charset="-79"/>
                <a:cs typeface="Aharoni" panose="02010803020104030203" pitchFamily="2" charset="-79"/>
              </a:rPr>
              <a:t>	Before the Curtain Opens:</a:t>
            </a:r>
          </a:p>
        </p:txBody>
      </p:sp>
      <p:sp>
        <p:nvSpPr>
          <p:cNvPr id="67587" name="Content Placeholder 2"/>
          <p:cNvSpPr>
            <a:spLocks noGrp="1"/>
          </p:cNvSpPr>
          <p:nvPr>
            <p:ph sz="half" idx="1"/>
          </p:nvPr>
        </p:nvSpPr>
        <p:spPr>
          <a:xfrm>
            <a:off x="2371544" y="2372264"/>
            <a:ext cx="7467600" cy="4913406"/>
          </a:xfrm>
        </p:spPr>
        <p:txBody>
          <a:bodyPr/>
          <a:lstStyle/>
          <a:p>
            <a:pPr marL="609600" indent="-609600"/>
            <a:r>
              <a:rPr lang="en-US" altLang="en-US" sz="3600" b="1" dirty="0">
                <a:solidFill>
                  <a:schemeClr val="bg1"/>
                </a:solidFill>
              </a:rPr>
              <a:t>When the play begins, there are two wars in progress:</a:t>
            </a:r>
          </a:p>
          <a:p>
            <a:pPr marL="609600" indent="-609600">
              <a:buFont typeface="Monotype Sorts" charset="2"/>
              <a:buAutoNum type="arabicPeriod"/>
            </a:pPr>
            <a:r>
              <a:rPr lang="en-US" altLang="en-US" sz="3600" b="1" dirty="0">
                <a:solidFill>
                  <a:schemeClr val="bg1"/>
                </a:solidFill>
              </a:rPr>
              <a:t>Civil War in Scotland- King Duncan vs. </a:t>
            </a:r>
            <a:r>
              <a:rPr lang="en-US" altLang="en-US" sz="3600" b="1" dirty="0" err="1">
                <a:solidFill>
                  <a:schemeClr val="bg1"/>
                </a:solidFill>
              </a:rPr>
              <a:t>Macdonwald’</a:t>
            </a:r>
            <a:r>
              <a:rPr lang="en-US" altLang="ja-JP" sz="3600" b="1" dirty="0" err="1">
                <a:solidFill>
                  <a:schemeClr val="bg1"/>
                </a:solidFill>
                <a:ea typeface="MS PGothic" panose="020B0600070205080204" pitchFamily="34" charset="-128"/>
              </a:rPr>
              <a:t>s</a:t>
            </a:r>
            <a:r>
              <a:rPr lang="en-US" altLang="ja-JP" sz="3600" b="1" dirty="0">
                <a:solidFill>
                  <a:schemeClr val="bg1"/>
                </a:solidFill>
                <a:ea typeface="MS PGothic" panose="020B0600070205080204" pitchFamily="34" charset="-128"/>
              </a:rPr>
              <a:t> (a thane’s) rebels</a:t>
            </a:r>
          </a:p>
          <a:p>
            <a:pPr marL="609600" indent="-609600">
              <a:buFont typeface="Monotype Sorts" charset="2"/>
              <a:buAutoNum type="arabicPeriod"/>
            </a:pPr>
            <a:r>
              <a:rPr lang="en-US" altLang="en-US" sz="3600" b="1" dirty="0">
                <a:solidFill>
                  <a:schemeClr val="bg1"/>
                </a:solidFill>
              </a:rPr>
              <a:t>National War - Scotland, led by King Duncan, against invading Norway</a:t>
            </a:r>
          </a:p>
        </p:txBody>
      </p:sp>
    </p:spTree>
    <p:extLst>
      <p:ext uri="{BB962C8B-B14F-4D97-AF65-F5344CB8AC3E}">
        <p14:creationId xmlns:p14="http://schemas.microsoft.com/office/powerpoint/2010/main" val="27803777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400050"/>
            <a:ext cx="12192000" cy="1143000"/>
          </a:xfrm>
        </p:spPr>
        <p:txBody>
          <a:bodyPr lIns="92075" tIns="46038" rIns="92075" bIns="46038"/>
          <a:lstStyle/>
          <a:p>
            <a:pPr algn="ctr"/>
            <a:r>
              <a:rPr lang="en-US" altLang="en-US" sz="6000" dirty="0" smtClean="0">
                <a:latin typeface="Aharoni" panose="02010803020104030203" pitchFamily="2" charset="-79"/>
                <a:ea typeface="MS PGothic" panose="020B0600070205080204" pitchFamily="34" charset="-128"/>
                <a:cs typeface="Aharoni" panose="02010803020104030203" pitchFamily="2" charset="-79"/>
              </a:rPr>
              <a:t>Witches &amp; Witchcraft </a:t>
            </a:r>
          </a:p>
        </p:txBody>
      </p:sp>
      <p:sp>
        <p:nvSpPr>
          <p:cNvPr id="12291" name="Rectangle 3"/>
          <p:cNvSpPr>
            <a:spLocks noGrp="1" noChangeArrowheads="1"/>
          </p:cNvSpPr>
          <p:nvPr>
            <p:ph type="body" sz="half" idx="1"/>
          </p:nvPr>
        </p:nvSpPr>
        <p:spPr>
          <a:xfrm>
            <a:off x="1016000" y="1543050"/>
            <a:ext cx="50800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pPr>
              <a:lnSpc>
                <a:spcPct val="90000"/>
              </a:lnSpc>
            </a:pPr>
            <a:r>
              <a:rPr lang="en-US" altLang="en-US" dirty="0"/>
              <a:t>Witch-mania in the Elizabethan era.</a:t>
            </a:r>
          </a:p>
          <a:p>
            <a:pPr>
              <a:lnSpc>
                <a:spcPct val="90000"/>
              </a:lnSpc>
            </a:pPr>
            <a:r>
              <a:rPr lang="en-US" altLang="en-US" dirty="0"/>
              <a:t>Most people believed in witches! </a:t>
            </a:r>
          </a:p>
          <a:p>
            <a:pPr>
              <a:lnSpc>
                <a:spcPct val="90000"/>
              </a:lnSpc>
            </a:pPr>
            <a:r>
              <a:rPr lang="en-US" altLang="en-US" dirty="0"/>
              <a:t>Circulating pamphlets containing tales of witches and witchcraft were the equivalent of today</a:t>
            </a:r>
            <a:r>
              <a:rPr lang="ja-JP" altLang="en-US" dirty="0">
                <a:ea typeface="MS PGothic" panose="020B0600070205080204" pitchFamily="34" charset="-128"/>
              </a:rPr>
              <a:t>’</a:t>
            </a:r>
            <a:r>
              <a:rPr lang="en-US" altLang="ja-JP" dirty="0">
                <a:ea typeface="MS PGothic" panose="020B0600070205080204" pitchFamily="34" charset="-128"/>
              </a:rPr>
              <a:t>s popular newspapers.</a:t>
            </a:r>
            <a:endParaRPr lang="en-US" altLang="en-US" sz="3200" dirty="0"/>
          </a:p>
        </p:txBody>
      </p:sp>
      <p:pic>
        <p:nvPicPr>
          <p:cNvPr id="75780" name="Picture 7" descr="A:\Fuseli_Witches.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6826370" y="1390650"/>
            <a:ext cx="3810000" cy="4419600"/>
          </a:xfrm>
        </p:spPr>
      </p:pic>
    </p:spTree>
    <p:extLst>
      <p:ext uri="{BB962C8B-B14F-4D97-AF65-F5344CB8AC3E}">
        <p14:creationId xmlns:p14="http://schemas.microsoft.com/office/powerpoint/2010/main" val="46912165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dissolve">
                                      <p:cBhvr>
                                        <p:cTn id="7" dur="500"/>
                                        <p:tgtEl>
                                          <p:spTgt spid="12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dissolve">
                                      <p:cBhvr>
                                        <p:cTn id="12" dur="500"/>
                                        <p:tgtEl>
                                          <p:spTgt spid="122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dissolve">
                                      <p:cBhvr>
                                        <p:cTn id="17" dur="500"/>
                                        <p:tgtEl>
                                          <p:spTgt spid="12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365125"/>
            <a:ext cx="12192000" cy="1325563"/>
          </a:xfrm>
        </p:spPr>
        <p:txBody>
          <a:bodyPr/>
          <a:lstStyle/>
          <a:p>
            <a:r>
              <a:rPr lang="en-US" altLang="en-US" sz="6000" dirty="0" smtClean="0">
                <a:latin typeface="Aharoni" panose="02010803020104030203" pitchFamily="2" charset="-79"/>
                <a:ea typeface="MS PGothic" panose="020B0600070205080204" pitchFamily="34" charset="-128"/>
                <a:cs typeface="Aharoni" panose="02010803020104030203" pitchFamily="2" charset="-79"/>
              </a:rPr>
              <a:t>Witches and Witchcraft</a:t>
            </a:r>
          </a:p>
        </p:txBody>
      </p:sp>
      <p:sp>
        <p:nvSpPr>
          <p:cNvPr id="29700" name="Rectangle 4"/>
          <p:cNvSpPr>
            <a:spLocks noGrp="1" noChangeArrowheads="1"/>
          </p:cNvSpPr>
          <p:nvPr>
            <p:ph type="body" idx="1"/>
          </p:nvPr>
        </p:nvSpPr>
        <p:spPr>
          <a:xfrm>
            <a:off x="0" y="1752600"/>
            <a:ext cx="7815532" cy="4191000"/>
          </a:xfrm>
        </p:spPr>
        <p:txBody>
          <a:bodyPr/>
          <a:lstStyle/>
          <a:p>
            <a:r>
              <a:rPr lang="en-US" altLang="en-US" sz="2000" b="1" dirty="0"/>
              <a:t>Witches were said to have </a:t>
            </a:r>
            <a:r>
              <a:rPr lang="ja-JP" altLang="en-US" sz="2000" b="1" dirty="0">
                <a:ea typeface="MS PGothic" panose="020B0600070205080204" pitchFamily="34" charset="-128"/>
              </a:rPr>
              <a:t>“</a:t>
            </a:r>
            <a:r>
              <a:rPr lang="en-US" altLang="ja-JP" sz="2000" b="1" dirty="0">
                <a:ea typeface="MS PGothic" panose="020B0600070205080204" pitchFamily="34" charset="-128"/>
              </a:rPr>
              <a:t>diabolical</a:t>
            </a:r>
            <a:r>
              <a:rPr lang="ja-JP" altLang="en-US" sz="2000" b="1" dirty="0">
                <a:ea typeface="MS PGothic" panose="020B0600070205080204" pitchFamily="34" charset="-128"/>
              </a:rPr>
              <a:t>”</a:t>
            </a:r>
            <a:r>
              <a:rPr lang="en-US" altLang="ja-JP" sz="2000" b="1" dirty="0">
                <a:ea typeface="MS PGothic" panose="020B0600070205080204" pitchFamily="34" charset="-128"/>
              </a:rPr>
              <a:t> powers.  They could:</a:t>
            </a:r>
            <a:endParaRPr lang="en-US" altLang="ja-JP" sz="1800" dirty="0">
              <a:ea typeface="MS PGothic" panose="020B0600070205080204" pitchFamily="34" charset="-128"/>
            </a:endParaRPr>
          </a:p>
          <a:p>
            <a:pPr lvl="1"/>
            <a:r>
              <a:rPr lang="en-US" altLang="en-US" sz="1800" dirty="0"/>
              <a:t>predict the future</a:t>
            </a:r>
          </a:p>
          <a:p>
            <a:pPr lvl="1"/>
            <a:r>
              <a:rPr lang="en-US" altLang="en-US" sz="1800" dirty="0"/>
              <a:t>bring on night in the daytime</a:t>
            </a:r>
          </a:p>
          <a:p>
            <a:pPr lvl="1"/>
            <a:r>
              <a:rPr lang="en-US" altLang="en-US" sz="1800" dirty="0"/>
              <a:t>cause fogs and tempests</a:t>
            </a:r>
          </a:p>
          <a:p>
            <a:pPr lvl="1"/>
            <a:r>
              <a:rPr lang="en-US" altLang="en-US" sz="1800" dirty="0"/>
              <a:t>kill animals</a:t>
            </a:r>
          </a:p>
          <a:p>
            <a:pPr lvl="1"/>
            <a:r>
              <a:rPr lang="en-US" altLang="en-US" sz="1800" dirty="0"/>
              <a:t>curse enemies with fatal, wasting diseases</a:t>
            </a:r>
          </a:p>
          <a:p>
            <a:pPr lvl="1"/>
            <a:r>
              <a:rPr lang="en-US" altLang="en-US" sz="1800" dirty="0"/>
              <a:t>cause nightmares and sterility</a:t>
            </a:r>
          </a:p>
          <a:p>
            <a:pPr lvl="1"/>
            <a:r>
              <a:rPr lang="en-US" altLang="en-US" sz="1800" dirty="0"/>
              <a:t>take demonic possession of any individual</a:t>
            </a:r>
          </a:p>
          <a:p>
            <a:pPr lvl="1"/>
            <a:r>
              <a:rPr lang="en-US" altLang="en-US" sz="1800" dirty="0"/>
              <a:t>raise evil spirits by concocting a brew</a:t>
            </a:r>
          </a:p>
          <a:p>
            <a:pPr lvl="1"/>
            <a:endParaRPr lang="en-US" altLang="en-US" sz="1800" dirty="0"/>
          </a:p>
          <a:p>
            <a:pPr>
              <a:lnSpc>
                <a:spcPct val="120000"/>
              </a:lnSpc>
            </a:pPr>
            <a:r>
              <a:rPr lang="en-US" altLang="en-US" sz="2000" b="1" dirty="0"/>
              <a:t>It was believed that witches allowed the devil to suck their </a:t>
            </a:r>
            <a:r>
              <a:rPr lang="en-US" altLang="en-US" sz="2000" b="1" dirty="0">
                <a:solidFill>
                  <a:schemeClr val="accent2"/>
                </a:solidFill>
              </a:rPr>
              <a:t>blood</a:t>
            </a:r>
            <a:r>
              <a:rPr lang="en-US" altLang="en-US" sz="2000" b="1" dirty="0"/>
              <a:t>.  Accused witches were examined for the </a:t>
            </a:r>
            <a:r>
              <a:rPr lang="ja-JP" altLang="en-US" sz="2000" b="1" dirty="0">
                <a:ea typeface="MS PGothic" panose="020B0600070205080204" pitchFamily="34" charset="-128"/>
              </a:rPr>
              <a:t>“</a:t>
            </a:r>
            <a:r>
              <a:rPr lang="en-US" altLang="ja-JP" sz="2000" b="1" dirty="0">
                <a:ea typeface="MS PGothic" panose="020B0600070205080204" pitchFamily="34" charset="-128"/>
              </a:rPr>
              <a:t>Devil</a:t>
            </a:r>
            <a:r>
              <a:rPr lang="ja-JP" altLang="en-US" sz="2000" b="1" dirty="0">
                <a:ea typeface="MS PGothic" panose="020B0600070205080204" pitchFamily="34" charset="-128"/>
              </a:rPr>
              <a:t>’</a:t>
            </a:r>
            <a:r>
              <a:rPr lang="en-US" altLang="ja-JP" sz="2000" b="1" dirty="0">
                <a:ea typeface="MS PGothic" panose="020B0600070205080204" pitchFamily="34" charset="-128"/>
              </a:rPr>
              <a:t>s Mark</a:t>
            </a:r>
            <a:r>
              <a:rPr lang="ja-JP" altLang="en-US" sz="2000" b="1" dirty="0">
                <a:ea typeface="MS PGothic" panose="020B0600070205080204" pitchFamily="34" charset="-128"/>
              </a:rPr>
              <a:t>”</a:t>
            </a:r>
            <a:r>
              <a:rPr lang="en-US" altLang="ja-JP" sz="2000" b="1" dirty="0">
                <a:ea typeface="MS PGothic" panose="020B0600070205080204" pitchFamily="34" charset="-128"/>
              </a:rPr>
              <a:t> - a red mark on their body from which the devil had sucked blood.</a:t>
            </a:r>
            <a:endParaRPr lang="en-US" altLang="en-US" sz="2000" dirty="0"/>
          </a:p>
        </p:txBody>
      </p:sp>
      <p:pic>
        <p:nvPicPr>
          <p:cNvPr id="5122" name="Picture 2" descr="Image result for witches macbe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2201" y="2289493"/>
            <a:ext cx="4709724" cy="264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75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Effect transition="in" filter="dissolve">
                                      <p:cBhvr>
                                        <p:cTn id="7" dur="500"/>
                                        <p:tgtEl>
                                          <p:spTgt spid="2970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9700">
                                            <p:txEl>
                                              <p:pRg st="1" end="1"/>
                                            </p:txEl>
                                          </p:spTgt>
                                        </p:tgtEl>
                                        <p:attrNameLst>
                                          <p:attrName>style.visibility</p:attrName>
                                        </p:attrNameLst>
                                      </p:cBhvr>
                                      <p:to>
                                        <p:strVal val="visible"/>
                                      </p:to>
                                    </p:set>
                                    <p:animEffect transition="in" filter="dissolve">
                                      <p:cBhvr>
                                        <p:cTn id="10" dur="500"/>
                                        <p:tgtEl>
                                          <p:spTgt spid="29700">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9700">
                                            <p:txEl>
                                              <p:pRg st="2" end="2"/>
                                            </p:txEl>
                                          </p:spTgt>
                                        </p:tgtEl>
                                        <p:attrNameLst>
                                          <p:attrName>style.visibility</p:attrName>
                                        </p:attrNameLst>
                                      </p:cBhvr>
                                      <p:to>
                                        <p:strVal val="visible"/>
                                      </p:to>
                                    </p:set>
                                    <p:animEffect transition="in" filter="dissolve">
                                      <p:cBhvr>
                                        <p:cTn id="13" dur="500"/>
                                        <p:tgtEl>
                                          <p:spTgt spid="29700">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9700">
                                            <p:txEl>
                                              <p:pRg st="3" end="3"/>
                                            </p:txEl>
                                          </p:spTgt>
                                        </p:tgtEl>
                                        <p:attrNameLst>
                                          <p:attrName>style.visibility</p:attrName>
                                        </p:attrNameLst>
                                      </p:cBhvr>
                                      <p:to>
                                        <p:strVal val="visible"/>
                                      </p:to>
                                    </p:set>
                                    <p:animEffect transition="in" filter="dissolve">
                                      <p:cBhvr>
                                        <p:cTn id="16" dur="500"/>
                                        <p:tgtEl>
                                          <p:spTgt spid="29700">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9700">
                                            <p:txEl>
                                              <p:pRg st="4" end="4"/>
                                            </p:txEl>
                                          </p:spTgt>
                                        </p:tgtEl>
                                        <p:attrNameLst>
                                          <p:attrName>style.visibility</p:attrName>
                                        </p:attrNameLst>
                                      </p:cBhvr>
                                      <p:to>
                                        <p:strVal val="visible"/>
                                      </p:to>
                                    </p:set>
                                    <p:animEffect transition="in" filter="dissolve">
                                      <p:cBhvr>
                                        <p:cTn id="19" dur="500"/>
                                        <p:tgtEl>
                                          <p:spTgt spid="29700">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9700">
                                            <p:txEl>
                                              <p:pRg st="5" end="5"/>
                                            </p:txEl>
                                          </p:spTgt>
                                        </p:tgtEl>
                                        <p:attrNameLst>
                                          <p:attrName>style.visibility</p:attrName>
                                        </p:attrNameLst>
                                      </p:cBhvr>
                                      <p:to>
                                        <p:strVal val="visible"/>
                                      </p:to>
                                    </p:set>
                                    <p:animEffect transition="in" filter="dissolve">
                                      <p:cBhvr>
                                        <p:cTn id="22" dur="500"/>
                                        <p:tgtEl>
                                          <p:spTgt spid="29700">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9700">
                                            <p:txEl>
                                              <p:pRg st="6" end="6"/>
                                            </p:txEl>
                                          </p:spTgt>
                                        </p:tgtEl>
                                        <p:attrNameLst>
                                          <p:attrName>style.visibility</p:attrName>
                                        </p:attrNameLst>
                                      </p:cBhvr>
                                      <p:to>
                                        <p:strVal val="visible"/>
                                      </p:to>
                                    </p:set>
                                    <p:animEffect transition="in" filter="dissolve">
                                      <p:cBhvr>
                                        <p:cTn id="25" dur="500"/>
                                        <p:tgtEl>
                                          <p:spTgt spid="29700">
                                            <p:txEl>
                                              <p:pRg st="6" end="6"/>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9700">
                                            <p:txEl>
                                              <p:pRg st="7" end="7"/>
                                            </p:txEl>
                                          </p:spTgt>
                                        </p:tgtEl>
                                        <p:attrNameLst>
                                          <p:attrName>style.visibility</p:attrName>
                                        </p:attrNameLst>
                                      </p:cBhvr>
                                      <p:to>
                                        <p:strVal val="visible"/>
                                      </p:to>
                                    </p:set>
                                    <p:animEffect transition="in" filter="dissolve">
                                      <p:cBhvr>
                                        <p:cTn id="28" dur="500"/>
                                        <p:tgtEl>
                                          <p:spTgt spid="29700">
                                            <p:txEl>
                                              <p:pRg st="7" end="7"/>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9700">
                                            <p:txEl>
                                              <p:pRg st="8" end="8"/>
                                            </p:txEl>
                                          </p:spTgt>
                                        </p:tgtEl>
                                        <p:attrNameLst>
                                          <p:attrName>style.visibility</p:attrName>
                                        </p:attrNameLst>
                                      </p:cBhvr>
                                      <p:to>
                                        <p:strVal val="visible"/>
                                      </p:to>
                                    </p:set>
                                    <p:animEffect transition="in" filter="dissolve">
                                      <p:cBhvr>
                                        <p:cTn id="31" dur="500"/>
                                        <p:tgtEl>
                                          <p:spTgt spid="29700">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9700">
                                            <p:txEl>
                                              <p:pRg st="10" end="10"/>
                                            </p:txEl>
                                          </p:spTgt>
                                        </p:tgtEl>
                                        <p:attrNameLst>
                                          <p:attrName>style.visibility</p:attrName>
                                        </p:attrNameLst>
                                      </p:cBhvr>
                                      <p:to>
                                        <p:strVal val="visible"/>
                                      </p:to>
                                    </p:set>
                                    <p:animEffect transition="in" filter="dissolve">
                                      <p:cBhvr>
                                        <p:cTn id="36" dur="500"/>
                                        <p:tgtEl>
                                          <p:spTgt spid="2970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400050"/>
            <a:ext cx="12192000" cy="1143000"/>
          </a:xfrm>
        </p:spPr>
        <p:txBody>
          <a:bodyPr/>
          <a:lstStyle/>
          <a:p>
            <a:r>
              <a:rPr lang="en-US" altLang="en-US" sz="4800" b="1" dirty="0">
                <a:latin typeface="Aharoni" panose="02010803020104030203" pitchFamily="2" charset="-79"/>
                <a:ea typeface="MS PGothic" panose="020B0600070205080204" pitchFamily="34" charset="-128"/>
                <a:cs typeface="Aharoni" panose="02010803020104030203" pitchFamily="2" charset="-79"/>
              </a:rPr>
              <a:t>Witches and Witchcraft - Misogyny?</a:t>
            </a:r>
            <a:endParaRPr lang="en-US" altLang="en-US" sz="6000" dirty="0" smtClean="0">
              <a:latin typeface="Aharoni" panose="02010803020104030203" pitchFamily="2" charset="-79"/>
              <a:ea typeface="MS PGothic" panose="020B0600070205080204" pitchFamily="34" charset="-128"/>
              <a:cs typeface="Aharoni" panose="02010803020104030203" pitchFamily="2" charset="-79"/>
            </a:endParaRPr>
          </a:p>
        </p:txBody>
      </p:sp>
      <p:sp>
        <p:nvSpPr>
          <p:cNvPr id="34820" name="Rectangle 4"/>
          <p:cNvSpPr>
            <a:spLocks noGrp="1" noChangeArrowheads="1"/>
          </p:cNvSpPr>
          <p:nvPr>
            <p:ph type="body" sz="half" idx="2"/>
          </p:nvPr>
        </p:nvSpPr>
        <p:spPr>
          <a:xfrm>
            <a:off x="4666891" y="1543050"/>
            <a:ext cx="7525109" cy="4114800"/>
          </a:xfrm>
        </p:spPr>
        <p:txBody>
          <a:bodyPr/>
          <a:lstStyle/>
          <a:p>
            <a:r>
              <a:rPr lang="en-US" altLang="en-US" dirty="0"/>
              <a:t>Between 1560 and 1603, hundreds of people, nearly all of them women, were convicted as witches and executed</a:t>
            </a:r>
          </a:p>
          <a:p>
            <a:endParaRPr lang="en-US" altLang="en-US" dirty="0"/>
          </a:p>
          <a:p>
            <a:r>
              <a:rPr lang="en-US" altLang="en-US" dirty="0"/>
              <a:t>In 1604 an official Act of Parliament decreed that anyone found guilty of practicing witchcraft should be executed</a:t>
            </a:r>
          </a:p>
          <a:p>
            <a:endParaRPr lang="en-US" altLang="en-US" dirty="0"/>
          </a:p>
          <a:p>
            <a:r>
              <a:rPr lang="en-US" altLang="en-US" dirty="0"/>
              <a:t>Those who confessed to being witches did so under torture or because they were in the grip of delusions recognized today as psychiatric disorders.</a:t>
            </a:r>
            <a:endParaRPr lang="en-US" altLang="en-US" sz="4000" dirty="0"/>
          </a:p>
        </p:txBody>
      </p:sp>
      <p:pic>
        <p:nvPicPr>
          <p:cNvPr id="79876" name="Picture 6" descr="A:\ladymacbeth-sm.jpg"/>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299713" y="1422279"/>
            <a:ext cx="3134264" cy="5223773"/>
          </a:xfrm>
        </p:spPr>
      </p:pic>
    </p:spTree>
    <p:extLst>
      <p:ext uri="{BB962C8B-B14F-4D97-AF65-F5344CB8AC3E}">
        <p14:creationId xmlns:p14="http://schemas.microsoft.com/office/powerpoint/2010/main" val="3271915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animEffect transition="in" filter="dissolve">
                                      <p:cBhvr>
                                        <p:cTn id="7" dur="500"/>
                                        <p:tgtEl>
                                          <p:spTgt spid="348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20">
                                            <p:txEl>
                                              <p:pRg st="2" end="2"/>
                                            </p:txEl>
                                          </p:spTgt>
                                        </p:tgtEl>
                                        <p:attrNameLst>
                                          <p:attrName>style.visibility</p:attrName>
                                        </p:attrNameLst>
                                      </p:cBhvr>
                                      <p:to>
                                        <p:strVal val="visible"/>
                                      </p:to>
                                    </p:set>
                                    <p:animEffect transition="in" filter="dissolve">
                                      <p:cBhvr>
                                        <p:cTn id="12" dur="500"/>
                                        <p:tgtEl>
                                          <p:spTgt spid="3482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820">
                                            <p:txEl>
                                              <p:pRg st="4" end="4"/>
                                            </p:txEl>
                                          </p:spTgt>
                                        </p:tgtEl>
                                        <p:attrNameLst>
                                          <p:attrName>style.visibility</p:attrName>
                                        </p:attrNameLst>
                                      </p:cBhvr>
                                      <p:to>
                                        <p:strVal val="visible"/>
                                      </p:to>
                                    </p:set>
                                    <p:animEffect transition="in" filter="dissolve">
                                      <p:cBhvr>
                                        <p:cTn id="17" dur="500"/>
                                        <p:tgtEl>
                                          <p:spTgt spid="348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0128" y="1990217"/>
            <a:ext cx="4477110" cy="2819509"/>
          </a:xfrm>
        </p:spPr>
        <p:txBody>
          <a:bodyPr/>
          <a:lstStyle/>
          <a:p>
            <a:r>
              <a:rPr lang="en-US" dirty="0" smtClean="0">
                <a:latin typeface="Magneto" panose="04030805050802020D02" pitchFamily="82" charset="0"/>
              </a:rPr>
              <a:t>Part 5: Literary Devices &amp; Fig Lang in the Text</a:t>
            </a:r>
            <a:endParaRPr lang="en-US" dirty="0">
              <a:latin typeface="Magneto" panose="04030805050802020D02" pitchFamily="82" charset="0"/>
            </a:endParaRPr>
          </a:p>
        </p:txBody>
      </p:sp>
    </p:spTree>
    <p:extLst>
      <p:ext uri="{BB962C8B-B14F-4D97-AF65-F5344CB8AC3E}">
        <p14:creationId xmlns:p14="http://schemas.microsoft.com/office/powerpoint/2010/main" val="42324030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32000" y="1381125"/>
            <a:ext cx="5472000" cy="4405500"/>
          </a:xfrm>
        </p:spPr>
        <p:txBody>
          <a:bodyPr/>
          <a:lstStyle/>
          <a:p>
            <a:r>
              <a:rPr lang="en-US" sz="3600" dirty="0" smtClean="0">
                <a:latin typeface="Andalus" panose="02020603050405020304" pitchFamily="18" charset="-78"/>
                <a:cs typeface="Andalus" panose="02020603050405020304" pitchFamily="18" charset="-78"/>
              </a:rPr>
              <a:t>Metaphor</a:t>
            </a:r>
          </a:p>
          <a:p>
            <a:r>
              <a:rPr lang="en-US" sz="3600" dirty="0" smtClean="0">
                <a:latin typeface="Andalus" panose="02020603050405020304" pitchFamily="18" charset="-78"/>
                <a:cs typeface="Andalus" panose="02020603050405020304" pitchFamily="18" charset="-78"/>
              </a:rPr>
              <a:t>Paradox</a:t>
            </a:r>
          </a:p>
          <a:p>
            <a:r>
              <a:rPr lang="en-US" sz="3600" dirty="0" smtClean="0">
                <a:latin typeface="Andalus" panose="02020603050405020304" pitchFamily="18" charset="-78"/>
                <a:cs typeface="Andalus" panose="02020603050405020304" pitchFamily="18" charset="-78"/>
              </a:rPr>
              <a:t>Oxymoron</a:t>
            </a:r>
          </a:p>
          <a:p>
            <a:r>
              <a:rPr lang="en-US" sz="3600" dirty="0" smtClean="0">
                <a:latin typeface="Andalus" panose="02020603050405020304" pitchFamily="18" charset="-78"/>
                <a:cs typeface="Andalus" panose="02020603050405020304" pitchFamily="18" charset="-78"/>
              </a:rPr>
              <a:t>Simile</a:t>
            </a:r>
          </a:p>
          <a:p>
            <a:r>
              <a:rPr lang="en-US" sz="3600" dirty="0" smtClean="0">
                <a:latin typeface="Andalus" panose="02020603050405020304" pitchFamily="18" charset="-78"/>
                <a:cs typeface="Andalus" panose="02020603050405020304" pitchFamily="18" charset="-78"/>
              </a:rPr>
              <a:t>Alliteration</a:t>
            </a:r>
          </a:p>
          <a:p>
            <a:r>
              <a:rPr lang="en-US" sz="3600" dirty="0" smtClean="0">
                <a:latin typeface="Andalus" panose="02020603050405020304" pitchFamily="18" charset="-78"/>
                <a:cs typeface="Andalus" panose="02020603050405020304" pitchFamily="18" charset="-78"/>
              </a:rPr>
              <a:t>Analogy</a:t>
            </a:r>
          </a:p>
          <a:p>
            <a:r>
              <a:rPr lang="en-US" sz="3600" dirty="0" smtClean="0">
                <a:latin typeface="Andalus" panose="02020603050405020304" pitchFamily="18" charset="-78"/>
                <a:cs typeface="Andalus" panose="02020603050405020304" pitchFamily="18" charset="-78"/>
              </a:rPr>
              <a:t>Soliloquy </a:t>
            </a:r>
          </a:p>
          <a:p>
            <a:r>
              <a:rPr lang="en-US" sz="3600" dirty="0" smtClean="0">
                <a:latin typeface="Andalus" panose="02020603050405020304" pitchFamily="18" charset="-78"/>
                <a:cs typeface="Andalus" panose="02020603050405020304" pitchFamily="18" charset="-78"/>
              </a:rPr>
              <a:t>Monologue</a:t>
            </a:r>
          </a:p>
          <a:p>
            <a:r>
              <a:rPr lang="en-US" sz="3600" dirty="0" smtClean="0">
                <a:latin typeface="Andalus" panose="02020603050405020304" pitchFamily="18" charset="-78"/>
                <a:cs typeface="Andalus" panose="02020603050405020304" pitchFamily="18" charset="-78"/>
              </a:rPr>
              <a:t>Aside</a:t>
            </a:r>
          </a:p>
        </p:txBody>
      </p:sp>
      <p:sp>
        <p:nvSpPr>
          <p:cNvPr id="2" name="Title 1"/>
          <p:cNvSpPr>
            <a:spLocks noGrp="1"/>
          </p:cNvSpPr>
          <p:nvPr>
            <p:ph type="title"/>
          </p:nvPr>
        </p:nvSpPr>
        <p:spPr/>
        <p:txBody>
          <a:bodyPr/>
          <a:lstStyle/>
          <a:p>
            <a:r>
              <a:rPr lang="en-US" sz="6600" dirty="0" smtClean="0">
                <a:latin typeface="Andalus" panose="02020603050405020304" pitchFamily="18" charset="-78"/>
                <a:cs typeface="Andalus" panose="02020603050405020304" pitchFamily="18" charset="-78"/>
              </a:rPr>
              <a:t>Devices: </a:t>
            </a:r>
            <a:endParaRPr lang="en-US" sz="6600" dirty="0">
              <a:latin typeface="Andalus" panose="02020603050405020304" pitchFamily="18" charset="-78"/>
              <a:cs typeface="Andalus" panose="02020603050405020304" pitchFamily="18" charset="-78"/>
            </a:endParaRPr>
          </a:p>
        </p:txBody>
      </p:sp>
      <p:sp>
        <p:nvSpPr>
          <p:cNvPr id="6" name="Content Placeholder 5"/>
          <p:cNvSpPr>
            <a:spLocks noGrp="1"/>
          </p:cNvSpPr>
          <p:nvPr>
            <p:ph sz="quarter" idx="4"/>
          </p:nvPr>
        </p:nvSpPr>
        <p:spPr>
          <a:xfrm>
            <a:off x="6288002" y="1381126"/>
            <a:ext cx="5483996" cy="4738876"/>
          </a:xfrm>
        </p:spPr>
        <p:txBody>
          <a:bodyPr/>
          <a:lstStyle/>
          <a:p>
            <a:r>
              <a:rPr lang="en-US" sz="4000" dirty="0" smtClean="0">
                <a:latin typeface="Andalus" panose="02020603050405020304" pitchFamily="18" charset="-78"/>
                <a:cs typeface="Andalus" panose="02020603050405020304" pitchFamily="18" charset="-78"/>
              </a:rPr>
              <a:t>Foreshadowing</a:t>
            </a:r>
          </a:p>
          <a:p>
            <a:r>
              <a:rPr lang="en-US" sz="4000" dirty="0" smtClean="0">
                <a:latin typeface="Andalus" panose="02020603050405020304" pitchFamily="18" charset="-78"/>
                <a:cs typeface="Andalus" panose="02020603050405020304" pitchFamily="18" charset="-78"/>
              </a:rPr>
              <a:t>Dramatic Irony</a:t>
            </a:r>
          </a:p>
          <a:p>
            <a:r>
              <a:rPr lang="en-US" sz="4000" dirty="0" smtClean="0">
                <a:latin typeface="Andalus" panose="02020603050405020304" pitchFamily="18" charset="-78"/>
                <a:cs typeface="Andalus" panose="02020603050405020304" pitchFamily="18" charset="-78"/>
              </a:rPr>
              <a:t>Imagery</a:t>
            </a:r>
          </a:p>
          <a:p>
            <a:r>
              <a:rPr lang="en-US" sz="4000" dirty="0" smtClean="0">
                <a:latin typeface="Andalus" panose="02020603050405020304" pitchFamily="18" charset="-78"/>
                <a:cs typeface="Andalus" panose="02020603050405020304" pitchFamily="18" charset="-78"/>
              </a:rPr>
              <a:t>Foil</a:t>
            </a:r>
          </a:p>
          <a:p>
            <a:r>
              <a:rPr lang="en-US" sz="4000" dirty="0" smtClean="0">
                <a:latin typeface="Andalus" panose="02020603050405020304" pitchFamily="18" charset="-78"/>
                <a:cs typeface="Andalus" panose="02020603050405020304" pitchFamily="18" charset="-78"/>
              </a:rPr>
              <a:t>Tragic Hero</a:t>
            </a:r>
          </a:p>
          <a:p>
            <a:r>
              <a:rPr lang="en-US" sz="4000" dirty="0">
                <a:latin typeface="Andalus" panose="02020603050405020304" pitchFamily="18" charset="-78"/>
                <a:cs typeface="Andalus" panose="02020603050405020304" pitchFamily="18" charset="-78"/>
              </a:rPr>
              <a:t>Epithet</a:t>
            </a:r>
          </a:p>
          <a:p>
            <a:r>
              <a:rPr lang="en-US" sz="4000" dirty="0">
                <a:latin typeface="Andalus" panose="02020603050405020304" pitchFamily="18" charset="-78"/>
                <a:cs typeface="Andalus" panose="02020603050405020304" pitchFamily="18" charset="-78"/>
              </a:rPr>
              <a:t>Repetition</a:t>
            </a:r>
          </a:p>
          <a:p>
            <a:pPr marL="0" indent="0">
              <a:buNone/>
            </a:pPr>
            <a:endParaRPr lang="en-US" dirty="0" smtClean="0"/>
          </a:p>
        </p:txBody>
      </p:sp>
    </p:spTree>
    <p:extLst>
      <p:ext uri="{BB962C8B-B14F-4D97-AF65-F5344CB8AC3E}">
        <p14:creationId xmlns:p14="http://schemas.microsoft.com/office/powerpoint/2010/main" val="12097760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4400" dirty="0">
                <a:latin typeface="Andalus" panose="02020603050405020304" pitchFamily="18" charset="-78"/>
                <a:cs typeface="Andalus" panose="02020603050405020304" pitchFamily="18" charset="-78"/>
              </a:rPr>
              <a:t>a figure of speech in which a word or phrase is applied to an object or action to which it is not literally applicable.</a:t>
            </a:r>
          </a:p>
        </p:txBody>
      </p:sp>
      <p:sp>
        <p:nvSpPr>
          <p:cNvPr id="4" name="Title 3"/>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METAPHOR </a:t>
            </a:r>
            <a:endParaRPr lang="en-US" sz="8000" dirty="0">
              <a:latin typeface="Andalus" panose="02020603050405020304" pitchFamily="18" charset="-78"/>
              <a:cs typeface="Andalus" panose="02020603050405020304" pitchFamily="18" charset="-78"/>
            </a:endParaRPr>
          </a:p>
        </p:txBody>
      </p:sp>
      <p:pic>
        <p:nvPicPr>
          <p:cNvPr id="17410" name="Picture 2" descr="Image result for metaphor"/>
          <p:cNvPicPr>
            <a:picLocks noChangeAspect="1" noChangeArrowheads="1"/>
          </p:cNvPicPr>
          <p:nvPr/>
        </p:nvPicPr>
        <p:blipFill rotWithShape="1">
          <a:blip r:embed="rId2">
            <a:extLst>
              <a:ext uri="{28A0092B-C50C-407E-A947-70E740481C1C}">
                <a14:useLocalDpi xmlns:a14="http://schemas.microsoft.com/office/drawing/2010/main" val="0"/>
              </a:ext>
            </a:extLst>
          </a:blip>
          <a:srcRect r="7493"/>
          <a:stretch/>
        </p:blipFill>
        <p:spPr bwMode="auto">
          <a:xfrm>
            <a:off x="6144416" y="2018581"/>
            <a:ext cx="5551879" cy="375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8700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4000" dirty="0">
                <a:latin typeface="Andalus" panose="02020603050405020304" pitchFamily="18" charset="-78"/>
                <a:cs typeface="Andalus" panose="02020603050405020304" pitchFamily="18" charset="-78"/>
              </a:rPr>
              <a:t>a seemingly absurd or self-contradictory statement or proposition that when investigated or explained may prove to be well founded or true.</a:t>
            </a:r>
          </a:p>
        </p:txBody>
      </p:sp>
      <p:sp>
        <p:nvSpPr>
          <p:cNvPr id="4" name="Title 3"/>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PARADOX</a:t>
            </a:r>
            <a:endParaRPr lang="en-US" sz="8000" dirty="0">
              <a:latin typeface="Andalus" panose="02020603050405020304" pitchFamily="18" charset="-78"/>
              <a:cs typeface="Andalus" panose="02020603050405020304" pitchFamily="18" charset="-78"/>
            </a:endParaRPr>
          </a:p>
        </p:txBody>
      </p:sp>
      <p:pic>
        <p:nvPicPr>
          <p:cNvPr id="16386" name="Picture 2" descr="Image result for parad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834" y="2201346"/>
            <a:ext cx="5472165" cy="3638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5951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4400" dirty="0">
                <a:latin typeface="Andalus" panose="02020603050405020304" pitchFamily="18" charset="-78"/>
                <a:cs typeface="Andalus" panose="02020603050405020304" pitchFamily="18" charset="-78"/>
              </a:rPr>
              <a:t>a figure of speech in which apparently contradictory terms appear in conjunction (e.g., </a:t>
            </a:r>
            <a:r>
              <a:rPr lang="en-US" sz="4400" i="1" dirty="0">
                <a:latin typeface="Andalus" panose="02020603050405020304" pitchFamily="18" charset="-78"/>
                <a:cs typeface="Andalus" panose="02020603050405020304" pitchFamily="18" charset="-78"/>
              </a:rPr>
              <a:t>faith unfaithful kept him falsely true</a:t>
            </a:r>
            <a:r>
              <a:rPr lang="en-US" sz="4400" dirty="0">
                <a:latin typeface="Andalus" panose="02020603050405020304" pitchFamily="18" charset="-78"/>
                <a:cs typeface="Andalus" panose="02020603050405020304" pitchFamily="18" charset="-78"/>
              </a:rPr>
              <a:t> ).</a:t>
            </a:r>
          </a:p>
        </p:txBody>
      </p:sp>
      <p:sp>
        <p:nvSpPr>
          <p:cNvPr id="4" name="Title 3"/>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OXYMORON</a:t>
            </a:r>
            <a:endParaRPr lang="en-US" sz="8000" dirty="0">
              <a:latin typeface="Andalus" panose="02020603050405020304" pitchFamily="18" charset="-78"/>
              <a:cs typeface="Andalus" panose="02020603050405020304" pitchFamily="18" charset="-78"/>
            </a:endParaRPr>
          </a:p>
        </p:txBody>
      </p:sp>
      <p:pic>
        <p:nvPicPr>
          <p:cNvPr id="15362" name="Picture 2" descr="Image result for oxymoron"/>
          <p:cNvPicPr>
            <a:picLocks noChangeAspect="1" noChangeArrowheads="1"/>
          </p:cNvPicPr>
          <p:nvPr/>
        </p:nvPicPr>
        <p:blipFill rotWithShape="1">
          <a:blip r:embed="rId2">
            <a:extLst>
              <a:ext uri="{28A0092B-C50C-407E-A947-70E740481C1C}">
                <a14:useLocalDpi xmlns:a14="http://schemas.microsoft.com/office/drawing/2010/main" val="0"/>
              </a:ext>
            </a:extLst>
          </a:blip>
          <a:srcRect l="11951" r="12094"/>
          <a:stretch/>
        </p:blipFill>
        <p:spPr bwMode="auto">
          <a:xfrm>
            <a:off x="6345984" y="2115841"/>
            <a:ext cx="542601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9519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850"/>
            <a:ext cx="10515600" cy="1325563"/>
          </a:xfrm>
        </p:spPr>
        <p:txBody>
          <a:bodyPr/>
          <a:lstStyle/>
          <a:p>
            <a:pPr algn="ctr"/>
            <a:r>
              <a:rPr lang="en-US" sz="5400" dirty="0" smtClean="0">
                <a:latin typeface="Adobe Devanagari" panose="02040503050201020203" pitchFamily="18" charset="0"/>
                <a:cs typeface="Adobe Devanagari" panose="02040503050201020203" pitchFamily="18" charset="0"/>
              </a:rPr>
              <a:t>William Shakespeare</a:t>
            </a:r>
            <a:endParaRPr lang="en-US" sz="5400" dirty="0">
              <a:latin typeface="Adobe Devanagari" panose="02040503050201020203" pitchFamily="18" charset="0"/>
              <a:cs typeface="Adobe Devanagari" panose="02040503050201020203" pitchFamily="18" charset="0"/>
            </a:endParaRPr>
          </a:p>
        </p:txBody>
      </p:sp>
      <p:sp>
        <p:nvSpPr>
          <p:cNvPr id="3" name="Content Placeholder 2"/>
          <p:cNvSpPr>
            <a:spLocks noGrp="1"/>
          </p:cNvSpPr>
          <p:nvPr>
            <p:ph idx="1"/>
          </p:nvPr>
        </p:nvSpPr>
        <p:spPr>
          <a:xfrm>
            <a:off x="0" y="1052423"/>
            <a:ext cx="12192000" cy="5805577"/>
          </a:xfrm>
        </p:spPr>
        <p:txBody>
          <a:bodyPr/>
          <a:lstStyle/>
          <a:p>
            <a:r>
              <a:rPr lang="en-US" sz="2000" dirty="0">
                <a:latin typeface="Adobe Devanagari" panose="02040503050201020203" pitchFamily="18" charset="0"/>
                <a:cs typeface="Adobe Devanagari" panose="02040503050201020203" pitchFamily="18" charset="0"/>
              </a:rPr>
              <a:t>William Shakespeare was born on or around April 23, 1564 and grew up in a small town outside of London called Stratford-on-Avon. Although his father was a successful glove maker, at first he could only afford to send Shakespeare to grammar school. There, Shakespeare studied rhetoric, Latin, and the classics. Although his father was elected the High Bailiff of Stratford (what we would consider a mayor today), he accumulated a large amount of debt around the time Shakespeare was a teenager. Eventually Shakespeare had to join his father selling and making gloves, belts, and purses to keep the family business afloat. </a:t>
            </a:r>
            <a:endParaRPr lang="en-US" sz="2000" dirty="0" smtClean="0">
              <a:latin typeface="Adobe Devanagari" panose="02040503050201020203" pitchFamily="18" charset="0"/>
              <a:cs typeface="Adobe Devanagari" panose="02040503050201020203" pitchFamily="18" charset="0"/>
            </a:endParaRPr>
          </a:p>
          <a:p>
            <a:r>
              <a:rPr lang="en-US" sz="2000" dirty="0" smtClean="0">
                <a:latin typeface="Adobe Devanagari" panose="02040503050201020203" pitchFamily="18" charset="0"/>
                <a:cs typeface="Adobe Devanagari" panose="02040503050201020203" pitchFamily="18" charset="0"/>
              </a:rPr>
              <a:t>Shakespeare </a:t>
            </a:r>
            <a:r>
              <a:rPr lang="en-US" sz="2000" dirty="0">
                <a:latin typeface="Adobe Devanagari" panose="02040503050201020203" pitchFamily="18" charset="0"/>
                <a:cs typeface="Adobe Devanagari" panose="02040503050201020203" pitchFamily="18" charset="0"/>
              </a:rPr>
              <a:t>never attended university. When he was 18, he married Anne Hathaway, who was 26, and six months later they had their first daughter, Susannah. In 1585 they had twins, Judith and </a:t>
            </a:r>
            <a:r>
              <a:rPr lang="en-US" sz="2000" dirty="0" err="1">
                <a:latin typeface="Adobe Devanagari" panose="02040503050201020203" pitchFamily="18" charset="0"/>
                <a:cs typeface="Adobe Devanagari" panose="02040503050201020203" pitchFamily="18" charset="0"/>
              </a:rPr>
              <a:t>Hamnet</a:t>
            </a:r>
            <a:r>
              <a:rPr lang="en-US" sz="2000" dirty="0">
                <a:latin typeface="Adobe Devanagari" panose="02040503050201020203" pitchFamily="18" charset="0"/>
                <a:cs typeface="Adobe Devanagari" panose="02040503050201020203" pitchFamily="18" charset="0"/>
              </a:rPr>
              <a:t>. The seven years after the birth of Judith and </a:t>
            </a:r>
            <a:r>
              <a:rPr lang="en-US" sz="2000" dirty="0" err="1">
                <a:latin typeface="Adobe Devanagari" panose="02040503050201020203" pitchFamily="18" charset="0"/>
                <a:cs typeface="Adobe Devanagari" panose="02040503050201020203" pitchFamily="18" charset="0"/>
              </a:rPr>
              <a:t>Hamnet</a:t>
            </a:r>
            <a:r>
              <a:rPr lang="en-US" sz="2000" dirty="0">
                <a:latin typeface="Adobe Devanagari" panose="02040503050201020203" pitchFamily="18" charset="0"/>
                <a:cs typeface="Adobe Devanagari" panose="02040503050201020203" pitchFamily="18" charset="0"/>
              </a:rPr>
              <a:t> are called Shakespeare’s “</a:t>
            </a:r>
            <a:r>
              <a:rPr lang="en-US" sz="2000" b="1" dirty="0">
                <a:latin typeface="Adobe Devanagari" panose="02040503050201020203" pitchFamily="18" charset="0"/>
                <a:cs typeface="Adobe Devanagari" panose="02040503050201020203" pitchFamily="18" charset="0"/>
              </a:rPr>
              <a:t>lost years</a:t>
            </a:r>
            <a:r>
              <a:rPr lang="en-US" sz="2000" dirty="0">
                <a:latin typeface="Adobe Devanagari" panose="02040503050201020203" pitchFamily="18" charset="0"/>
                <a:cs typeface="Adobe Devanagari" panose="02040503050201020203" pitchFamily="18" charset="0"/>
              </a:rPr>
              <a:t>,” because information about him is incomplete and contradictory. However, we know that Shakespeare travelled to London in his late twenties, around 1588, to begin pursuing a career as an actor and playwright. In just two years in London, Shakespeare premiered his first play, part one of the Henry VI series. Between 1590 and 1592, he would go on to see the remaining Henry VI plays, as well as Richard III and The Comedy of Errors performed. </a:t>
            </a:r>
            <a:endParaRPr lang="en-US" sz="2000" dirty="0" smtClean="0">
              <a:latin typeface="Adobe Devanagari" panose="02040503050201020203" pitchFamily="18" charset="0"/>
              <a:cs typeface="Adobe Devanagari" panose="02040503050201020203" pitchFamily="18" charset="0"/>
            </a:endParaRPr>
          </a:p>
          <a:p>
            <a:r>
              <a:rPr lang="en-US" sz="2000" dirty="0" smtClean="0">
                <a:latin typeface="Adobe Devanagari" panose="02040503050201020203" pitchFamily="18" charset="0"/>
                <a:cs typeface="Adobe Devanagari" panose="02040503050201020203" pitchFamily="18" charset="0"/>
              </a:rPr>
              <a:t>In </a:t>
            </a:r>
            <a:r>
              <a:rPr lang="en-US" sz="2000" dirty="0">
                <a:latin typeface="Adobe Devanagari" panose="02040503050201020203" pitchFamily="18" charset="0"/>
                <a:cs typeface="Adobe Devanagari" panose="02040503050201020203" pitchFamily="18" charset="0"/>
              </a:rPr>
              <a:t>1593, the plague struck and all the theaters in London were shut down. Shakespeare spent this time writing the narrative poems Venus and Adonis and The Rape of </a:t>
            </a:r>
            <a:r>
              <a:rPr lang="en-US" sz="2000" dirty="0" err="1">
                <a:latin typeface="Adobe Devanagari" panose="02040503050201020203" pitchFamily="18" charset="0"/>
                <a:cs typeface="Adobe Devanagari" panose="02040503050201020203" pitchFamily="18" charset="0"/>
              </a:rPr>
              <a:t>Lucrece</a:t>
            </a:r>
            <a:r>
              <a:rPr lang="en-US" sz="2000" dirty="0">
                <a:latin typeface="Adobe Devanagari" panose="02040503050201020203" pitchFamily="18" charset="0"/>
                <a:cs typeface="Adobe Devanagari" panose="02040503050201020203" pitchFamily="18" charset="0"/>
              </a:rPr>
              <a:t> and possibly the Sonnets. In 1594, Shakespeare became a shareholder in the Lord Chamberlain’s Men, one of the most popular London acting companies at that time. Shakespeare would work with the company throughout his lifetime, occasionally appearing in small roles, but mostly writing plays for the company to perform. In his later years, Shakespeare returned to Stratford where he continued to write. During his 23 years as a playwright, Shakespeare authored 38 plays, two narrative poems, and 154 sonnets before his death on April 23, 1616 at the age of 52. He is the most performed and read playwright in the world.</a:t>
            </a:r>
          </a:p>
        </p:txBody>
      </p:sp>
    </p:spTree>
    <p:extLst>
      <p:ext uri="{BB962C8B-B14F-4D97-AF65-F5344CB8AC3E}">
        <p14:creationId xmlns:p14="http://schemas.microsoft.com/office/powerpoint/2010/main" val="33473055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4000" dirty="0">
                <a:latin typeface="Andalus" panose="02020603050405020304" pitchFamily="18" charset="-78"/>
                <a:cs typeface="Andalus" panose="02020603050405020304" pitchFamily="18" charset="-78"/>
              </a:rPr>
              <a:t>a figure of speech involving the comparison of one thing with another thing of a different kind, used to make a description more emphatic or vivid</a:t>
            </a:r>
          </a:p>
        </p:txBody>
      </p:sp>
      <p:sp>
        <p:nvSpPr>
          <p:cNvPr id="4" name="Title 3"/>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SIMILE</a:t>
            </a:r>
            <a:endParaRPr lang="en-US" sz="8000" dirty="0">
              <a:latin typeface="Andalus" panose="02020603050405020304" pitchFamily="18" charset="-78"/>
              <a:cs typeface="Andalus" panose="02020603050405020304" pitchFamily="18" charset="-78"/>
            </a:endParaRPr>
          </a:p>
        </p:txBody>
      </p:sp>
      <p:pic>
        <p:nvPicPr>
          <p:cNvPr id="14338" name="Picture 2" descr="Image result for sim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553" y="2115841"/>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9699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4800" dirty="0">
                <a:latin typeface="Andalus" panose="02020603050405020304" pitchFamily="18" charset="-78"/>
                <a:cs typeface="Andalus" panose="02020603050405020304" pitchFamily="18" charset="-78"/>
              </a:rPr>
              <a:t>the occurrence of the same letter or sound at the beginning of adjacent or closely connected words.</a:t>
            </a:r>
          </a:p>
        </p:txBody>
      </p:sp>
      <p:sp>
        <p:nvSpPr>
          <p:cNvPr id="4" name="Title 3"/>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ALLITERATION</a:t>
            </a:r>
            <a:endParaRPr lang="en-US" sz="8000" dirty="0">
              <a:latin typeface="Andalus" panose="02020603050405020304" pitchFamily="18" charset="-78"/>
              <a:cs typeface="Andalus" panose="02020603050405020304" pitchFamily="18" charset="-78"/>
            </a:endParaRPr>
          </a:p>
        </p:txBody>
      </p:sp>
      <p:pic>
        <p:nvPicPr>
          <p:cNvPr id="13314" name="Picture 2" descr="Image result for allite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5936" y="2115841"/>
            <a:ext cx="3760313" cy="300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9852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4400" dirty="0">
                <a:latin typeface="Andalus" panose="02020603050405020304" pitchFamily="18" charset="-78"/>
                <a:cs typeface="Andalus" panose="02020603050405020304" pitchFamily="18" charset="-78"/>
              </a:rPr>
              <a:t>a comparison between two things, typically for the purpose of explanation or clarification.</a:t>
            </a:r>
          </a:p>
        </p:txBody>
      </p:sp>
      <p:sp>
        <p:nvSpPr>
          <p:cNvPr id="4" name="Title 3"/>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ANALOGY</a:t>
            </a:r>
            <a:endParaRPr lang="en-US" sz="8000" dirty="0">
              <a:latin typeface="Andalus" panose="02020603050405020304" pitchFamily="18" charset="-78"/>
              <a:cs typeface="Andalus" panose="02020603050405020304" pitchFamily="18" charset="-78"/>
            </a:endParaRPr>
          </a:p>
        </p:txBody>
      </p:sp>
      <p:pic>
        <p:nvPicPr>
          <p:cNvPr id="12290" name="Picture 2" descr="Image result for analogy literary definition example"/>
          <p:cNvPicPr>
            <a:picLocks noChangeAspect="1" noChangeArrowheads="1"/>
          </p:cNvPicPr>
          <p:nvPr/>
        </p:nvPicPr>
        <p:blipFill rotWithShape="1">
          <a:blip r:embed="rId2">
            <a:extLst>
              <a:ext uri="{28A0092B-C50C-407E-A947-70E740481C1C}">
                <a14:useLocalDpi xmlns:a14="http://schemas.microsoft.com/office/drawing/2010/main" val="0"/>
              </a:ext>
            </a:extLst>
          </a:blip>
          <a:srcRect l="8612" t="45511" r="2205"/>
          <a:stretch/>
        </p:blipFill>
        <p:spPr bwMode="auto">
          <a:xfrm>
            <a:off x="5771072" y="2493034"/>
            <a:ext cx="6116128" cy="2802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3154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4800" dirty="0">
                <a:latin typeface="Andalus" panose="02020603050405020304" pitchFamily="18" charset="-78"/>
                <a:cs typeface="Andalus" panose="02020603050405020304" pitchFamily="18" charset="-78"/>
              </a:rPr>
              <a:t>an expression designed to call something to mind without mentioning it explicitly; an indirect or passing reference.</a:t>
            </a:r>
          </a:p>
        </p:txBody>
      </p:sp>
      <p:sp>
        <p:nvSpPr>
          <p:cNvPr id="4" name="Title 3"/>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ALLUSION</a:t>
            </a:r>
            <a:endParaRPr lang="en-US" sz="8000" dirty="0">
              <a:latin typeface="Andalus" panose="02020603050405020304" pitchFamily="18" charset="-78"/>
              <a:cs typeface="Andalus" panose="02020603050405020304" pitchFamily="18" charset="-78"/>
            </a:endParaRPr>
          </a:p>
        </p:txBody>
      </p:sp>
      <p:pic>
        <p:nvPicPr>
          <p:cNvPr id="11266" name="Picture 2" descr="Image result for allu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086" y="2402216"/>
            <a:ext cx="5566913" cy="3247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677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32000" y="1921682"/>
            <a:ext cx="5675502" cy="4198318"/>
          </a:xfrm>
        </p:spPr>
        <p:txBody>
          <a:bodyPr/>
          <a:lstStyle/>
          <a:p>
            <a:r>
              <a:rPr lang="en-US" sz="4800" dirty="0">
                <a:latin typeface="Andalus" panose="02020603050405020304" pitchFamily="18" charset="-78"/>
                <a:cs typeface="Andalus" panose="02020603050405020304" pitchFamily="18" charset="-78"/>
              </a:rPr>
              <a:t>an act of speaking one's thoughts aloud when by oneself or regardless of any hearers, especially by a character in a play.</a:t>
            </a:r>
          </a:p>
        </p:txBody>
      </p:sp>
      <p:sp>
        <p:nvSpPr>
          <p:cNvPr id="4" name="Title 3"/>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SOLILOQUY </a:t>
            </a:r>
            <a:endParaRPr lang="en-US" sz="8000" dirty="0">
              <a:latin typeface="Andalus" panose="02020603050405020304" pitchFamily="18" charset="-78"/>
              <a:cs typeface="Andalus" panose="02020603050405020304" pitchFamily="18" charset="-78"/>
            </a:endParaRPr>
          </a:p>
        </p:txBody>
      </p:sp>
      <p:pic>
        <p:nvPicPr>
          <p:cNvPr id="10242" name="Picture 2" descr="Image result for monolog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9454" y="2277765"/>
            <a:ext cx="3762375" cy="348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863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32000" y="1921682"/>
            <a:ext cx="5753140" cy="4198318"/>
          </a:xfrm>
        </p:spPr>
        <p:txBody>
          <a:bodyPr/>
          <a:lstStyle/>
          <a:p>
            <a:r>
              <a:rPr lang="en-US" sz="5400" dirty="0">
                <a:latin typeface="Andalus" panose="02020603050405020304" pitchFamily="18" charset="-78"/>
                <a:cs typeface="Andalus" panose="02020603050405020304" pitchFamily="18" charset="-78"/>
              </a:rPr>
              <a:t>a long speech by one actor in a play or movie, or as part of a theatrical or broadcast program.</a:t>
            </a:r>
          </a:p>
        </p:txBody>
      </p:sp>
      <p:sp>
        <p:nvSpPr>
          <p:cNvPr id="4" name="Title 3"/>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MONLOGUE</a:t>
            </a:r>
            <a:endParaRPr lang="en-US" sz="8000" dirty="0">
              <a:latin typeface="Andalus" panose="02020603050405020304" pitchFamily="18" charset="-78"/>
              <a:cs typeface="Andalus" panose="02020603050405020304" pitchFamily="18" charset="-78"/>
            </a:endParaRPr>
          </a:p>
        </p:txBody>
      </p:sp>
      <p:pic>
        <p:nvPicPr>
          <p:cNvPr id="9218" name="Picture 2" descr="Image result for monolog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0005" y="2277765"/>
            <a:ext cx="3762375" cy="348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76726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4400" dirty="0" smtClean="0">
                <a:latin typeface="Andalus" panose="02020603050405020304" pitchFamily="18" charset="-78"/>
                <a:cs typeface="Andalus" panose="02020603050405020304" pitchFamily="18" charset="-78"/>
              </a:rPr>
              <a:t>a </a:t>
            </a:r>
            <a:r>
              <a:rPr lang="en-US" sz="4400" dirty="0">
                <a:latin typeface="Andalus" panose="02020603050405020304" pitchFamily="18" charset="-78"/>
                <a:cs typeface="Andalus" panose="02020603050405020304" pitchFamily="18" charset="-78"/>
              </a:rPr>
              <a:t>remark or passage by a character in a play that is intended to be heard by the audience but unheard by the other characters in the play.</a:t>
            </a:r>
          </a:p>
        </p:txBody>
      </p:sp>
      <p:sp>
        <p:nvSpPr>
          <p:cNvPr id="4" name="Title 3"/>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ASIDE</a:t>
            </a:r>
            <a:endParaRPr lang="en-US" dirty="0">
              <a:latin typeface="Andalus" panose="02020603050405020304" pitchFamily="18" charset="-78"/>
              <a:cs typeface="Andalus" panose="02020603050405020304" pitchFamily="18" charset="-78"/>
            </a:endParaRPr>
          </a:p>
        </p:txBody>
      </p:sp>
      <p:pic>
        <p:nvPicPr>
          <p:cNvPr id="8194" name="Picture 2" descr="Image result for aside literary defin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3024" y="2306340"/>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0925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32000" y="1921682"/>
            <a:ext cx="5856002" cy="4198318"/>
          </a:xfrm>
        </p:spPr>
        <p:txBody>
          <a:bodyPr/>
          <a:lstStyle/>
          <a:p>
            <a:r>
              <a:rPr lang="en-US" sz="4000" dirty="0">
                <a:latin typeface="Andalus" panose="02020603050405020304" pitchFamily="18" charset="-78"/>
                <a:cs typeface="Andalus" panose="02020603050405020304" pitchFamily="18" charset="-78"/>
              </a:rPr>
              <a:t>an adjective or descriptive phrase expressing a quality characteristic of the person or thing mentioned.</a:t>
            </a:r>
          </a:p>
          <a:p>
            <a:r>
              <a:rPr lang="en-US" sz="4000" dirty="0">
                <a:latin typeface="Andalus" panose="02020603050405020304" pitchFamily="18" charset="-78"/>
                <a:cs typeface="Andalus" panose="02020603050405020304" pitchFamily="18" charset="-78"/>
              </a:rPr>
              <a:t>"old men are often unfairly awarded the epithet “dirty</a:t>
            </a:r>
            <a:r>
              <a:rPr lang="en-US" sz="4000" dirty="0" smtClean="0">
                <a:latin typeface="Andalus" panose="02020603050405020304" pitchFamily="18" charset="-78"/>
                <a:cs typeface="Andalus" panose="02020603050405020304" pitchFamily="18" charset="-78"/>
              </a:rPr>
              <a:t>.”</a:t>
            </a:r>
            <a:endParaRPr lang="en-US" sz="4000" dirty="0">
              <a:latin typeface="Andalus" panose="02020603050405020304" pitchFamily="18" charset="-78"/>
              <a:cs typeface="Andalus" panose="02020603050405020304" pitchFamily="18" charset="-78"/>
            </a:endParaRPr>
          </a:p>
          <a:p>
            <a:endParaRPr lang="en-US" dirty="0"/>
          </a:p>
        </p:txBody>
      </p:sp>
      <p:sp>
        <p:nvSpPr>
          <p:cNvPr id="4" name="Title 3"/>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EPITHET</a:t>
            </a:r>
            <a:endParaRPr lang="en-US" sz="8000" dirty="0">
              <a:latin typeface="Andalus" panose="02020603050405020304" pitchFamily="18" charset="-78"/>
              <a:cs typeface="Andalus" panose="02020603050405020304" pitchFamily="18" charset="-78"/>
            </a:endParaRPr>
          </a:p>
        </p:txBody>
      </p:sp>
      <p:pic>
        <p:nvPicPr>
          <p:cNvPr id="7170" name="Picture 2" descr="Image result for epith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0016" y="2389517"/>
            <a:ext cx="5307834" cy="3510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537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 y="1856051"/>
            <a:ext cx="8039819" cy="4198318"/>
          </a:xfrm>
        </p:spPr>
        <p:txBody>
          <a:bodyPr/>
          <a:lstStyle/>
          <a:p>
            <a:r>
              <a:rPr lang="en-US" sz="3600" b="1" dirty="0">
                <a:latin typeface="Andalus" panose="02020603050405020304" pitchFamily="18" charset="-78"/>
                <a:cs typeface="Andalus" panose="02020603050405020304" pitchFamily="18" charset="-78"/>
              </a:rPr>
              <a:t>Repetition</a:t>
            </a:r>
            <a:r>
              <a:rPr lang="en-US" sz="3600" dirty="0">
                <a:latin typeface="Andalus" panose="02020603050405020304" pitchFamily="18" charset="-78"/>
                <a:cs typeface="Andalus" panose="02020603050405020304" pitchFamily="18" charset="-78"/>
              </a:rPr>
              <a:t> is a </a:t>
            </a:r>
            <a:r>
              <a:rPr lang="en-US" sz="3600" b="1" dirty="0">
                <a:latin typeface="Andalus" panose="02020603050405020304" pitchFamily="18" charset="-78"/>
                <a:cs typeface="Andalus" panose="02020603050405020304" pitchFamily="18" charset="-78"/>
              </a:rPr>
              <a:t>literary device</a:t>
            </a:r>
            <a:r>
              <a:rPr lang="en-US" sz="3600" dirty="0">
                <a:latin typeface="Andalus" panose="02020603050405020304" pitchFamily="18" charset="-78"/>
                <a:cs typeface="Andalus" panose="02020603050405020304" pitchFamily="18" charset="-78"/>
              </a:rPr>
              <a:t> that repeats the same words or phrases a few times to make an idea clearer and more memorable. ... As a </a:t>
            </a:r>
            <a:r>
              <a:rPr lang="en-US" sz="3600" b="1" dirty="0">
                <a:latin typeface="Andalus" panose="02020603050405020304" pitchFamily="18" charset="-78"/>
                <a:cs typeface="Andalus" panose="02020603050405020304" pitchFamily="18" charset="-78"/>
              </a:rPr>
              <a:t>rhetorical device</a:t>
            </a:r>
            <a:r>
              <a:rPr lang="en-US" sz="3600" dirty="0">
                <a:latin typeface="Andalus" panose="02020603050405020304" pitchFamily="18" charset="-78"/>
                <a:cs typeface="Andalus" panose="02020603050405020304" pitchFamily="18" charset="-78"/>
              </a:rPr>
              <a:t>, it could be a word, a phrase, or a full sentence, or a poetical line repeated to emphasize its significance in the entire text.</a:t>
            </a:r>
          </a:p>
        </p:txBody>
      </p:sp>
      <p:sp>
        <p:nvSpPr>
          <p:cNvPr id="4" name="Title 3"/>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REPETITION </a:t>
            </a:r>
            <a:endParaRPr lang="en-US" sz="8000" dirty="0">
              <a:latin typeface="Andalus" panose="02020603050405020304" pitchFamily="18" charset="-78"/>
              <a:cs typeface="Andalus" panose="02020603050405020304" pitchFamily="18" charset="-78"/>
            </a:endParaRPr>
          </a:p>
        </p:txBody>
      </p:sp>
      <p:pic>
        <p:nvPicPr>
          <p:cNvPr id="6146" name="Picture 2" descr="Image result for repet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0676" y="2294626"/>
            <a:ext cx="3321169" cy="332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1346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32000" y="1921682"/>
            <a:ext cx="5063026" cy="4198318"/>
          </a:xfrm>
        </p:spPr>
        <p:txBody>
          <a:bodyPr/>
          <a:lstStyle/>
          <a:p>
            <a:r>
              <a:rPr lang="en-US" sz="4400" dirty="0">
                <a:latin typeface="Andalus" panose="02020603050405020304" pitchFamily="18" charset="-78"/>
                <a:cs typeface="Andalus" panose="02020603050405020304" pitchFamily="18" charset="-78"/>
              </a:rPr>
              <a:t>be a warning or indication of (a future event).</a:t>
            </a:r>
          </a:p>
        </p:txBody>
      </p:sp>
      <p:sp>
        <p:nvSpPr>
          <p:cNvPr id="4" name="Title 3"/>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FORESHADOWING</a:t>
            </a:r>
            <a:endParaRPr lang="en-US" sz="8000" dirty="0">
              <a:latin typeface="Andalus" panose="02020603050405020304" pitchFamily="18" charset="-78"/>
              <a:cs typeface="Andalus" panose="02020603050405020304" pitchFamily="18" charset="-78"/>
            </a:endParaRPr>
          </a:p>
        </p:txBody>
      </p:sp>
      <p:pic>
        <p:nvPicPr>
          <p:cNvPr id="5122" name="Picture 2" descr="Image result for foreshado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1216" y="2552451"/>
            <a:ext cx="6293098" cy="293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5050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01" name="Picture 1029" descr="D:\Powerpoint Presentations\English 321\England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213" y="17141"/>
            <a:ext cx="6040437" cy="68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1030"/>
          <p:cNvSpPr>
            <a:spLocks noGrp="1" noChangeArrowheads="1"/>
          </p:cNvSpPr>
          <p:nvPr>
            <p:ph type="title"/>
          </p:nvPr>
        </p:nvSpPr>
        <p:spPr>
          <a:xfrm>
            <a:off x="371475" y="647700"/>
            <a:ext cx="5772150" cy="381000"/>
          </a:xfrm>
        </p:spPr>
        <p:txBody>
          <a:bodyPr/>
          <a:lstStyle/>
          <a:p>
            <a:pPr eaLnBrk="1" hangingPunct="1">
              <a:defRPr/>
            </a:pPr>
            <a:r>
              <a:rPr lang="en-US" sz="8000" b="1" dirty="0">
                <a:solidFill>
                  <a:srgbClr val="FF0000"/>
                </a:solidFill>
                <a:effectLst>
                  <a:outerShdw blurRad="38100" dist="38100" dir="2700000" algn="tl">
                    <a:srgbClr val="000000"/>
                  </a:outerShdw>
                </a:effectLst>
                <a:latin typeface="Andalus" panose="02020603050405020304" pitchFamily="18" charset="-78"/>
                <a:cs typeface="Andalus" panose="02020603050405020304" pitchFamily="18" charset="-78"/>
              </a:rPr>
              <a:t>Location of Stratford-upon-Avon</a:t>
            </a:r>
          </a:p>
        </p:txBody>
      </p:sp>
    </p:spTree>
    <p:extLst>
      <p:ext uri="{BB962C8B-B14F-4D97-AF65-F5344CB8AC3E}">
        <p14:creationId xmlns:p14="http://schemas.microsoft.com/office/powerpoint/2010/main" val="198818610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102"/>
                                        </p:tgtEl>
                                        <p:attrNameLst>
                                          <p:attrName>style.visibility</p:attrName>
                                        </p:attrNameLst>
                                      </p:cBhvr>
                                      <p:to>
                                        <p:strVal val="visible"/>
                                      </p:to>
                                    </p:set>
                                    <p:anim to="" calcmode="lin" valueType="num">
                                      <p:cBhvr>
                                        <p:cTn id="7" dur="1" fill="hold"/>
                                        <p:tgtEl>
                                          <p:spTgt spid="410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499"/>
                                          </p:stCondLst>
                                        </p:cTn>
                                        <p:tgtEl>
                                          <p:spTgt spid="4101"/>
                                        </p:tgtEl>
                                        <p:attrNameLst>
                                          <p:attrName>style.visibility</p:attrName>
                                        </p:attrNameLst>
                                      </p:cBhvr>
                                      <p:to>
                                        <p:strVal val="visible"/>
                                      </p:to>
                                    </p:set>
                                    <p:anim to="" calcmode="lin" valueType="num">
                                      <p:cBhvr>
                                        <p:cTn id="12" dur="1" fill="hold"/>
                                        <p:tgtEl>
                                          <p:spTgt spid="410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32000" y="1921682"/>
            <a:ext cx="8134030" cy="4198318"/>
          </a:xfrm>
        </p:spPr>
        <p:txBody>
          <a:bodyPr/>
          <a:lstStyle/>
          <a:p>
            <a:r>
              <a:rPr lang="en-US" sz="4400" dirty="0">
                <a:latin typeface="Andalus" panose="02020603050405020304" pitchFamily="18" charset="-78"/>
                <a:cs typeface="Andalus" panose="02020603050405020304" pitchFamily="18" charset="-78"/>
              </a:rPr>
              <a:t>irony that is inherent in speeches or a situation of a drama and is understood by the audience but </a:t>
            </a:r>
            <a:r>
              <a:rPr lang="en-US" sz="4400" dirty="0" smtClean="0">
                <a:latin typeface="Andalus" panose="02020603050405020304" pitchFamily="18" charset="-78"/>
                <a:cs typeface="Andalus" panose="02020603050405020304" pitchFamily="18" charset="-78"/>
              </a:rPr>
              <a:t>not grasped</a:t>
            </a:r>
            <a:r>
              <a:rPr lang="en-US" sz="4400" dirty="0">
                <a:latin typeface="Andalus" panose="02020603050405020304" pitchFamily="18" charset="-78"/>
                <a:cs typeface="Andalus" panose="02020603050405020304" pitchFamily="18" charset="-78"/>
              </a:rPr>
              <a:t> by the characters in the play.</a:t>
            </a:r>
          </a:p>
          <a:p>
            <a:endParaRPr lang="en-US" dirty="0"/>
          </a:p>
        </p:txBody>
      </p:sp>
      <p:sp>
        <p:nvSpPr>
          <p:cNvPr id="4" name="Title 3"/>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DRAMATIC IRONY</a:t>
            </a:r>
            <a:endParaRPr lang="en-US" sz="8000" dirty="0">
              <a:latin typeface="Andalus" panose="02020603050405020304" pitchFamily="18" charset="-78"/>
              <a:cs typeface="Andalus" panose="02020603050405020304" pitchFamily="18" charset="-78"/>
            </a:endParaRPr>
          </a:p>
        </p:txBody>
      </p:sp>
      <p:pic>
        <p:nvPicPr>
          <p:cNvPr id="4098" name="Picture 2" descr="Image result for dramatic iro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6025" y="3621086"/>
            <a:ext cx="3934681" cy="314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9231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4400" dirty="0">
                <a:latin typeface="Andalus" panose="02020603050405020304" pitchFamily="18" charset="-78"/>
                <a:cs typeface="Andalus" panose="02020603050405020304" pitchFamily="18" charset="-78"/>
              </a:rPr>
              <a:t>visually descriptive or figurative language, especially in a literary work.</a:t>
            </a:r>
          </a:p>
        </p:txBody>
      </p:sp>
      <p:sp>
        <p:nvSpPr>
          <p:cNvPr id="4" name="Title 3"/>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IMAGERY</a:t>
            </a:r>
            <a:endParaRPr lang="en-US" sz="8000" dirty="0">
              <a:latin typeface="Andalus" panose="02020603050405020304" pitchFamily="18" charset="-78"/>
              <a:cs typeface="Andalus" panose="02020603050405020304" pitchFamily="18" charset="-78"/>
            </a:endParaRPr>
          </a:p>
        </p:txBody>
      </p:sp>
      <p:pic>
        <p:nvPicPr>
          <p:cNvPr id="3074" name="Picture 2" descr="Image result for show vs t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760" y="555583"/>
            <a:ext cx="4399172" cy="585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229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32000" y="1921682"/>
            <a:ext cx="5856002" cy="4198318"/>
          </a:xfrm>
        </p:spPr>
        <p:txBody>
          <a:bodyPr/>
          <a:lstStyle/>
          <a:p>
            <a:r>
              <a:rPr lang="en-US" sz="3600" dirty="0" smtClean="0">
                <a:latin typeface="Andalus" panose="02020603050405020304" pitchFamily="18" charset="-78"/>
                <a:cs typeface="Andalus" panose="02020603050405020304" pitchFamily="18" charset="-78"/>
              </a:rPr>
              <a:t>In </a:t>
            </a:r>
            <a:r>
              <a:rPr lang="en-US" sz="3600" dirty="0">
                <a:latin typeface="Andalus" panose="02020603050405020304" pitchFamily="18" charset="-78"/>
                <a:cs typeface="Andalus" panose="02020603050405020304" pitchFamily="18" charset="-78"/>
              </a:rPr>
              <a:t>fiction, a </a:t>
            </a:r>
            <a:r>
              <a:rPr lang="en-US" sz="3600" b="1" dirty="0">
                <a:latin typeface="Andalus" panose="02020603050405020304" pitchFamily="18" charset="-78"/>
                <a:cs typeface="Andalus" panose="02020603050405020304" pitchFamily="18" charset="-78"/>
              </a:rPr>
              <a:t>foil</a:t>
            </a:r>
            <a:r>
              <a:rPr lang="en-US" sz="3600" dirty="0">
                <a:latin typeface="Andalus" panose="02020603050405020304" pitchFamily="18" charset="-78"/>
                <a:cs typeface="Andalus" panose="02020603050405020304" pitchFamily="18" charset="-78"/>
              </a:rPr>
              <a:t> is a </a:t>
            </a:r>
            <a:r>
              <a:rPr lang="en-US" sz="3600" b="1" dirty="0">
                <a:latin typeface="Andalus" panose="02020603050405020304" pitchFamily="18" charset="-78"/>
                <a:cs typeface="Andalus" panose="02020603050405020304" pitchFamily="18" charset="-78"/>
              </a:rPr>
              <a:t>character</a:t>
            </a:r>
            <a:r>
              <a:rPr lang="en-US" sz="3600" dirty="0">
                <a:latin typeface="Andalus" panose="02020603050405020304" pitchFamily="18" charset="-78"/>
                <a:cs typeface="Andalus" panose="02020603050405020304" pitchFamily="18" charset="-78"/>
              </a:rPr>
              <a:t> who contrasts with another </a:t>
            </a:r>
            <a:r>
              <a:rPr lang="en-US" sz="3600" b="1" dirty="0">
                <a:latin typeface="Andalus" panose="02020603050405020304" pitchFamily="18" charset="-78"/>
                <a:cs typeface="Andalus" panose="02020603050405020304" pitchFamily="18" charset="-78"/>
              </a:rPr>
              <a:t>character</a:t>
            </a:r>
            <a:r>
              <a:rPr lang="en-US" sz="3600" dirty="0">
                <a:latin typeface="Andalus" panose="02020603050405020304" pitchFamily="18" charset="-78"/>
                <a:cs typeface="Andalus" panose="02020603050405020304" pitchFamily="18" charset="-78"/>
              </a:rPr>
              <a:t>, usually the protagonist, to highlight particular qualities of the other </a:t>
            </a:r>
            <a:r>
              <a:rPr lang="en-US" sz="3600" b="1" dirty="0">
                <a:latin typeface="Andalus" panose="02020603050405020304" pitchFamily="18" charset="-78"/>
                <a:cs typeface="Andalus" panose="02020603050405020304" pitchFamily="18" charset="-78"/>
              </a:rPr>
              <a:t>character</a:t>
            </a:r>
            <a:r>
              <a:rPr lang="en-US" sz="3600" dirty="0">
                <a:latin typeface="Andalus" panose="02020603050405020304" pitchFamily="18" charset="-78"/>
                <a:cs typeface="Andalus" panose="02020603050405020304" pitchFamily="18" charset="-78"/>
              </a:rPr>
              <a:t>. In some cases, a subplot can be used as a </a:t>
            </a:r>
            <a:r>
              <a:rPr lang="en-US" sz="3600" b="1" dirty="0">
                <a:latin typeface="Andalus" panose="02020603050405020304" pitchFamily="18" charset="-78"/>
                <a:cs typeface="Andalus" panose="02020603050405020304" pitchFamily="18" charset="-78"/>
              </a:rPr>
              <a:t>foil</a:t>
            </a:r>
            <a:r>
              <a:rPr lang="en-US" sz="3600" dirty="0">
                <a:latin typeface="Andalus" panose="02020603050405020304" pitchFamily="18" charset="-78"/>
                <a:cs typeface="Andalus" panose="02020603050405020304" pitchFamily="18" charset="-78"/>
              </a:rPr>
              <a:t> to the main plot.</a:t>
            </a:r>
          </a:p>
        </p:txBody>
      </p:sp>
      <p:sp>
        <p:nvSpPr>
          <p:cNvPr id="4" name="Title 3"/>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FOIL</a:t>
            </a:r>
            <a:endParaRPr lang="en-US" sz="8000" dirty="0">
              <a:latin typeface="Andalus" panose="02020603050405020304" pitchFamily="18" charset="-78"/>
              <a:cs typeface="Andalus" panose="02020603050405020304" pitchFamily="18" charset="-78"/>
            </a:endParaRPr>
          </a:p>
        </p:txBody>
      </p:sp>
      <p:pic>
        <p:nvPicPr>
          <p:cNvPr id="2050" name="Picture 2" descr="Image result for foil character ex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122" y="2468266"/>
            <a:ext cx="5534025"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0506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31999" y="1921682"/>
            <a:ext cx="11213661" cy="4198318"/>
          </a:xfrm>
        </p:spPr>
        <p:txBody>
          <a:bodyPr/>
          <a:lstStyle/>
          <a:p>
            <a:r>
              <a:rPr lang="en-US" sz="3600" dirty="0">
                <a:latin typeface="Andalus" panose="02020603050405020304" pitchFamily="18" charset="-78"/>
                <a:cs typeface="Andalus" panose="02020603050405020304" pitchFamily="18" charset="-78"/>
              </a:rPr>
              <a:t>A tragic hero is a type of character in a tragedy, and is usually </a:t>
            </a:r>
            <a:r>
              <a:rPr lang="en-US" sz="3600" dirty="0" smtClean="0">
                <a:latin typeface="Andalus" panose="02020603050405020304" pitchFamily="18" charset="-78"/>
                <a:cs typeface="Andalus" panose="02020603050405020304" pitchFamily="18" charset="-78"/>
              </a:rPr>
              <a:t>the protagonist. </a:t>
            </a:r>
            <a:r>
              <a:rPr lang="en-US" sz="3600" dirty="0">
                <a:latin typeface="Andalus" panose="02020603050405020304" pitchFamily="18" charset="-78"/>
                <a:cs typeface="Andalus" panose="02020603050405020304" pitchFamily="18" charset="-78"/>
              </a:rPr>
              <a:t>Tragic heroes typically have heroic traits that earn them the sympathy of the audience, but also have flaws or make mistakes that ultimately lead to their own downfall. In Shakespeare's </a:t>
            </a:r>
            <a:r>
              <a:rPr lang="en-US" sz="3600" i="1" dirty="0">
                <a:latin typeface="Andalus" panose="02020603050405020304" pitchFamily="18" charset="-78"/>
                <a:cs typeface="Andalus" panose="02020603050405020304" pitchFamily="18" charset="-78"/>
              </a:rPr>
              <a:t>Romeo and Juliet</a:t>
            </a:r>
            <a:r>
              <a:rPr lang="en-US" sz="3600" dirty="0">
                <a:latin typeface="Andalus" panose="02020603050405020304" pitchFamily="18" charset="-78"/>
                <a:cs typeface="Andalus" panose="02020603050405020304" pitchFamily="18" charset="-78"/>
              </a:rPr>
              <a:t>, Romeo is a tragic hero. His reckless passion in love, which makes him a compelling character, also leads directly to the tragedy of his </a:t>
            </a:r>
            <a:r>
              <a:rPr lang="en-US" sz="3600" dirty="0" smtClean="0">
                <a:latin typeface="Andalus" panose="02020603050405020304" pitchFamily="18" charset="-78"/>
                <a:cs typeface="Andalus" panose="02020603050405020304" pitchFamily="18" charset="-78"/>
              </a:rPr>
              <a:t>death.</a:t>
            </a:r>
            <a:endParaRPr lang="en-US" sz="3600" dirty="0">
              <a:latin typeface="Andalus" panose="02020603050405020304" pitchFamily="18" charset="-78"/>
              <a:cs typeface="Andalus" panose="02020603050405020304" pitchFamily="18" charset="-78"/>
            </a:endParaRPr>
          </a:p>
        </p:txBody>
      </p:sp>
      <p:sp>
        <p:nvSpPr>
          <p:cNvPr id="4" name="Title 3"/>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TRAGIC HERO</a:t>
            </a:r>
            <a:endParaRPr lang="en-US" sz="80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24781395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8000" dirty="0" smtClean="0">
                <a:latin typeface="Andalus" panose="02020603050405020304" pitchFamily="18" charset="-78"/>
                <a:cs typeface="Andalus" panose="02020603050405020304" pitchFamily="18" charset="-78"/>
              </a:rPr>
              <a:t>POP QUIZ: </a:t>
            </a:r>
            <a:endParaRPr lang="en-US" sz="8000" dirty="0">
              <a:latin typeface="Andalus" panose="02020603050405020304" pitchFamily="18" charset="-78"/>
              <a:cs typeface="Andalus" panose="02020603050405020304" pitchFamily="18" charset="-78"/>
            </a:endParaRPr>
          </a:p>
        </p:txBody>
      </p:sp>
      <p:sp>
        <p:nvSpPr>
          <p:cNvPr id="8" name="Content Placeholder 7"/>
          <p:cNvSpPr>
            <a:spLocks noGrp="1"/>
          </p:cNvSpPr>
          <p:nvPr>
            <p:ph idx="1"/>
          </p:nvPr>
        </p:nvSpPr>
        <p:spPr>
          <a:xfrm>
            <a:off x="838200" y="1825625"/>
            <a:ext cx="5312434" cy="4351338"/>
          </a:xfrm>
        </p:spPr>
        <p:txBody>
          <a:bodyPr/>
          <a:lstStyle/>
          <a:p>
            <a:r>
              <a:rPr lang="en-US" dirty="0"/>
              <a:t>https://create.kahoot.it/details/macbeth-pop-quiz/6004c2cf-ec7c-482c-8cd4-8241edecf655</a:t>
            </a:r>
          </a:p>
        </p:txBody>
      </p:sp>
      <p:pic>
        <p:nvPicPr>
          <p:cNvPr id="3074" name="Picture 2" descr="Image result for p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451" y="1690688"/>
            <a:ext cx="5715000" cy="423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6589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0128" y="1990217"/>
            <a:ext cx="4477110" cy="2819509"/>
          </a:xfrm>
        </p:spPr>
        <p:txBody>
          <a:bodyPr/>
          <a:lstStyle/>
          <a:p>
            <a:r>
              <a:rPr lang="en-US" dirty="0" smtClean="0">
                <a:latin typeface="Magneto" panose="04030805050802020D02" pitchFamily="82" charset="0"/>
              </a:rPr>
              <a:t>Part 6: Practice Reading &amp; Analyzing (Sonnet 130)</a:t>
            </a:r>
            <a:endParaRPr lang="en-US" dirty="0">
              <a:latin typeface="Magneto" panose="04030805050802020D02" pitchFamily="82" charset="0"/>
            </a:endParaRPr>
          </a:p>
        </p:txBody>
      </p:sp>
    </p:spTree>
    <p:extLst>
      <p:ext uri="{BB962C8B-B14F-4D97-AF65-F5344CB8AC3E}">
        <p14:creationId xmlns:p14="http://schemas.microsoft.com/office/powerpoint/2010/main" val="20965513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sz="8000" dirty="0" smtClean="0">
                <a:latin typeface="Andalus" panose="02020603050405020304" pitchFamily="18" charset="-78"/>
                <a:cs typeface="Andalus" panose="02020603050405020304" pitchFamily="18" charset="-78"/>
              </a:rPr>
              <a:t>Sonnet 130</a:t>
            </a:r>
            <a:endParaRPr lang="en-US" sz="8000" dirty="0">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519023" y="1017919"/>
            <a:ext cx="11353800" cy="5719312"/>
          </a:xfrm>
        </p:spPr>
        <p:txBody>
          <a:bodyPr/>
          <a:lstStyle/>
          <a:p>
            <a:pPr marL="0" indent="0" fontAlgn="base">
              <a:buNone/>
            </a:pPr>
            <a:r>
              <a:rPr lang="en-US" dirty="0">
                <a:latin typeface="Andalus" panose="02020603050405020304" pitchFamily="18" charset="-78"/>
                <a:cs typeface="Andalus" panose="02020603050405020304" pitchFamily="18" charset="-78"/>
              </a:rPr>
              <a:t>My mistress' eyes are nothing like the sun; </a:t>
            </a:r>
            <a:br>
              <a:rPr lang="en-US" dirty="0">
                <a:latin typeface="Andalus" panose="02020603050405020304" pitchFamily="18" charset="-78"/>
                <a:cs typeface="Andalus" panose="02020603050405020304" pitchFamily="18" charset="-78"/>
              </a:rPr>
            </a:br>
            <a:r>
              <a:rPr lang="en-US" dirty="0" smtClean="0">
                <a:latin typeface="Andalus" panose="02020603050405020304" pitchFamily="18" charset="-78"/>
                <a:cs typeface="Andalus" panose="02020603050405020304" pitchFamily="18" charset="-78"/>
              </a:rPr>
              <a:t>Coral </a:t>
            </a:r>
            <a:r>
              <a:rPr lang="en-US" dirty="0">
                <a:latin typeface="Andalus" panose="02020603050405020304" pitchFamily="18" charset="-78"/>
                <a:cs typeface="Andalus" panose="02020603050405020304" pitchFamily="18" charset="-78"/>
              </a:rPr>
              <a:t>is far more red than her lips' red; </a:t>
            </a:r>
            <a:br>
              <a:rPr lang="en-US" dirty="0">
                <a:latin typeface="Andalus" panose="02020603050405020304" pitchFamily="18" charset="-78"/>
                <a:cs typeface="Andalus" panose="02020603050405020304" pitchFamily="18" charset="-78"/>
              </a:rPr>
            </a:br>
            <a:r>
              <a:rPr lang="en-US" dirty="0" smtClean="0">
                <a:latin typeface="Andalus" panose="02020603050405020304" pitchFamily="18" charset="-78"/>
                <a:cs typeface="Andalus" panose="02020603050405020304" pitchFamily="18" charset="-78"/>
              </a:rPr>
              <a:t>If </a:t>
            </a:r>
            <a:r>
              <a:rPr lang="en-US" dirty="0">
                <a:latin typeface="Andalus" panose="02020603050405020304" pitchFamily="18" charset="-78"/>
                <a:cs typeface="Andalus" panose="02020603050405020304" pitchFamily="18" charset="-78"/>
              </a:rPr>
              <a:t>snow be white, why then her breasts are dun; </a:t>
            </a:r>
            <a:br>
              <a:rPr lang="en-US" dirty="0">
                <a:latin typeface="Andalus" panose="02020603050405020304" pitchFamily="18" charset="-78"/>
                <a:cs typeface="Andalus" panose="02020603050405020304" pitchFamily="18" charset="-78"/>
              </a:rPr>
            </a:br>
            <a:r>
              <a:rPr lang="en-US" dirty="0" smtClean="0">
                <a:latin typeface="Andalus" panose="02020603050405020304" pitchFamily="18" charset="-78"/>
                <a:cs typeface="Andalus" panose="02020603050405020304" pitchFamily="18" charset="-78"/>
              </a:rPr>
              <a:t>If </a:t>
            </a:r>
            <a:r>
              <a:rPr lang="en-US" dirty="0">
                <a:latin typeface="Andalus" panose="02020603050405020304" pitchFamily="18" charset="-78"/>
                <a:cs typeface="Andalus" panose="02020603050405020304" pitchFamily="18" charset="-78"/>
              </a:rPr>
              <a:t>hairs be wires, black wires grow on her head. </a:t>
            </a:r>
            <a:br>
              <a:rPr lang="en-US" dirty="0">
                <a:latin typeface="Andalus" panose="02020603050405020304" pitchFamily="18" charset="-78"/>
                <a:cs typeface="Andalus" panose="02020603050405020304" pitchFamily="18" charset="-78"/>
              </a:rPr>
            </a:br>
            <a:r>
              <a:rPr lang="en-US" dirty="0" smtClean="0">
                <a:latin typeface="Andalus" panose="02020603050405020304" pitchFamily="18" charset="-78"/>
                <a:cs typeface="Andalus" panose="02020603050405020304" pitchFamily="18" charset="-78"/>
              </a:rPr>
              <a:t>I </a:t>
            </a:r>
            <a:r>
              <a:rPr lang="en-US" dirty="0">
                <a:latin typeface="Andalus" panose="02020603050405020304" pitchFamily="18" charset="-78"/>
                <a:cs typeface="Andalus" panose="02020603050405020304" pitchFamily="18" charset="-78"/>
              </a:rPr>
              <a:t>have seen roses damasked, red and white, </a:t>
            </a:r>
            <a:br>
              <a:rPr lang="en-US" dirty="0">
                <a:latin typeface="Andalus" panose="02020603050405020304" pitchFamily="18" charset="-78"/>
                <a:cs typeface="Andalus" panose="02020603050405020304" pitchFamily="18" charset="-78"/>
              </a:rPr>
            </a:br>
            <a:r>
              <a:rPr lang="en-US" dirty="0" smtClean="0">
                <a:latin typeface="Andalus" panose="02020603050405020304" pitchFamily="18" charset="-78"/>
                <a:cs typeface="Andalus" panose="02020603050405020304" pitchFamily="18" charset="-78"/>
              </a:rPr>
              <a:t>But </a:t>
            </a:r>
            <a:r>
              <a:rPr lang="en-US" dirty="0">
                <a:latin typeface="Andalus" panose="02020603050405020304" pitchFamily="18" charset="-78"/>
                <a:cs typeface="Andalus" panose="02020603050405020304" pitchFamily="18" charset="-78"/>
              </a:rPr>
              <a:t>no such roses see I in her cheeks; </a:t>
            </a:r>
            <a:br>
              <a:rPr lang="en-US" dirty="0">
                <a:latin typeface="Andalus" panose="02020603050405020304" pitchFamily="18" charset="-78"/>
                <a:cs typeface="Andalus" panose="02020603050405020304" pitchFamily="18" charset="-78"/>
              </a:rPr>
            </a:br>
            <a:r>
              <a:rPr lang="en-US" dirty="0" smtClean="0">
                <a:latin typeface="Andalus" panose="02020603050405020304" pitchFamily="18" charset="-78"/>
                <a:cs typeface="Andalus" panose="02020603050405020304" pitchFamily="18" charset="-78"/>
              </a:rPr>
              <a:t>And </a:t>
            </a:r>
            <a:r>
              <a:rPr lang="en-US" dirty="0">
                <a:latin typeface="Andalus" panose="02020603050405020304" pitchFamily="18" charset="-78"/>
                <a:cs typeface="Andalus" panose="02020603050405020304" pitchFamily="18" charset="-78"/>
              </a:rPr>
              <a:t>in some perfumes is there more delight </a:t>
            </a:r>
            <a:br>
              <a:rPr lang="en-US" dirty="0">
                <a:latin typeface="Andalus" panose="02020603050405020304" pitchFamily="18" charset="-78"/>
                <a:cs typeface="Andalus" panose="02020603050405020304" pitchFamily="18" charset="-78"/>
              </a:rPr>
            </a:br>
            <a:r>
              <a:rPr lang="en-US" dirty="0" smtClean="0">
                <a:latin typeface="Andalus" panose="02020603050405020304" pitchFamily="18" charset="-78"/>
                <a:cs typeface="Andalus" panose="02020603050405020304" pitchFamily="18" charset="-78"/>
              </a:rPr>
              <a:t>Than </a:t>
            </a:r>
            <a:r>
              <a:rPr lang="en-US" dirty="0">
                <a:latin typeface="Andalus" panose="02020603050405020304" pitchFamily="18" charset="-78"/>
                <a:cs typeface="Andalus" panose="02020603050405020304" pitchFamily="18" charset="-78"/>
              </a:rPr>
              <a:t>in the breath that from my mistress reeks. </a:t>
            </a:r>
            <a:br>
              <a:rPr lang="en-US" dirty="0">
                <a:latin typeface="Andalus" panose="02020603050405020304" pitchFamily="18" charset="-78"/>
                <a:cs typeface="Andalus" panose="02020603050405020304" pitchFamily="18" charset="-78"/>
              </a:rPr>
            </a:br>
            <a:r>
              <a:rPr lang="en-US" dirty="0" smtClean="0">
                <a:latin typeface="Andalus" panose="02020603050405020304" pitchFamily="18" charset="-78"/>
                <a:cs typeface="Andalus" panose="02020603050405020304" pitchFamily="18" charset="-78"/>
              </a:rPr>
              <a:t>I </a:t>
            </a:r>
            <a:r>
              <a:rPr lang="en-US" dirty="0">
                <a:latin typeface="Andalus" panose="02020603050405020304" pitchFamily="18" charset="-78"/>
                <a:cs typeface="Andalus" panose="02020603050405020304" pitchFamily="18" charset="-78"/>
              </a:rPr>
              <a:t>love to hear her speak, yet well I know </a:t>
            </a:r>
            <a:br>
              <a:rPr lang="en-US" dirty="0">
                <a:latin typeface="Andalus" panose="02020603050405020304" pitchFamily="18" charset="-78"/>
                <a:cs typeface="Andalus" panose="02020603050405020304" pitchFamily="18" charset="-78"/>
              </a:rPr>
            </a:br>
            <a:r>
              <a:rPr lang="en-US" dirty="0" smtClean="0">
                <a:latin typeface="Andalus" panose="02020603050405020304" pitchFamily="18" charset="-78"/>
                <a:cs typeface="Andalus" panose="02020603050405020304" pitchFamily="18" charset="-78"/>
              </a:rPr>
              <a:t>That </a:t>
            </a:r>
            <a:r>
              <a:rPr lang="en-US" dirty="0">
                <a:latin typeface="Andalus" panose="02020603050405020304" pitchFamily="18" charset="-78"/>
                <a:cs typeface="Andalus" panose="02020603050405020304" pitchFamily="18" charset="-78"/>
              </a:rPr>
              <a:t>music hath a far more pleasing sound; </a:t>
            </a:r>
            <a:br>
              <a:rPr lang="en-US" dirty="0">
                <a:latin typeface="Andalus" panose="02020603050405020304" pitchFamily="18" charset="-78"/>
                <a:cs typeface="Andalus" panose="02020603050405020304" pitchFamily="18" charset="-78"/>
              </a:rPr>
            </a:br>
            <a:r>
              <a:rPr lang="en-US" dirty="0" smtClean="0">
                <a:latin typeface="Andalus" panose="02020603050405020304" pitchFamily="18" charset="-78"/>
                <a:cs typeface="Andalus" panose="02020603050405020304" pitchFamily="18" charset="-78"/>
              </a:rPr>
              <a:t>I </a:t>
            </a:r>
            <a:r>
              <a:rPr lang="en-US" dirty="0">
                <a:latin typeface="Andalus" panose="02020603050405020304" pitchFamily="18" charset="-78"/>
                <a:cs typeface="Andalus" panose="02020603050405020304" pitchFamily="18" charset="-78"/>
              </a:rPr>
              <a:t>grant I never saw a goddess go; </a:t>
            </a:r>
            <a:br>
              <a:rPr lang="en-US" dirty="0">
                <a:latin typeface="Andalus" panose="02020603050405020304" pitchFamily="18" charset="-78"/>
                <a:cs typeface="Andalus" panose="02020603050405020304" pitchFamily="18" charset="-78"/>
              </a:rPr>
            </a:br>
            <a:r>
              <a:rPr lang="en-US" dirty="0" smtClean="0">
                <a:latin typeface="Andalus" panose="02020603050405020304" pitchFamily="18" charset="-78"/>
                <a:cs typeface="Andalus" panose="02020603050405020304" pitchFamily="18" charset="-78"/>
              </a:rPr>
              <a:t>My </a:t>
            </a:r>
            <a:r>
              <a:rPr lang="en-US" dirty="0">
                <a:latin typeface="Andalus" panose="02020603050405020304" pitchFamily="18" charset="-78"/>
                <a:cs typeface="Andalus" panose="02020603050405020304" pitchFamily="18" charset="-78"/>
              </a:rPr>
              <a:t>mistress, when she walks, treads on the ground. </a:t>
            </a:r>
            <a:br>
              <a:rPr lang="en-US" dirty="0">
                <a:latin typeface="Andalus" panose="02020603050405020304" pitchFamily="18" charset="-78"/>
                <a:cs typeface="Andalus" panose="02020603050405020304" pitchFamily="18" charset="-78"/>
              </a:rPr>
            </a:br>
            <a:r>
              <a:rPr lang="en-US" dirty="0" smtClean="0">
                <a:latin typeface="Andalus" panose="02020603050405020304" pitchFamily="18" charset="-78"/>
                <a:cs typeface="Andalus" panose="02020603050405020304" pitchFamily="18" charset="-78"/>
              </a:rPr>
              <a:t>And </a:t>
            </a:r>
            <a:r>
              <a:rPr lang="en-US" dirty="0">
                <a:latin typeface="Andalus" panose="02020603050405020304" pitchFamily="18" charset="-78"/>
                <a:cs typeface="Andalus" panose="02020603050405020304" pitchFamily="18" charset="-78"/>
              </a:rPr>
              <a:t>yet, by heaven, I think my love as rare </a:t>
            </a:r>
            <a:br>
              <a:rPr lang="en-US" dirty="0">
                <a:latin typeface="Andalus" panose="02020603050405020304" pitchFamily="18" charset="-78"/>
                <a:cs typeface="Andalus" panose="02020603050405020304" pitchFamily="18" charset="-78"/>
              </a:rPr>
            </a:br>
            <a:r>
              <a:rPr lang="en-US" dirty="0" smtClean="0">
                <a:latin typeface="Andalus" panose="02020603050405020304" pitchFamily="18" charset="-78"/>
                <a:cs typeface="Andalus" panose="02020603050405020304" pitchFamily="18" charset="-78"/>
              </a:rPr>
              <a:t>As </a:t>
            </a:r>
            <a:r>
              <a:rPr lang="en-US" dirty="0">
                <a:latin typeface="Andalus" panose="02020603050405020304" pitchFamily="18" charset="-78"/>
                <a:cs typeface="Andalus" panose="02020603050405020304" pitchFamily="18" charset="-78"/>
              </a:rPr>
              <a:t>any she belied with false compare.</a:t>
            </a:r>
          </a:p>
          <a:p>
            <a:pPr marL="0" indent="0">
              <a:buNone/>
            </a:pPr>
            <a:endParaRPr lang="en-US" sz="800" dirty="0"/>
          </a:p>
        </p:txBody>
      </p:sp>
      <p:pic>
        <p:nvPicPr>
          <p:cNvPr id="1026" name="Picture 2" descr="Image result for sonnet 1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2410" y="1914975"/>
            <a:ext cx="2851389" cy="393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09969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0128" y="1990217"/>
            <a:ext cx="4477110" cy="2819509"/>
          </a:xfrm>
        </p:spPr>
        <p:txBody>
          <a:bodyPr/>
          <a:lstStyle/>
          <a:p>
            <a:r>
              <a:rPr lang="en-US" dirty="0" smtClean="0">
                <a:latin typeface="Magneto" panose="04030805050802020D02" pitchFamily="82" charset="0"/>
              </a:rPr>
              <a:t>Part 7: Homework</a:t>
            </a:r>
            <a:endParaRPr lang="en-US" dirty="0">
              <a:latin typeface="Magneto" panose="04030805050802020D02" pitchFamily="82" charset="0"/>
            </a:endParaRPr>
          </a:p>
        </p:txBody>
      </p:sp>
    </p:spTree>
    <p:extLst>
      <p:ext uri="{BB962C8B-B14F-4D97-AF65-F5344CB8AC3E}">
        <p14:creationId xmlns:p14="http://schemas.microsoft.com/office/powerpoint/2010/main" val="6972296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16"/>
            <a:ext cx="10515600" cy="1325563"/>
          </a:xfrm>
        </p:spPr>
        <p:txBody>
          <a:bodyPr/>
          <a:lstStyle/>
          <a:p>
            <a:pPr algn="ctr"/>
            <a:r>
              <a:rPr lang="en-US" sz="6600" dirty="0" smtClean="0">
                <a:latin typeface="Adobe Devanagari" panose="02040503050201020203" pitchFamily="18" charset="0"/>
                <a:cs typeface="Adobe Devanagari" panose="02040503050201020203" pitchFamily="18" charset="0"/>
              </a:rPr>
              <a:t>Shakespeare's Timeline</a:t>
            </a:r>
            <a:endParaRPr lang="en-US" sz="6600" dirty="0">
              <a:latin typeface="Adobe Devanagari" panose="02040503050201020203" pitchFamily="18" charset="0"/>
              <a:cs typeface="Adobe Devanagari" panose="02040503050201020203" pitchFamily="18" charset="0"/>
            </a:endParaRPr>
          </a:p>
        </p:txBody>
      </p:sp>
      <p:sp>
        <p:nvSpPr>
          <p:cNvPr id="3" name="Content Placeholder 2"/>
          <p:cNvSpPr>
            <a:spLocks noGrp="1"/>
          </p:cNvSpPr>
          <p:nvPr>
            <p:ph idx="1"/>
          </p:nvPr>
        </p:nvSpPr>
        <p:spPr>
          <a:xfrm>
            <a:off x="0" y="1059237"/>
            <a:ext cx="7254815" cy="4351338"/>
          </a:xfrm>
        </p:spPr>
        <p:txBody>
          <a:bodyPr/>
          <a:lstStyle/>
          <a:p>
            <a:r>
              <a:rPr lang="en-US" sz="3200" dirty="0">
                <a:latin typeface="Adobe Devanagari" panose="02040503050201020203" pitchFamily="18" charset="0"/>
                <a:cs typeface="Adobe Devanagari" panose="02040503050201020203" pitchFamily="18" charset="0"/>
              </a:rPr>
              <a:t>R</a:t>
            </a:r>
            <a:r>
              <a:rPr lang="en-US" sz="3200" dirty="0" smtClean="0">
                <a:latin typeface="Adobe Devanagari" panose="02040503050201020203" pitchFamily="18" charset="0"/>
                <a:cs typeface="Adobe Devanagari" panose="02040503050201020203" pitchFamily="18" charset="0"/>
              </a:rPr>
              <a:t>eference </a:t>
            </a:r>
            <a:r>
              <a:rPr lang="en-US" sz="3200" dirty="0">
                <a:latin typeface="Adobe Devanagari" panose="02040503050201020203" pitchFamily="18" charset="0"/>
                <a:cs typeface="Adobe Devanagari" panose="02040503050201020203" pitchFamily="18" charset="0"/>
              </a:rPr>
              <a:t>the timeline of Shakespeare’s life </a:t>
            </a:r>
            <a:r>
              <a:rPr lang="en-US" sz="3200" dirty="0" smtClean="0">
                <a:latin typeface="Adobe Devanagari" panose="02040503050201020203" pitchFamily="18" charset="0"/>
                <a:cs typeface="Adobe Devanagari" panose="02040503050201020203" pitchFamily="18" charset="0"/>
              </a:rPr>
              <a:t>found here </a:t>
            </a:r>
            <a:r>
              <a:rPr lang="en-US" sz="3200" dirty="0">
                <a:latin typeface="Adobe Devanagari" panose="02040503050201020203" pitchFamily="18" charset="0"/>
                <a:cs typeface="Adobe Devanagari" panose="02040503050201020203" pitchFamily="18" charset="0"/>
              </a:rPr>
              <a:t>http://www.nosweatshakespeare.com/resources/ timeline</a:t>
            </a:r>
            <a:r>
              <a:rPr lang="en-US" sz="3200" dirty="0" smtClean="0">
                <a:latin typeface="Adobe Devanagari" panose="02040503050201020203" pitchFamily="18" charset="0"/>
                <a:cs typeface="Adobe Devanagari" panose="02040503050201020203" pitchFamily="18" charset="0"/>
              </a:rPr>
              <a:t>/</a:t>
            </a:r>
          </a:p>
          <a:p>
            <a:r>
              <a:rPr lang="en-US" sz="3200" dirty="0" smtClean="0">
                <a:latin typeface="Adobe Devanagari" panose="02040503050201020203" pitchFamily="18" charset="0"/>
                <a:cs typeface="Adobe Devanagari" panose="02040503050201020203" pitchFamily="18" charset="0"/>
              </a:rPr>
              <a:t>Using </a:t>
            </a:r>
            <a:r>
              <a:rPr lang="en-US" sz="3200" dirty="0">
                <a:latin typeface="Adobe Devanagari" panose="02040503050201020203" pitchFamily="18" charset="0"/>
                <a:cs typeface="Adobe Devanagari" panose="02040503050201020203" pitchFamily="18" charset="0"/>
              </a:rPr>
              <a:t>the internet, </a:t>
            </a:r>
            <a:r>
              <a:rPr lang="en-US" sz="3200" dirty="0" smtClean="0">
                <a:latin typeface="Adobe Devanagari" panose="02040503050201020203" pitchFamily="18" charset="0"/>
                <a:cs typeface="Adobe Devanagari" panose="02040503050201020203" pitchFamily="18" charset="0"/>
              </a:rPr>
              <a:t>find </a:t>
            </a:r>
            <a:r>
              <a:rPr lang="en-US" sz="3200" dirty="0">
                <a:latin typeface="Adobe Devanagari" panose="02040503050201020203" pitchFamily="18" charset="0"/>
                <a:cs typeface="Adobe Devanagari" panose="02040503050201020203" pitchFamily="18" charset="0"/>
              </a:rPr>
              <a:t>and identify </a:t>
            </a:r>
            <a:r>
              <a:rPr lang="en-US" sz="3200" dirty="0" smtClean="0">
                <a:latin typeface="Adobe Devanagari" panose="02040503050201020203" pitchFamily="18" charset="0"/>
                <a:cs typeface="Adobe Devanagari" panose="02040503050201020203" pitchFamily="18" charset="0"/>
              </a:rPr>
              <a:t>all of </a:t>
            </a:r>
            <a:r>
              <a:rPr lang="en-US" sz="3200" dirty="0">
                <a:latin typeface="Adobe Devanagari" panose="02040503050201020203" pitchFamily="18" charset="0"/>
                <a:cs typeface="Adobe Devanagari" panose="02040503050201020203" pitchFamily="18" charset="0"/>
              </a:rPr>
              <a:t>the items on the </a:t>
            </a:r>
            <a:r>
              <a:rPr lang="en-US" sz="3200" dirty="0" smtClean="0">
                <a:latin typeface="Adobe Devanagari" panose="02040503050201020203" pitchFamily="18" charset="0"/>
                <a:cs typeface="Adobe Devanagari" panose="02040503050201020203" pitchFamily="18" charset="0"/>
              </a:rPr>
              <a:t>list.</a:t>
            </a:r>
          </a:p>
          <a:p>
            <a:pPr lvl="1"/>
            <a:r>
              <a:rPr lang="en-US" sz="2800" dirty="0" smtClean="0">
                <a:latin typeface="Adobe Devanagari" panose="02040503050201020203" pitchFamily="18" charset="0"/>
                <a:cs typeface="Adobe Devanagari" panose="02040503050201020203" pitchFamily="18" charset="0"/>
              </a:rPr>
              <a:t>define them </a:t>
            </a:r>
            <a:r>
              <a:rPr lang="en-US" sz="2800" i="1" dirty="0" smtClean="0">
                <a:latin typeface="Adobe Devanagari" panose="02040503050201020203" pitchFamily="18" charset="0"/>
                <a:cs typeface="Adobe Devanagari" panose="02040503050201020203" pitchFamily="18" charset="0"/>
              </a:rPr>
              <a:t>in detail</a:t>
            </a:r>
          </a:p>
          <a:p>
            <a:pPr lvl="1"/>
            <a:r>
              <a:rPr lang="en-US" sz="2800" dirty="0" smtClean="0">
                <a:latin typeface="Adobe Devanagari" panose="02040503050201020203" pitchFamily="18" charset="0"/>
                <a:cs typeface="Adobe Devanagari" panose="02040503050201020203" pitchFamily="18" charset="0"/>
              </a:rPr>
              <a:t>identify </a:t>
            </a:r>
            <a:r>
              <a:rPr lang="en-US" sz="2800" dirty="0">
                <a:latin typeface="Adobe Devanagari" panose="02040503050201020203" pitchFamily="18" charset="0"/>
                <a:cs typeface="Adobe Devanagari" panose="02040503050201020203" pitchFamily="18" charset="0"/>
              </a:rPr>
              <a:t>where they would fit on the </a:t>
            </a:r>
            <a:r>
              <a:rPr lang="en-US" sz="2800" dirty="0" smtClean="0">
                <a:latin typeface="Adobe Devanagari" panose="02040503050201020203" pitchFamily="18" charset="0"/>
                <a:cs typeface="Adobe Devanagari" panose="02040503050201020203" pitchFamily="18" charset="0"/>
              </a:rPr>
              <a:t>timeline (</a:t>
            </a:r>
            <a:r>
              <a:rPr lang="en-US" sz="2800" i="1" dirty="0" smtClean="0">
                <a:latin typeface="Adobe Devanagari" panose="02040503050201020203" pitchFamily="18" charset="0"/>
                <a:cs typeface="Adobe Devanagari" panose="02040503050201020203" pitchFamily="18" charset="0"/>
              </a:rPr>
              <a:t>be very specific</a:t>
            </a:r>
            <a:r>
              <a:rPr lang="en-US" sz="2800" dirty="0" smtClean="0">
                <a:latin typeface="Adobe Devanagari" panose="02040503050201020203" pitchFamily="18" charset="0"/>
                <a:cs typeface="Adobe Devanagari" panose="02040503050201020203" pitchFamily="18" charset="0"/>
              </a:rPr>
              <a:t>)</a:t>
            </a:r>
          </a:p>
          <a:p>
            <a:r>
              <a:rPr lang="en-US" sz="3200" b="1" dirty="0" smtClean="0">
                <a:solidFill>
                  <a:srgbClr val="00B0F0"/>
                </a:solidFill>
                <a:latin typeface="Adobe Devanagari" panose="02040503050201020203" pitchFamily="18" charset="0"/>
                <a:cs typeface="Adobe Devanagari" panose="02040503050201020203" pitchFamily="18" charset="0"/>
              </a:rPr>
              <a:t>Please write on a separate sheet of paper and be prepared to submit next class period (01/09) @ the  beginning of class. </a:t>
            </a:r>
            <a:endParaRPr lang="en-US" sz="3200" b="1" dirty="0">
              <a:solidFill>
                <a:srgbClr val="00B0F0"/>
              </a:solidFill>
              <a:latin typeface="Adobe Devanagari" panose="02040503050201020203" pitchFamily="18" charset="0"/>
              <a:cs typeface="Adobe Devanagari" panose="02040503050201020203" pitchFamily="18" charset="0"/>
            </a:endParaRPr>
          </a:p>
        </p:txBody>
      </p:sp>
      <p:pic>
        <p:nvPicPr>
          <p:cNvPr id="4098" name="Picture 2" descr="Image result for shakespe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3946" y="2465211"/>
            <a:ext cx="4096221" cy="3072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87787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58" y="1017916"/>
            <a:ext cx="12120942" cy="518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885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6788686" y="5282601"/>
            <a:ext cx="4687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t> </a:t>
            </a:r>
            <a:r>
              <a:rPr lang="en-US" altLang="en-US" sz="1400" dirty="0"/>
              <a:t>As reproduced in William Rolfe, </a:t>
            </a:r>
            <a:r>
              <a:rPr lang="en-US" altLang="en-US" sz="1400" i="1" dirty="0"/>
              <a:t>Shakespeare the Boy</a:t>
            </a:r>
            <a:r>
              <a:rPr lang="en-US" altLang="en-US" sz="1400" dirty="0"/>
              <a:t> (1896).</a:t>
            </a:r>
          </a:p>
        </p:txBody>
      </p:sp>
      <p:pic>
        <p:nvPicPr>
          <p:cNvPr id="2052" name="Picture 4" descr="D:\Powerpoint Presentations\English 321\Stratfo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8243" y="914400"/>
            <a:ext cx="572877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5"/>
          <p:cNvSpPr>
            <a:spLocks noGrp="1" noChangeArrowheads="1"/>
          </p:cNvSpPr>
          <p:nvPr>
            <p:ph type="title"/>
          </p:nvPr>
        </p:nvSpPr>
        <p:spPr>
          <a:xfrm>
            <a:off x="152400" y="304800"/>
            <a:ext cx="5998234" cy="609600"/>
          </a:xfrm>
        </p:spPr>
        <p:txBody>
          <a:bodyPr/>
          <a:lstStyle/>
          <a:p>
            <a:pPr eaLnBrk="1" hangingPunct="1">
              <a:defRPr/>
            </a:pPr>
            <a:r>
              <a:rPr lang="en-US" sz="8000" b="1" dirty="0" smtClean="0">
                <a:solidFill>
                  <a:srgbClr val="FF0000"/>
                </a:solidFill>
                <a:effectLst>
                  <a:outerShdw blurRad="38100" dist="38100" dir="2700000" algn="tl">
                    <a:srgbClr val="000000"/>
                  </a:outerShdw>
                </a:effectLst>
                <a:latin typeface="Andalus" panose="02020603050405020304" pitchFamily="18" charset="-78"/>
                <a:cs typeface="Andalus" panose="02020603050405020304" pitchFamily="18" charset="-78"/>
              </a:rPr>
              <a:t>Stratford-upon-Avon </a:t>
            </a:r>
            <a:r>
              <a:rPr lang="en-US" sz="8000" b="1" dirty="0">
                <a:solidFill>
                  <a:srgbClr val="FF0000"/>
                </a:solidFill>
                <a:effectLst>
                  <a:outerShdw blurRad="38100" dist="38100" dir="2700000" algn="tl">
                    <a:srgbClr val="000000"/>
                  </a:outerShdw>
                </a:effectLst>
                <a:latin typeface="Andalus" panose="02020603050405020304" pitchFamily="18" charset="-78"/>
                <a:cs typeface="Andalus" panose="02020603050405020304" pitchFamily="18" charset="-78"/>
              </a:rPr>
              <a:t>in Shakespeare’s Time</a:t>
            </a:r>
          </a:p>
        </p:txBody>
      </p:sp>
    </p:spTree>
    <p:extLst>
      <p:ext uri="{BB962C8B-B14F-4D97-AF65-F5344CB8AC3E}">
        <p14:creationId xmlns:p14="http://schemas.microsoft.com/office/powerpoint/2010/main" val="146327502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053"/>
                                        </p:tgtEl>
                                        <p:attrNameLst>
                                          <p:attrName>style.visibility</p:attrName>
                                        </p:attrNameLst>
                                      </p:cBhvr>
                                      <p:to>
                                        <p:strVal val="visible"/>
                                      </p:to>
                                    </p:set>
                                    <p:anim to="" calcmode="lin" valueType="num">
                                      <p:cBhvr>
                                        <p:cTn id="7" dur="1" fill="hold"/>
                                        <p:tgtEl>
                                          <p:spTgt spid="2053"/>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499"/>
                                          </p:stCondLst>
                                        </p:cTn>
                                        <p:tgtEl>
                                          <p:spTgt spid="2052"/>
                                        </p:tgtEl>
                                        <p:attrNameLst>
                                          <p:attrName>style.visibility</p:attrName>
                                        </p:attrNameLst>
                                      </p:cBhvr>
                                      <p:to>
                                        <p:strVal val="visible"/>
                                      </p:to>
                                    </p:set>
                                    <p:anim to="" calcmode="lin" valueType="num">
                                      <p:cBhvr>
                                        <p:cTn id="12" dur="1" fill="hold"/>
                                        <p:tgtEl>
                                          <p:spTgt spid="2052"/>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2051"/>
                                        </p:tgtEl>
                                        <p:attrNameLst>
                                          <p:attrName>style.visibility</p:attrName>
                                        </p:attrNameLst>
                                      </p:cBhvr>
                                      <p:to>
                                        <p:strVal val="visible"/>
                                      </p:to>
                                    </p:set>
                                    <p:anim to="" calcmode="lin" valueType="num">
                                      <p:cBhvr>
                                        <p:cTn id="17" dur="1" fill="hold"/>
                                        <p:tgtEl>
                                          <p:spTgt spid="205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utoUpdateAnimBg="0"/>
      <p:bldP spid="2053"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0128" y="1990217"/>
            <a:ext cx="4477110" cy="2819509"/>
          </a:xfrm>
        </p:spPr>
        <p:txBody>
          <a:bodyPr/>
          <a:lstStyle/>
          <a:p>
            <a:r>
              <a:rPr lang="en-US" dirty="0" smtClean="0">
                <a:latin typeface="Magneto" panose="04030805050802020D02" pitchFamily="82" charset="0"/>
              </a:rPr>
              <a:t>Part 8: What to expect this unit: GRADES</a:t>
            </a:r>
            <a:endParaRPr lang="en-US" dirty="0">
              <a:latin typeface="Magneto" panose="04030805050802020D02" pitchFamily="82" charset="0"/>
            </a:endParaRPr>
          </a:p>
        </p:txBody>
      </p:sp>
    </p:spTree>
    <p:extLst>
      <p:ext uri="{BB962C8B-B14F-4D97-AF65-F5344CB8AC3E}">
        <p14:creationId xmlns:p14="http://schemas.microsoft.com/office/powerpoint/2010/main" val="78125655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49" y="365125"/>
            <a:ext cx="11913079" cy="1325563"/>
          </a:xfrm>
        </p:spPr>
        <p:txBody>
          <a:bodyPr/>
          <a:lstStyle/>
          <a:p>
            <a:r>
              <a:rPr lang="en-US" sz="4800" dirty="0" smtClean="0">
                <a:latin typeface="Adobe Devanagari" panose="02040503050201020203" pitchFamily="18" charset="0"/>
                <a:cs typeface="Adobe Devanagari" panose="02040503050201020203" pitchFamily="18" charset="0"/>
              </a:rPr>
              <a:t>Expected Assignments &amp; Grades for this Unit: </a:t>
            </a:r>
            <a:br>
              <a:rPr lang="en-US" sz="4800" dirty="0" smtClean="0">
                <a:latin typeface="Adobe Devanagari" panose="02040503050201020203" pitchFamily="18" charset="0"/>
                <a:cs typeface="Adobe Devanagari" panose="02040503050201020203" pitchFamily="18" charset="0"/>
              </a:rPr>
            </a:br>
            <a:r>
              <a:rPr lang="en-US" sz="4800" dirty="0" smtClean="0">
                <a:latin typeface="Adobe Devanagari" panose="02040503050201020203" pitchFamily="18" charset="0"/>
                <a:cs typeface="Adobe Devanagari" panose="02040503050201020203" pitchFamily="18" charset="0"/>
              </a:rPr>
              <a:t>(subject to change…)</a:t>
            </a:r>
            <a:endParaRPr lang="en-US" sz="4800" dirty="0">
              <a:latin typeface="Adobe Devanagari" panose="02040503050201020203" pitchFamily="18" charset="0"/>
              <a:cs typeface="Adobe Devanagari" panose="02040503050201020203" pitchFamily="18" charset="0"/>
            </a:endParaRPr>
          </a:p>
        </p:txBody>
      </p:sp>
      <p:sp>
        <p:nvSpPr>
          <p:cNvPr id="3" name="Content Placeholder 2"/>
          <p:cNvSpPr>
            <a:spLocks noGrp="1"/>
          </p:cNvSpPr>
          <p:nvPr>
            <p:ph idx="1"/>
          </p:nvPr>
        </p:nvSpPr>
        <p:spPr>
          <a:xfrm>
            <a:off x="751936" y="2222441"/>
            <a:ext cx="6735792" cy="4351338"/>
          </a:xfrm>
        </p:spPr>
        <p:txBody>
          <a:bodyPr/>
          <a:lstStyle/>
          <a:p>
            <a:pPr marL="514350" indent="-514350">
              <a:buAutoNum type="arabicPeriod"/>
            </a:pPr>
            <a:r>
              <a:rPr lang="en-US" sz="3200" dirty="0" smtClean="0">
                <a:latin typeface="Adobe Devanagari" panose="02040503050201020203" pitchFamily="18" charset="0"/>
                <a:cs typeface="Adobe Devanagari" panose="02040503050201020203" pitchFamily="18" charset="0"/>
              </a:rPr>
              <a:t>Macbeth Timeline HW (</a:t>
            </a:r>
            <a:r>
              <a:rPr lang="en-US" sz="3200" b="1" dirty="0" smtClean="0">
                <a:solidFill>
                  <a:schemeClr val="bg2">
                    <a:lumMod val="75000"/>
                  </a:schemeClr>
                </a:solidFill>
                <a:latin typeface="Adobe Devanagari" panose="02040503050201020203" pitchFamily="18" charset="0"/>
                <a:cs typeface="Adobe Devanagari" panose="02040503050201020203" pitchFamily="18" charset="0"/>
              </a:rPr>
              <a:t>due 01/09</a:t>
            </a:r>
            <a:r>
              <a:rPr lang="en-US" sz="3200" dirty="0" smtClean="0">
                <a:latin typeface="Adobe Devanagari" panose="02040503050201020203" pitchFamily="18" charset="0"/>
                <a:cs typeface="Adobe Devanagari" panose="02040503050201020203" pitchFamily="18" charset="0"/>
              </a:rPr>
              <a:t>)</a:t>
            </a:r>
          </a:p>
          <a:p>
            <a:pPr marL="514350" indent="-514350">
              <a:buAutoNum type="arabicPeriod"/>
            </a:pPr>
            <a:r>
              <a:rPr lang="en-US" sz="3200" dirty="0" smtClean="0">
                <a:latin typeface="Adobe Devanagari" panose="02040503050201020203" pitchFamily="18" charset="0"/>
                <a:cs typeface="Adobe Devanagari" panose="02040503050201020203" pitchFamily="18" charset="0"/>
              </a:rPr>
              <a:t>Macbeth MRJ &amp; IOC Notecards (</a:t>
            </a:r>
            <a:r>
              <a:rPr lang="en-US" sz="3200" b="1" dirty="0" smtClean="0">
                <a:solidFill>
                  <a:schemeClr val="bg2">
                    <a:lumMod val="75000"/>
                  </a:schemeClr>
                </a:solidFill>
                <a:latin typeface="Adobe Devanagari" panose="02040503050201020203" pitchFamily="18" charset="0"/>
                <a:cs typeface="Adobe Devanagari" panose="02040503050201020203" pitchFamily="18" charset="0"/>
              </a:rPr>
              <a:t>due 02/08</a:t>
            </a:r>
            <a:r>
              <a:rPr lang="en-US" sz="3200" dirty="0" smtClean="0">
                <a:latin typeface="Adobe Devanagari" panose="02040503050201020203" pitchFamily="18" charset="0"/>
                <a:cs typeface="Adobe Devanagari" panose="02040503050201020203" pitchFamily="18" charset="0"/>
              </a:rPr>
              <a:t>)</a:t>
            </a:r>
          </a:p>
          <a:p>
            <a:pPr marL="514350" indent="-514350">
              <a:buAutoNum type="arabicPeriod"/>
            </a:pPr>
            <a:r>
              <a:rPr lang="en-US" sz="3200" dirty="0" smtClean="0">
                <a:latin typeface="Adobe Devanagari" panose="02040503050201020203" pitchFamily="18" charset="0"/>
                <a:cs typeface="Adobe Devanagari" panose="02040503050201020203" pitchFamily="18" charset="0"/>
              </a:rPr>
              <a:t>Macbeth Theme Poster (due TBD)</a:t>
            </a:r>
          </a:p>
          <a:p>
            <a:pPr marL="514350" indent="-514350">
              <a:buAutoNum type="arabicPeriod"/>
            </a:pPr>
            <a:r>
              <a:rPr lang="en-US" sz="3200" dirty="0" smtClean="0">
                <a:latin typeface="Adobe Devanagari" panose="02040503050201020203" pitchFamily="18" charset="0"/>
                <a:cs typeface="Adobe Devanagari" panose="02040503050201020203" pitchFamily="18" charset="0"/>
              </a:rPr>
              <a:t>Macbeth Reading Comp. Test (due TBD)</a:t>
            </a:r>
          </a:p>
          <a:p>
            <a:pPr marL="514350" indent="-514350">
              <a:buAutoNum type="arabicPeriod"/>
            </a:pPr>
            <a:r>
              <a:rPr lang="en-US" sz="3200" dirty="0" smtClean="0">
                <a:latin typeface="Adobe Devanagari" panose="02040503050201020203" pitchFamily="18" charset="0"/>
                <a:cs typeface="Adobe Devanagari" panose="02040503050201020203" pitchFamily="18" charset="0"/>
              </a:rPr>
              <a:t>Macbeth Argumentative Essay (due TBD)</a:t>
            </a:r>
          </a:p>
          <a:p>
            <a:pPr marL="0" indent="0">
              <a:buNone/>
            </a:pPr>
            <a:endParaRPr lang="en-US" dirty="0" smtClean="0"/>
          </a:p>
          <a:p>
            <a:pPr marL="514350" indent="-514350">
              <a:buAutoNum type="arabicPeriod"/>
            </a:pPr>
            <a:endParaRPr lang="en-US" dirty="0"/>
          </a:p>
        </p:txBody>
      </p:sp>
      <p:pic>
        <p:nvPicPr>
          <p:cNvPr id="5122" name="Picture 2" descr="Image result for gra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227" y="2322630"/>
            <a:ext cx="2820539" cy="267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3262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imated  title circlesTF33358180.potx" id="{CFFD4B0C-658C-460C-A709-86EC4AC92081}" vid="{8F83C6C5-8D1E-4B0C-86AB-975CF9B964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Animated  title circles</Template>
  <TotalTime>0</TotalTime>
  <Words>4266</Words>
  <Application>Microsoft Office PowerPoint</Application>
  <PresentationFormat>Widescreen</PresentationFormat>
  <Paragraphs>428</Paragraphs>
  <Slides>91</Slides>
  <Notes>8</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91</vt:i4>
      </vt:variant>
    </vt:vector>
  </HeadingPairs>
  <TitlesOfParts>
    <vt:vector size="108" baseType="lpstr">
      <vt:lpstr>MS PGothic</vt:lpstr>
      <vt:lpstr>Adobe Devanagari</vt:lpstr>
      <vt:lpstr>Aharoni</vt:lpstr>
      <vt:lpstr>Andalus</vt:lpstr>
      <vt:lpstr>Arial</vt:lpstr>
      <vt:lpstr>Arial Black</vt:lpstr>
      <vt:lpstr>Baskerville Old Face</vt:lpstr>
      <vt:lpstr>Calibri</vt:lpstr>
      <vt:lpstr>Corbel</vt:lpstr>
      <vt:lpstr>Impact</vt:lpstr>
      <vt:lpstr>Magneto</vt:lpstr>
      <vt:lpstr>Monotype Corsiva</vt:lpstr>
      <vt:lpstr>Monotype Sorts</vt:lpstr>
      <vt:lpstr>Times New Roman</vt:lpstr>
      <vt:lpstr>Wingdings</vt:lpstr>
      <vt:lpstr>Wingdings 2</vt:lpstr>
      <vt:lpstr>Office Theme</vt:lpstr>
      <vt:lpstr>Everything You Need to Know About Shakespeare</vt:lpstr>
      <vt:lpstr>Table of Contents </vt:lpstr>
      <vt:lpstr>Part 1: MRJ</vt:lpstr>
      <vt:lpstr>MRJ Information  (last MRJ ever…)</vt:lpstr>
      <vt:lpstr>Part 2: All About William Shakespeare </vt:lpstr>
      <vt:lpstr>Informative Video</vt:lpstr>
      <vt:lpstr>William Shakespeare</vt:lpstr>
      <vt:lpstr>Location of Stratford-upon-Avon</vt:lpstr>
      <vt:lpstr>Stratford-upon-Avon in Shakespeare’s Time</vt:lpstr>
      <vt:lpstr>Stratford-upon-Avon Today</vt:lpstr>
      <vt:lpstr>Shakespeare’s Birthplace</vt:lpstr>
      <vt:lpstr>Education</vt:lpstr>
      <vt:lpstr>King’s New School</vt:lpstr>
      <vt:lpstr>Married Life</vt:lpstr>
      <vt:lpstr>Anne Hathaway’s Cottage</vt:lpstr>
      <vt:lpstr>Shakespeare’s Death</vt:lpstr>
      <vt:lpstr>Shakespeare’s Death</vt:lpstr>
      <vt:lpstr>Shakespeare’s World</vt:lpstr>
      <vt:lpstr>Shakespeare’s Theater</vt:lpstr>
      <vt:lpstr>Theatre Career</vt:lpstr>
      <vt:lpstr>The Globe Theater</vt:lpstr>
      <vt:lpstr>The Rebuilt Globe Theater, London</vt:lpstr>
      <vt:lpstr>The Plays</vt:lpstr>
      <vt:lpstr>The Poetry</vt:lpstr>
      <vt:lpstr>Shakespeare’s Language</vt:lpstr>
      <vt:lpstr>Shakespeare’s Language</vt:lpstr>
      <vt:lpstr>Shakespeare’s Language</vt:lpstr>
      <vt:lpstr>Shakespeare’s Language</vt:lpstr>
      <vt:lpstr>Shakespeare’s Language</vt:lpstr>
      <vt:lpstr>PowerPoint Presentation</vt:lpstr>
      <vt:lpstr>PowerPoint Presentation</vt:lpstr>
      <vt:lpstr>PowerPoint Presentation</vt:lpstr>
      <vt:lpstr>PowerPoint Presentation</vt:lpstr>
      <vt:lpstr>Part 3: How to Read Shakespeare</vt:lpstr>
      <vt:lpstr>Commonly  Asked Question</vt:lpstr>
      <vt:lpstr>Answer</vt:lpstr>
      <vt:lpstr>Unrealistic Language</vt:lpstr>
      <vt:lpstr>Unrealistic Language</vt:lpstr>
      <vt:lpstr>Unrealistic Language</vt:lpstr>
      <vt:lpstr>Early Modern English (EME)</vt:lpstr>
      <vt:lpstr>Commonly Used EME Words </vt:lpstr>
      <vt:lpstr>Super Important Tip </vt:lpstr>
      <vt:lpstr>The Tip in Action</vt:lpstr>
      <vt:lpstr>Types of Shakespearean Plays </vt:lpstr>
      <vt:lpstr>Characteristics of Tragedies: </vt:lpstr>
      <vt:lpstr>Asides</vt:lpstr>
      <vt:lpstr>Example of an Aside</vt:lpstr>
      <vt:lpstr>Soliloquy</vt:lpstr>
      <vt:lpstr>Example of a Soliloquy </vt:lpstr>
      <vt:lpstr>Interested in learning more about Shakespeare? </vt:lpstr>
      <vt:lpstr>Part 4: Review of Context of Composition &amp; Context of Interpretation</vt:lpstr>
      <vt:lpstr>PowerPoint Presentation</vt:lpstr>
      <vt:lpstr>PowerPoint Presentation</vt:lpstr>
      <vt:lpstr>PowerPoint Presentation</vt:lpstr>
      <vt:lpstr>PowerPoint Presentation</vt:lpstr>
      <vt:lpstr>Historical Context of Macbeth</vt:lpstr>
      <vt:lpstr>The Real Macbeth</vt:lpstr>
      <vt:lpstr>The Real King Duncan and Macbeth</vt:lpstr>
      <vt:lpstr>What’s the take-away?</vt:lpstr>
      <vt:lpstr>The Gunpowder Plot of 1605</vt:lpstr>
      <vt:lpstr>Back to the play…  Before the Curtain Opens:</vt:lpstr>
      <vt:lpstr>Witches &amp; Witchcraft </vt:lpstr>
      <vt:lpstr>Witches and Witchcraft</vt:lpstr>
      <vt:lpstr>Witches and Witchcraft - Misogyny?</vt:lpstr>
      <vt:lpstr>Part 5: Literary Devices &amp; Fig Lang in the Text</vt:lpstr>
      <vt:lpstr>Devices: </vt:lpstr>
      <vt:lpstr>METAPHOR </vt:lpstr>
      <vt:lpstr>PARADOX</vt:lpstr>
      <vt:lpstr>OXYMORON</vt:lpstr>
      <vt:lpstr>SIMILE</vt:lpstr>
      <vt:lpstr>ALLITERATION</vt:lpstr>
      <vt:lpstr>ANALOGY</vt:lpstr>
      <vt:lpstr>ALLUSION</vt:lpstr>
      <vt:lpstr>SOLILOQUY </vt:lpstr>
      <vt:lpstr>MONLOGUE</vt:lpstr>
      <vt:lpstr>ASIDE</vt:lpstr>
      <vt:lpstr>EPITHET</vt:lpstr>
      <vt:lpstr>REPETITION </vt:lpstr>
      <vt:lpstr>FORESHADOWING</vt:lpstr>
      <vt:lpstr>DRAMATIC IRONY</vt:lpstr>
      <vt:lpstr>IMAGERY</vt:lpstr>
      <vt:lpstr>FOIL</vt:lpstr>
      <vt:lpstr>TRAGIC HERO</vt:lpstr>
      <vt:lpstr>POP QUIZ: </vt:lpstr>
      <vt:lpstr>Part 6: Practice Reading &amp; Analyzing (Sonnet 130)</vt:lpstr>
      <vt:lpstr>Sonnet 130</vt:lpstr>
      <vt:lpstr>Part 7: Homework</vt:lpstr>
      <vt:lpstr>Shakespeare's Timeline</vt:lpstr>
      <vt:lpstr>PowerPoint Presentation</vt:lpstr>
      <vt:lpstr>Part 8: What to expect this unit: GRADES</vt:lpstr>
      <vt:lpstr>Expected Assignments &amp; Grades for this Unit:  (subject to change…)</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2018-12-18T14:28:28Z</dcterms:created>
  <dcterms:modified xsi:type="dcterms:W3CDTF">2019-07-23T17:24:40Z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2018-08-15T22:09:54.9169052Z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