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3" r:id="rId6"/>
    <p:sldId id="267" r:id="rId7"/>
    <p:sldId id="264" r:id="rId8"/>
    <p:sldId id="268" r:id="rId9"/>
    <p:sldId id="270"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92" r:id="rId23"/>
    <p:sldId id="291" r:id="rId24"/>
    <p:sldId id="290" r:id="rId25"/>
    <p:sldId id="289" r:id="rId26"/>
    <p:sldId id="288" r:id="rId27"/>
    <p:sldId id="287" r:id="rId28"/>
    <p:sldId id="286" r:id="rId29"/>
    <p:sldId id="285" r:id="rId30"/>
    <p:sldId id="284" r:id="rId31"/>
    <p:sldId id="293"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DCE0C-3A6B-48AD-9DB2-C64ED761705E}" v="72" dt="2019-11-14T04:36:17.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5" d="100"/>
          <a:sy n="95" d="100"/>
        </p:scale>
        <p:origin x="206"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E6729112-9D8A-48C0-B084-322D5DC910C9}" type="datetimeFigureOut">
              <a:rPr lang="en-US" smtClean="0"/>
              <a:t>11/15/2019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13040ECE-7DCB-43A7-82F7-DAEC96CAABFB}"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775386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29112-9D8A-48C0-B084-322D5DC910C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40ECE-7DCB-43A7-82F7-DAEC96CAABFB}" type="slidenum">
              <a:rPr lang="en-US" smtClean="0"/>
              <a:t>‹#›</a:t>
            </a:fld>
            <a:endParaRPr lang="en-US"/>
          </a:p>
        </p:txBody>
      </p:sp>
    </p:spTree>
    <p:extLst>
      <p:ext uri="{BB962C8B-B14F-4D97-AF65-F5344CB8AC3E}">
        <p14:creationId xmlns:p14="http://schemas.microsoft.com/office/powerpoint/2010/main" val="10071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6729112-9D8A-48C0-B084-322D5DC910C9}" type="datetimeFigureOut">
              <a:rPr lang="en-US" smtClean="0"/>
              <a:t>11/15/2019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13040ECE-7DCB-43A7-82F7-DAEC96CAABFB}"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2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29112-9D8A-48C0-B084-322D5DC910C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40ECE-7DCB-43A7-82F7-DAEC96CAABFB}" type="slidenum">
              <a:rPr lang="en-US" smtClean="0"/>
              <a:t>‹#›</a:t>
            </a:fld>
            <a:endParaRPr lang="en-US"/>
          </a:p>
        </p:txBody>
      </p:sp>
    </p:spTree>
    <p:extLst>
      <p:ext uri="{BB962C8B-B14F-4D97-AF65-F5344CB8AC3E}">
        <p14:creationId xmlns:p14="http://schemas.microsoft.com/office/powerpoint/2010/main" val="31382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6729112-9D8A-48C0-B084-322D5DC910C9}" type="datetimeFigureOut">
              <a:rPr lang="en-US" smtClean="0"/>
              <a:t>11/15/2019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13040ECE-7DCB-43A7-82F7-DAEC96CAABFB}"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083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729112-9D8A-48C0-B084-322D5DC910C9}"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40ECE-7DCB-43A7-82F7-DAEC96CAABFB}" type="slidenum">
              <a:rPr lang="en-US" smtClean="0"/>
              <a:t>‹#›</a:t>
            </a:fld>
            <a:endParaRPr lang="en-US"/>
          </a:p>
        </p:txBody>
      </p:sp>
    </p:spTree>
    <p:extLst>
      <p:ext uri="{BB962C8B-B14F-4D97-AF65-F5344CB8AC3E}">
        <p14:creationId xmlns:p14="http://schemas.microsoft.com/office/powerpoint/2010/main" val="150367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729112-9D8A-48C0-B084-322D5DC910C9}"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40ECE-7DCB-43A7-82F7-DAEC96CAABFB}" type="slidenum">
              <a:rPr lang="en-US" smtClean="0"/>
              <a:t>‹#›</a:t>
            </a:fld>
            <a:endParaRPr lang="en-US"/>
          </a:p>
        </p:txBody>
      </p:sp>
    </p:spTree>
    <p:extLst>
      <p:ext uri="{BB962C8B-B14F-4D97-AF65-F5344CB8AC3E}">
        <p14:creationId xmlns:p14="http://schemas.microsoft.com/office/powerpoint/2010/main" val="48279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729112-9D8A-48C0-B084-322D5DC910C9}"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40ECE-7DCB-43A7-82F7-DAEC96CAABFB}" type="slidenum">
              <a:rPr lang="en-US" smtClean="0"/>
              <a:t>‹#›</a:t>
            </a:fld>
            <a:endParaRPr lang="en-US"/>
          </a:p>
        </p:txBody>
      </p:sp>
    </p:spTree>
    <p:extLst>
      <p:ext uri="{BB962C8B-B14F-4D97-AF65-F5344CB8AC3E}">
        <p14:creationId xmlns:p14="http://schemas.microsoft.com/office/powerpoint/2010/main" val="166275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E6729112-9D8A-48C0-B084-322D5DC910C9}"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40ECE-7DCB-43A7-82F7-DAEC96CAABFB}" type="slidenum">
              <a:rPr lang="en-US" smtClean="0"/>
              <a:t>‹#›</a:t>
            </a:fld>
            <a:endParaRPr lang="en-US"/>
          </a:p>
        </p:txBody>
      </p:sp>
    </p:spTree>
    <p:extLst>
      <p:ext uri="{BB962C8B-B14F-4D97-AF65-F5344CB8AC3E}">
        <p14:creationId xmlns:p14="http://schemas.microsoft.com/office/powerpoint/2010/main" val="358526450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6729112-9D8A-48C0-B084-322D5DC910C9}" type="datetimeFigureOut">
              <a:rPr lang="en-US" smtClean="0"/>
              <a:t>11/15/2019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13040ECE-7DCB-43A7-82F7-DAEC96CAABFB}" type="slidenum">
              <a:rPr lang="en-US" smtClean="0"/>
              <a:t>‹#›</a:t>
            </a:fld>
            <a:endParaRPr lang="en-US"/>
          </a:p>
        </p:txBody>
      </p:sp>
    </p:spTree>
    <p:extLst>
      <p:ext uri="{BB962C8B-B14F-4D97-AF65-F5344CB8AC3E}">
        <p14:creationId xmlns:p14="http://schemas.microsoft.com/office/powerpoint/2010/main" val="196240139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6729112-9D8A-48C0-B084-322D5DC910C9}" type="datetimeFigureOut">
              <a:rPr lang="en-US" smtClean="0"/>
              <a:t>11/15/2019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13040ECE-7DCB-43A7-82F7-DAEC96CAABFB}" type="slidenum">
              <a:rPr lang="en-US" smtClean="0"/>
              <a:t>‹#›</a:t>
            </a:fld>
            <a:endParaRPr lang="en-US"/>
          </a:p>
        </p:txBody>
      </p:sp>
    </p:spTree>
    <p:extLst>
      <p:ext uri="{BB962C8B-B14F-4D97-AF65-F5344CB8AC3E}">
        <p14:creationId xmlns:p14="http://schemas.microsoft.com/office/powerpoint/2010/main" val="222666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6729112-9D8A-48C0-B084-322D5DC910C9}" type="datetimeFigureOut">
              <a:rPr lang="en-US" smtClean="0"/>
              <a:t>11/15/2019</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13040ECE-7DCB-43A7-82F7-DAEC96CAABFB}"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515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68BD-F11A-4397-9488-A880048A1EA0}"/>
              </a:ext>
            </a:extLst>
          </p:cNvPr>
          <p:cNvSpPr>
            <a:spLocks noGrp="1"/>
          </p:cNvSpPr>
          <p:nvPr>
            <p:ph type="ctrTitle"/>
          </p:nvPr>
        </p:nvSpPr>
        <p:spPr/>
        <p:txBody>
          <a:bodyPr/>
          <a:lstStyle/>
          <a:p>
            <a:r>
              <a:rPr lang="en-US" dirty="0"/>
              <a:t>Cormac McCarthy’s</a:t>
            </a:r>
            <a:br>
              <a:rPr lang="en-US" dirty="0"/>
            </a:br>
            <a:r>
              <a:rPr lang="en-US" i="1" dirty="0"/>
              <a:t>The Road</a:t>
            </a:r>
            <a:br>
              <a:rPr lang="en-US" dirty="0"/>
            </a:br>
            <a:endParaRPr lang="en-US" dirty="0"/>
          </a:p>
        </p:txBody>
      </p:sp>
      <p:sp>
        <p:nvSpPr>
          <p:cNvPr id="3" name="Subtitle 2">
            <a:extLst>
              <a:ext uri="{FF2B5EF4-FFF2-40B4-BE49-F238E27FC236}">
                <a16:creationId xmlns:a16="http://schemas.microsoft.com/office/drawing/2014/main" id="{43D40030-7778-4A5E-8882-0B85489C5C46}"/>
              </a:ext>
            </a:extLst>
          </p:cNvPr>
          <p:cNvSpPr>
            <a:spLocks noGrp="1"/>
          </p:cNvSpPr>
          <p:nvPr>
            <p:ph type="subTitle" idx="1"/>
          </p:nvPr>
        </p:nvSpPr>
        <p:spPr/>
        <p:txBody>
          <a:bodyPr/>
          <a:lstStyle/>
          <a:p>
            <a:r>
              <a:rPr lang="en-US" dirty="0"/>
              <a:t>Maximillion Thomas</a:t>
            </a:r>
          </a:p>
        </p:txBody>
      </p:sp>
      <p:pic>
        <p:nvPicPr>
          <p:cNvPr id="1026" name="Picture 2" descr="Image result for mccarthy the road">
            <a:extLst>
              <a:ext uri="{FF2B5EF4-FFF2-40B4-BE49-F238E27FC236}">
                <a16:creationId xmlns:a16="http://schemas.microsoft.com/office/drawing/2014/main" id="{FE36CA16-E1F6-4767-8827-3CAF4B9F6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554" y="204482"/>
            <a:ext cx="4000791" cy="644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7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EFBB-324B-4A9D-A2BA-E969EF0800A4}"/>
              </a:ext>
            </a:extLst>
          </p:cNvPr>
          <p:cNvSpPr>
            <a:spLocks noGrp="1"/>
          </p:cNvSpPr>
          <p:nvPr>
            <p:ph type="title"/>
          </p:nvPr>
        </p:nvSpPr>
        <p:spPr/>
        <p:txBody>
          <a:bodyPr/>
          <a:lstStyle/>
          <a:p>
            <a:br>
              <a:rPr lang="en-US" dirty="0"/>
            </a:br>
            <a:r>
              <a:rPr lang="en-US" dirty="0"/>
              <a:t>Symbols</a:t>
            </a:r>
          </a:p>
        </p:txBody>
      </p:sp>
    </p:spTree>
    <p:extLst>
      <p:ext uri="{BB962C8B-B14F-4D97-AF65-F5344CB8AC3E}">
        <p14:creationId xmlns:p14="http://schemas.microsoft.com/office/powerpoint/2010/main" val="62261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The House</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The house is a representation of society within the aftermath of the apocalypse. The house is disgusting and covered in filth. The cannibals are in control of everything and the people who aren’t strong enough to them off die making the house a microcosm of the Earth.</a:t>
            </a:r>
          </a:p>
        </p:txBody>
      </p:sp>
      <p:pic>
        <p:nvPicPr>
          <p:cNvPr id="13314" name="Picture 2" descr="Related image">
            <a:extLst>
              <a:ext uri="{FF2B5EF4-FFF2-40B4-BE49-F238E27FC236}">
                <a16:creationId xmlns:a16="http://schemas.microsoft.com/office/drawing/2014/main" id="{1215E11A-B9D4-4D53-A957-314736D6A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741" y="2690140"/>
            <a:ext cx="3982161" cy="298662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3425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The Gun</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Any time the man and the son are placed into a tight situation, the gun is used first for self-defense, then as a way out mainly for the boy. If the son is a representation of hope, then the gun represents despair. A symbol of tragedy and loss that would be carried on by the father alone.</a:t>
            </a:r>
          </a:p>
        </p:txBody>
      </p:sp>
      <p:pic>
        <p:nvPicPr>
          <p:cNvPr id="16386" name="Picture 2" descr="Image result for revolver silhouette">
            <a:extLst>
              <a:ext uri="{FF2B5EF4-FFF2-40B4-BE49-F238E27FC236}">
                <a16:creationId xmlns:a16="http://schemas.microsoft.com/office/drawing/2014/main" id="{5FA8FD29-78D0-46B9-A54D-6D683593B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567" y="2697406"/>
            <a:ext cx="2872681" cy="287268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7749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CC65-70F8-4230-A9CA-E5E41D24B24A}"/>
              </a:ext>
            </a:extLst>
          </p:cNvPr>
          <p:cNvSpPr>
            <a:spLocks noGrp="1"/>
          </p:cNvSpPr>
          <p:nvPr>
            <p:ph type="title"/>
          </p:nvPr>
        </p:nvSpPr>
        <p:spPr/>
        <p:txBody>
          <a:bodyPr/>
          <a:lstStyle/>
          <a:p>
            <a:br>
              <a:rPr lang="en-US" dirty="0"/>
            </a:br>
            <a:r>
              <a:rPr lang="en-US" dirty="0"/>
              <a:t>Motifs</a:t>
            </a:r>
          </a:p>
        </p:txBody>
      </p:sp>
      <p:sp>
        <p:nvSpPr>
          <p:cNvPr id="3" name="Text Placeholder 2">
            <a:extLst>
              <a:ext uri="{FF2B5EF4-FFF2-40B4-BE49-F238E27FC236}">
                <a16:creationId xmlns:a16="http://schemas.microsoft.com/office/drawing/2014/main" id="{39A725AF-57FD-498B-BA2A-B53ECA2BE7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889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Escape</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2243586"/>
          </a:xfrm>
        </p:spPr>
        <p:txBody>
          <a:bodyPr>
            <a:normAutofit/>
          </a:bodyPr>
          <a:lstStyle/>
          <a:p>
            <a:pPr marL="0" indent="0">
              <a:buNone/>
            </a:pPr>
            <a:r>
              <a:rPr lang="en-US" dirty="0">
                <a:solidFill>
                  <a:schemeClr val="tx2"/>
                </a:solidFill>
                <a:latin typeface="+mj-lt"/>
              </a:rPr>
              <a:t>Fleeing is the main element in this section of the book. The man and the boy run away and spend hours hiding until it is safe to run again. The desire to escape is also seen in the prisoners of the house. </a:t>
            </a:r>
          </a:p>
        </p:txBody>
      </p:sp>
      <p:pic>
        <p:nvPicPr>
          <p:cNvPr id="19458" name="Picture 2" descr="Image result for running away">
            <a:extLst>
              <a:ext uri="{FF2B5EF4-FFF2-40B4-BE49-F238E27FC236}">
                <a16:creationId xmlns:a16="http://schemas.microsoft.com/office/drawing/2014/main" id="{01454057-E5CF-44FD-AF6D-24F55913E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985" y="2621902"/>
            <a:ext cx="4181863" cy="2355979"/>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63262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Decay</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Decay is another prominent feature in this scene. The father describes parts of the house as “dank” and “hideous”. The people within the cellar are rotting away. Even when they reach safety, the new house is breaking apart and covered in layers of dust.</a:t>
            </a:r>
          </a:p>
        </p:txBody>
      </p:sp>
      <p:pic>
        <p:nvPicPr>
          <p:cNvPr id="18434" name="Picture 2" descr="Image result for decay">
            <a:extLst>
              <a:ext uri="{FF2B5EF4-FFF2-40B4-BE49-F238E27FC236}">
                <a16:creationId xmlns:a16="http://schemas.microsoft.com/office/drawing/2014/main" id="{D23EB971-0E1B-4652-BD8A-FD1276F17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985" y="2759185"/>
            <a:ext cx="4003240" cy="2663974"/>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36939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Trapped</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Being trapped is a common element in this passage as well. Both literally with the prisoners within the cellar and figuratively by the woods that surround the man and the boy. Despite the trees being completely withered away, the woods have always been around them.</a:t>
            </a:r>
          </a:p>
        </p:txBody>
      </p:sp>
      <p:pic>
        <p:nvPicPr>
          <p:cNvPr id="17410" name="Picture 2" descr="Image result for dungeon cuffs">
            <a:extLst>
              <a:ext uri="{FF2B5EF4-FFF2-40B4-BE49-F238E27FC236}">
                <a16:creationId xmlns:a16="http://schemas.microsoft.com/office/drawing/2014/main" id="{1A4EA12B-4431-40EF-895A-2439EE798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568" y="2956592"/>
            <a:ext cx="3932031" cy="2616588"/>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2977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8302-AD21-4423-9063-E77CA199EF29}"/>
              </a:ext>
            </a:extLst>
          </p:cNvPr>
          <p:cNvSpPr>
            <a:spLocks noGrp="1"/>
          </p:cNvSpPr>
          <p:nvPr>
            <p:ph type="title"/>
          </p:nvPr>
        </p:nvSpPr>
        <p:spPr/>
        <p:txBody>
          <a:bodyPr/>
          <a:lstStyle/>
          <a:p>
            <a:br>
              <a:rPr lang="en-US" dirty="0"/>
            </a:br>
            <a:r>
              <a:rPr lang="en-US" dirty="0"/>
              <a:t>Literary Devices</a:t>
            </a:r>
          </a:p>
        </p:txBody>
      </p:sp>
      <p:sp>
        <p:nvSpPr>
          <p:cNvPr id="3" name="Text Placeholder 2">
            <a:extLst>
              <a:ext uri="{FF2B5EF4-FFF2-40B4-BE49-F238E27FC236}">
                <a16:creationId xmlns:a16="http://schemas.microsoft.com/office/drawing/2014/main" id="{97284617-01BA-4975-9483-2FA2123A14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694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Simile</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a:t>
            </a:r>
            <a:r>
              <a:rPr lang="en-US" dirty="0"/>
              <a:t>He ducked his head and then flicked the lighter and swung the flame out over the darkness like an offering.”</a:t>
            </a:r>
          </a:p>
          <a:p>
            <a:pPr marL="0" indent="0">
              <a:buNone/>
            </a:pPr>
            <a:endParaRPr lang="en-US" dirty="0">
              <a:solidFill>
                <a:schemeClr val="tx2"/>
              </a:solidFill>
              <a:latin typeface="+mj-lt"/>
            </a:endParaRPr>
          </a:p>
          <a:p>
            <a:pPr marL="0" indent="0">
              <a:buNone/>
            </a:pPr>
            <a:r>
              <a:rPr lang="en-US" dirty="0">
                <a:solidFill>
                  <a:schemeClr val="tx2"/>
                </a:solidFill>
                <a:latin typeface="+mj-lt"/>
              </a:rPr>
              <a:t>“</a:t>
            </a:r>
            <a:r>
              <a:rPr lang="en-US" dirty="0"/>
              <a:t>They staggered on like drunks.”</a:t>
            </a:r>
          </a:p>
          <a:p>
            <a:pPr marL="0" indent="0">
              <a:buNone/>
            </a:pPr>
            <a:endParaRPr lang="en-US" dirty="0">
              <a:solidFill>
                <a:schemeClr val="tx2"/>
              </a:solidFill>
              <a:latin typeface="+mj-lt"/>
            </a:endParaRPr>
          </a:p>
          <a:p>
            <a:pPr marL="0" indent="0">
              <a:buNone/>
            </a:pPr>
            <a:r>
              <a:rPr lang="en-US" dirty="0">
                <a:solidFill>
                  <a:schemeClr val="tx2"/>
                </a:solidFill>
                <a:latin typeface="+mj-lt"/>
              </a:rPr>
              <a:t>“</a:t>
            </a:r>
            <a:r>
              <a:rPr lang="en-US" dirty="0"/>
              <a:t>He'd trained him to lie in the woods like a fawn.”</a:t>
            </a:r>
            <a:endParaRPr lang="en-US" dirty="0">
              <a:solidFill>
                <a:schemeClr val="tx2"/>
              </a:solidFill>
              <a:latin typeface="+mj-lt"/>
            </a:endParaRPr>
          </a:p>
        </p:txBody>
      </p:sp>
      <p:pic>
        <p:nvPicPr>
          <p:cNvPr id="22530" name="Picture 2" descr="Image result for fawn in grass">
            <a:extLst>
              <a:ext uri="{FF2B5EF4-FFF2-40B4-BE49-F238E27FC236}">
                <a16:creationId xmlns:a16="http://schemas.microsoft.com/office/drawing/2014/main" id="{9FF18826-8F3E-4CCB-9A50-B2A571CFF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985" y="2884966"/>
            <a:ext cx="3867225" cy="2596969"/>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6118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Imagery</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endParaRPr lang="en-US" dirty="0">
              <a:solidFill>
                <a:schemeClr val="tx2"/>
              </a:solidFill>
              <a:latin typeface="+mj-lt"/>
            </a:endParaRPr>
          </a:p>
          <a:p>
            <a:pPr marL="0" indent="0">
              <a:buNone/>
            </a:pPr>
            <a:endParaRPr lang="en-US" dirty="0">
              <a:solidFill>
                <a:schemeClr val="tx2"/>
              </a:solidFill>
              <a:latin typeface="+mj-lt"/>
            </a:endParaRPr>
          </a:p>
          <a:p>
            <a:pPr marL="0" indent="0">
              <a:buNone/>
            </a:pPr>
            <a:r>
              <a:rPr lang="en-US" dirty="0">
                <a:solidFill>
                  <a:schemeClr val="tx2"/>
                </a:solidFill>
                <a:latin typeface="+mj-lt"/>
              </a:rPr>
              <a:t>“</a:t>
            </a:r>
            <a:r>
              <a:rPr lang="en-US" dirty="0"/>
              <a:t>The chary dawn, the cold </a:t>
            </a:r>
            <a:r>
              <a:rPr lang="en-US" dirty="0" err="1"/>
              <a:t>illucid</a:t>
            </a:r>
            <a:r>
              <a:rPr lang="en-US" dirty="0"/>
              <a:t> world. In the distance what looked to be a pine wood, raw and black. A colorless world of wire and crepe.”</a:t>
            </a:r>
            <a:endParaRPr lang="en-US" dirty="0">
              <a:solidFill>
                <a:schemeClr val="tx2"/>
              </a:solidFill>
              <a:latin typeface="+mj-lt"/>
            </a:endParaRPr>
          </a:p>
        </p:txBody>
      </p:sp>
      <p:pic>
        <p:nvPicPr>
          <p:cNvPr id="21506" name="Picture 2" descr="Image result for dawn">
            <a:extLst>
              <a:ext uri="{FF2B5EF4-FFF2-40B4-BE49-F238E27FC236}">
                <a16:creationId xmlns:a16="http://schemas.microsoft.com/office/drawing/2014/main" id="{70BBC9D8-D50A-4110-AE23-7E0321201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568" y="2973129"/>
            <a:ext cx="3693769" cy="2458035"/>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5899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8E2F-BB2F-432C-97B1-BC2C6798F8C9}"/>
              </a:ext>
            </a:extLst>
          </p:cNvPr>
          <p:cNvSpPr>
            <a:spLocks noGrp="1"/>
          </p:cNvSpPr>
          <p:nvPr>
            <p:ph type="title"/>
          </p:nvPr>
        </p:nvSpPr>
        <p:spPr/>
        <p:txBody>
          <a:bodyPr/>
          <a:lstStyle/>
          <a:p>
            <a:br>
              <a:rPr lang="en-US" dirty="0"/>
            </a:br>
            <a:r>
              <a:rPr lang="en-US" dirty="0"/>
              <a:t>Thematic Concepts</a:t>
            </a:r>
          </a:p>
        </p:txBody>
      </p:sp>
    </p:spTree>
    <p:extLst>
      <p:ext uri="{BB962C8B-B14F-4D97-AF65-F5344CB8AC3E}">
        <p14:creationId xmlns:p14="http://schemas.microsoft.com/office/powerpoint/2010/main" val="215626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a:solidFill>
                  <a:schemeClr val="tx2"/>
                </a:solidFill>
              </a:rPr>
              <a:t>Personification</a:t>
            </a:r>
            <a:endParaRPr lang="en-US" dirty="0">
              <a:solidFill>
                <a:schemeClr val="tx2"/>
              </a:solidFill>
            </a:endParaRP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endParaRPr lang="en-US">
              <a:solidFill>
                <a:schemeClr val="tx2"/>
              </a:solidFill>
              <a:latin typeface="+mj-lt"/>
            </a:endParaRPr>
          </a:p>
          <a:p>
            <a:pPr marL="0" indent="0">
              <a:buNone/>
            </a:pPr>
            <a:endParaRPr lang="en-US">
              <a:solidFill>
                <a:schemeClr val="tx2"/>
              </a:solidFill>
              <a:latin typeface="+mj-lt"/>
            </a:endParaRPr>
          </a:p>
          <a:p>
            <a:pPr marL="0" indent="0">
              <a:buNone/>
            </a:pPr>
            <a:r>
              <a:rPr lang="en-US">
                <a:solidFill>
                  <a:schemeClr val="tx2"/>
                </a:solidFill>
                <a:latin typeface="+mj-lt"/>
              </a:rPr>
              <a:t>“</a:t>
            </a:r>
            <a:r>
              <a:rPr lang="en-US"/>
              <a:t>The soul is quick.”</a:t>
            </a:r>
          </a:p>
          <a:p>
            <a:pPr marL="0" indent="0">
              <a:buNone/>
            </a:pPr>
            <a:endParaRPr lang="en-US">
              <a:solidFill>
                <a:schemeClr val="tx2"/>
              </a:solidFill>
              <a:latin typeface="+mj-lt"/>
            </a:endParaRPr>
          </a:p>
          <a:p>
            <a:pPr marL="0" indent="0">
              <a:buNone/>
            </a:pPr>
            <a:r>
              <a:rPr lang="en-US">
                <a:solidFill>
                  <a:schemeClr val="tx2"/>
                </a:solidFill>
                <a:latin typeface="+mj-lt"/>
              </a:rPr>
              <a:t>“</a:t>
            </a:r>
            <a:r>
              <a:rPr lang="en-US"/>
              <a:t>He tried to think but his mind swam.”</a:t>
            </a:r>
            <a:endParaRPr lang="en-US" dirty="0">
              <a:solidFill>
                <a:schemeClr val="tx2"/>
              </a:solidFill>
              <a:latin typeface="+mj-lt"/>
            </a:endParaRPr>
          </a:p>
        </p:txBody>
      </p:sp>
      <p:pic>
        <p:nvPicPr>
          <p:cNvPr id="20482" name="Picture 2" descr="Image result for expanding brain">
            <a:extLst>
              <a:ext uri="{FF2B5EF4-FFF2-40B4-BE49-F238E27FC236}">
                <a16:creationId xmlns:a16="http://schemas.microsoft.com/office/drawing/2014/main" id="{9F320834-838B-43A3-BAE6-10CEAE0D8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985" y="2875612"/>
            <a:ext cx="4250477" cy="2615678"/>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27183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E685-C8C5-49CA-9748-108C26883255}"/>
              </a:ext>
            </a:extLst>
          </p:cNvPr>
          <p:cNvSpPr>
            <a:spLocks noGrp="1"/>
          </p:cNvSpPr>
          <p:nvPr>
            <p:ph type="title"/>
          </p:nvPr>
        </p:nvSpPr>
        <p:spPr/>
        <p:txBody>
          <a:bodyPr/>
          <a:lstStyle/>
          <a:p>
            <a:br>
              <a:rPr lang="en-US" dirty="0"/>
            </a:br>
            <a:r>
              <a:rPr lang="en-US" dirty="0"/>
              <a:t>Important Subjects</a:t>
            </a:r>
          </a:p>
        </p:txBody>
      </p:sp>
      <p:sp>
        <p:nvSpPr>
          <p:cNvPr id="3" name="Text Placeholder 2">
            <a:extLst>
              <a:ext uri="{FF2B5EF4-FFF2-40B4-BE49-F238E27FC236}">
                <a16:creationId xmlns:a16="http://schemas.microsoft.com/office/drawing/2014/main" id="{234E4599-EB0A-4219-B63E-B03E7214EA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897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Violence</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The violence within this section of the novel is more subtle. We are given details about the before and a clue as to what happened after regarding the people in the basement of the house. There is also the aftermath of the man with no legs.</a:t>
            </a:r>
          </a:p>
        </p:txBody>
      </p:sp>
      <p:pic>
        <p:nvPicPr>
          <p:cNvPr id="23554" name="Picture 2" descr="Image result for violence">
            <a:extLst>
              <a:ext uri="{FF2B5EF4-FFF2-40B4-BE49-F238E27FC236}">
                <a16:creationId xmlns:a16="http://schemas.microsoft.com/office/drawing/2014/main" id="{3C98EC5E-8E97-44F6-8EED-36965A502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667" y="2913154"/>
            <a:ext cx="4257322" cy="255439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6940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Love</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Love’s presence is credited to the story revolving around a father and his son. This creates an implied relationship being the “father-son bond” they are supposed to share. This love is exemplified by the father’s dedication to his son’s safety and the son’s commitment to his father’s well being.</a:t>
            </a:r>
          </a:p>
        </p:txBody>
      </p:sp>
      <p:pic>
        <p:nvPicPr>
          <p:cNvPr id="9218" name="Picture 2" descr="Image result for the road boy and father">
            <a:extLst>
              <a:ext uri="{FF2B5EF4-FFF2-40B4-BE49-F238E27FC236}">
                <a16:creationId xmlns:a16="http://schemas.microsoft.com/office/drawing/2014/main" id="{AA2D744A-BD73-4032-95AB-E2FE09C2F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908" y="2697406"/>
            <a:ext cx="3344065" cy="3344065"/>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2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Morality</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lnSpcReduction="10000"/>
          </a:bodyPr>
          <a:lstStyle/>
          <a:p>
            <a:pPr marL="0" indent="0">
              <a:buNone/>
            </a:pPr>
            <a:r>
              <a:rPr lang="en-US" dirty="0">
                <a:solidFill>
                  <a:schemeClr val="tx2"/>
                </a:solidFill>
                <a:latin typeface="+mj-lt"/>
              </a:rPr>
              <a:t>Morality is a heavy subject in this part of the book. The cannibals, while seemingly in the wrong, should not be scrutinized too much before considering the circumstances. It is unclear as to the motives of their actions and who those people in the cellar are. This puts into question whether cannibalism is morally acceptable given the situation.</a:t>
            </a:r>
          </a:p>
        </p:txBody>
      </p:sp>
      <p:pic>
        <p:nvPicPr>
          <p:cNvPr id="25602" name="Picture 2" descr="Image result for moral">
            <a:extLst>
              <a:ext uri="{FF2B5EF4-FFF2-40B4-BE49-F238E27FC236}">
                <a16:creationId xmlns:a16="http://schemas.microsoft.com/office/drawing/2014/main" id="{D0DD0DC5-80E9-43C0-8741-FA1C0D1F4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784" y="2839520"/>
            <a:ext cx="4286250" cy="2447925"/>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5284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Spirituality</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The father is clearly religious as he makes many references to God throughout the novel. One such time happened to be in this portion of the story. He says, “Curse God and die.” This, combined with other instances, reveals how the man’s view of God may have changed after the apocalypse.</a:t>
            </a:r>
          </a:p>
        </p:txBody>
      </p:sp>
      <p:pic>
        <p:nvPicPr>
          <p:cNvPr id="26626" name="Picture 2" descr="Image result for spiritual">
            <a:extLst>
              <a:ext uri="{FF2B5EF4-FFF2-40B4-BE49-F238E27FC236}">
                <a16:creationId xmlns:a16="http://schemas.microsoft.com/office/drawing/2014/main" id="{2E169816-6464-4D46-A510-2BE74FB84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167" y="2986015"/>
            <a:ext cx="3841395" cy="2556274"/>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3269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Isolation</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Isolation is an element that can have several interpretations in this instance. The father and son are isolated from the cannibalistic communities. They are isolated from the society they are striving for. They are isolated from reality and are following a foolish desire.</a:t>
            </a:r>
          </a:p>
        </p:txBody>
      </p:sp>
      <p:pic>
        <p:nvPicPr>
          <p:cNvPr id="27652" name="Picture 4" descr="Image result for isolation">
            <a:extLst>
              <a:ext uri="{FF2B5EF4-FFF2-40B4-BE49-F238E27FC236}">
                <a16:creationId xmlns:a16="http://schemas.microsoft.com/office/drawing/2014/main" id="{C937345D-5F1D-4D17-ACD8-9D94F43EF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707" y="3027704"/>
            <a:ext cx="3276517" cy="2454225"/>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67276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Good vs. Evil</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fontScale="92500" lnSpcReduction="20000"/>
          </a:bodyPr>
          <a:lstStyle/>
          <a:p>
            <a:pPr marL="0" indent="0">
              <a:buNone/>
            </a:pPr>
            <a:r>
              <a:rPr lang="en-US" dirty="0">
                <a:solidFill>
                  <a:schemeClr val="tx2"/>
                </a:solidFill>
                <a:latin typeface="+mj-lt"/>
              </a:rPr>
              <a:t>The notion of good and evil is challenged many times by the novel. The author has explicitly stated that the father and son are the “good guys”, but that is a matter of perspective. There are instances such as when they met the old man and left him alone and when they decided against helping the people in the cellar. The only “good” actions seen are the sacrifices that the father makes for his son and the very rare donation of food.</a:t>
            </a:r>
          </a:p>
        </p:txBody>
      </p:sp>
      <p:pic>
        <p:nvPicPr>
          <p:cNvPr id="28674" name="Picture 2" descr="Image result for good and evil">
            <a:extLst>
              <a:ext uri="{FF2B5EF4-FFF2-40B4-BE49-F238E27FC236}">
                <a16:creationId xmlns:a16="http://schemas.microsoft.com/office/drawing/2014/main" id="{939EDEC5-0273-47DF-B21A-88EBBDA65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568" y="2697406"/>
            <a:ext cx="3870455" cy="3447632"/>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38112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Memory and the Past</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The past is brought up towards the end of the passage. The man talks about the old bicycle and how overgrown the plants around the house are. He even picks up a flavor packet that would be alien to the boy considering that he hadn’t had a Coke before.</a:t>
            </a:r>
          </a:p>
        </p:txBody>
      </p:sp>
      <p:pic>
        <p:nvPicPr>
          <p:cNvPr id="13" name="Picture 2" descr="Image result for past">
            <a:extLst>
              <a:ext uri="{FF2B5EF4-FFF2-40B4-BE49-F238E27FC236}">
                <a16:creationId xmlns:a16="http://schemas.microsoft.com/office/drawing/2014/main" id="{88EB6015-EF21-44F0-B116-4993F50EE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985" y="3030109"/>
            <a:ext cx="4119076" cy="230668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3617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Strengths and Skills</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The strengths and skills of the father are showcased here when they flee the house successfully as well as the mental fortitude of the man despite grave situations. This strength is derived from his love for his son who is his sole reason for living.</a:t>
            </a:r>
          </a:p>
        </p:txBody>
      </p:sp>
      <p:pic>
        <p:nvPicPr>
          <p:cNvPr id="30722" name="Picture 2" descr="Image result for mental strength">
            <a:extLst>
              <a:ext uri="{FF2B5EF4-FFF2-40B4-BE49-F238E27FC236}">
                <a16:creationId xmlns:a16="http://schemas.microsoft.com/office/drawing/2014/main" id="{BC6F05DD-27A4-49AF-B60A-EFE36FEC1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432" y="2906525"/>
            <a:ext cx="3719331" cy="271525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3123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Survival</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fontScale="92500" lnSpcReduction="10000"/>
          </a:bodyPr>
          <a:lstStyle/>
          <a:p>
            <a:pPr marL="0" indent="0">
              <a:buNone/>
            </a:pPr>
            <a:r>
              <a:rPr lang="en-US" dirty="0">
                <a:solidFill>
                  <a:schemeClr val="tx2"/>
                </a:solidFill>
                <a:latin typeface="+mj-lt"/>
              </a:rPr>
              <a:t>I view the theme of survival as the most dominant theme in the novel. While temporary threats such as the cannibals and other nomads impede our protagonists, perpetual threats like starvation are a consistent element in the story and must constantly be warded off. The novel also illustrates how human nature can be shaped through their will to survive when placed in dire situations.</a:t>
            </a:r>
          </a:p>
        </p:txBody>
      </p:sp>
      <p:pic>
        <p:nvPicPr>
          <p:cNvPr id="3074" name="Picture 2" descr="Image result for survival">
            <a:extLst>
              <a:ext uri="{FF2B5EF4-FFF2-40B4-BE49-F238E27FC236}">
                <a16:creationId xmlns:a16="http://schemas.microsoft.com/office/drawing/2014/main" id="{2424A397-6DBB-4202-9969-FE72C0952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021" y="2985262"/>
            <a:ext cx="4286250" cy="2762250"/>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1833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Versions of Reality</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a:bodyPr>
          <a:lstStyle/>
          <a:p>
            <a:pPr marL="0" indent="0">
              <a:buNone/>
            </a:pPr>
            <a:r>
              <a:rPr lang="en-US" dirty="0">
                <a:solidFill>
                  <a:schemeClr val="tx2"/>
                </a:solidFill>
                <a:latin typeface="+mj-lt"/>
              </a:rPr>
              <a:t>The reality of the world for the man and the boy appears to be very nice when compared to the cannibals and their victims. A cannibalistic lifestyle has many drawbacks in terms of mental and physical states. The reality for the victim is that the world is a world where the only time they see light is when they are going to die.</a:t>
            </a:r>
          </a:p>
        </p:txBody>
      </p:sp>
      <p:pic>
        <p:nvPicPr>
          <p:cNvPr id="31746" name="Picture 2" descr="Image result for parallel universe">
            <a:extLst>
              <a:ext uri="{FF2B5EF4-FFF2-40B4-BE49-F238E27FC236}">
                <a16:creationId xmlns:a16="http://schemas.microsoft.com/office/drawing/2014/main" id="{692FCEBF-B4B6-4F03-BD2B-54757C70C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985" y="2847625"/>
            <a:ext cx="4257322" cy="2833054"/>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1581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8B59-68ED-4D38-87A7-D932AEF2324B}"/>
              </a:ext>
            </a:extLst>
          </p:cNvPr>
          <p:cNvSpPr>
            <a:spLocks noGrp="1"/>
          </p:cNvSpPr>
          <p:nvPr>
            <p:ph type="title"/>
          </p:nvPr>
        </p:nvSpPr>
        <p:spPr/>
        <p:txBody>
          <a:bodyPr/>
          <a:lstStyle/>
          <a:p>
            <a:br>
              <a:rPr lang="en-US" dirty="0"/>
            </a:br>
            <a:r>
              <a:rPr lang="en-US" dirty="0"/>
              <a:t>Discussion Questions</a:t>
            </a:r>
          </a:p>
        </p:txBody>
      </p:sp>
      <p:sp>
        <p:nvSpPr>
          <p:cNvPr id="3" name="Text Placeholder 2">
            <a:extLst>
              <a:ext uri="{FF2B5EF4-FFF2-40B4-BE49-F238E27FC236}">
                <a16:creationId xmlns:a16="http://schemas.microsoft.com/office/drawing/2014/main" id="{67238BBF-4E58-4A54-B7B2-234ECEBF49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4979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4137-15CC-4E07-86E9-399338BA3EF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B694F16-8762-428C-9810-DC2DA9ACA2ED}"/>
              </a:ext>
            </a:extLst>
          </p:cNvPr>
          <p:cNvSpPr>
            <a:spLocks noGrp="1"/>
          </p:cNvSpPr>
          <p:nvPr>
            <p:ph idx="1"/>
          </p:nvPr>
        </p:nvSpPr>
        <p:spPr/>
        <p:txBody>
          <a:bodyPr>
            <a:normAutofit lnSpcReduction="10000"/>
          </a:bodyPr>
          <a:lstStyle/>
          <a:p>
            <a:pPr marL="457200" indent="-457200">
              <a:buFont typeface="+mj-lt"/>
              <a:buAutoNum type="arabicPeriod"/>
            </a:pPr>
            <a:r>
              <a:rPr lang="en-US" dirty="0"/>
              <a:t>Is it possible to accurately determine whether a character is “good” or “bad” when presented a story from one perspective?</a:t>
            </a:r>
          </a:p>
          <a:p>
            <a:pPr marL="457200" indent="-457200">
              <a:buFont typeface="+mj-lt"/>
              <a:buAutoNum type="arabicPeriod"/>
            </a:pPr>
            <a:r>
              <a:rPr lang="en-US" dirty="0"/>
              <a:t>Was there good reason to open the cellar doors?</a:t>
            </a:r>
          </a:p>
          <a:p>
            <a:pPr marL="457200" indent="-457200">
              <a:buFont typeface="+mj-lt"/>
              <a:buAutoNum type="arabicPeriod"/>
            </a:pPr>
            <a:r>
              <a:rPr lang="en-US" dirty="0"/>
              <a:t>To what extent could human nature be affected by an apocalyptic event. How much would you change if placed in that circumstance?</a:t>
            </a:r>
          </a:p>
          <a:p>
            <a:pPr marL="457200" indent="-457200">
              <a:buFont typeface="+mj-lt"/>
              <a:buAutoNum type="arabicPeriod"/>
            </a:pPr>
            <a:r>
              <a:rPr lang="en-US" dirty="0"/>
              <a:t>What does reality look like to the mother/old man/cannibals?</a:t>
            </a:r>
          </a:p>
          <a:p>
            <a:pPr marL="457200" indent="-457200">
              <a:buFont typeface="+mj-lt"/>
              <a:buAutoNum type="arabicPeriod"/>
            </a:pPr>
            <a:r>
              <a:rPr lang="en-US" dirty="0"/>
              <a:t>How does imagery play a role when writing about violence?</a:t>
            </a:r>
          </a:p>
          <a:p>
            <a:pPr marL="457200" indent="-457200">
              <a:buFont typeface="+mj-lt"/>
              <a:buAutoNum type="arabicPeriod"/>
            </a:pPr>
            <a:r>
              <a:rPr lang="en-US" dirty="0"/>
              <a:t>Discuss the importance of the journey as an organizing structure in at least two works you have studied.</a:t>
            </a:r>
          </a:p>
        </p:txBody>
      </p:sp>
    </p:spTree>
    <p:extLst>
      <p:ext uri="{BB962C8B-B14F-4D97-AF65-F5344CB8AC3E}">
        <p14:creationId xmlns:p14="http://schemas.microsoft.com/office/powerpoint/2010/main" val="142990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A0E6D81-4391-4EB8-8339-3A62393FCFBB}"/>
              </a:ext>
            </a:extLst>
          </p:cNvPr>
          <p:cNvSpPr/>
          <p:nvPr/>
        </p:nvSpPr>
        <p:spPr>
          <a:xfrm>
            <a:off x="6096000" y="2381843"/>
            <a:ext cx="5147846" cy="2252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5DB05BF-A8D0-47DC-8D08-244B3634B007}"/>
              </a:ext>
            </a:extLst>
          </p:cNvPr>
          <p:cNvSpPr/>
          <p:nvPr/>
        </p:nvSpPr>
        <p:spPr>
          <a:xfrm>
            <a:off x="3597217" y="4935938"/>
            <a:ext cx="3306922" cy="1676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89842F1-0826-4123-B706-68AABE6819DA}"/>
              </a:ext>
            </a:extLst>
          </p:cNvPr>
          <p:cNvSpPr/>
          <p:nvPr/>
        </p:nvSpPr>
        <p:spPr>
          <a:xfrm>
            <a:off x="3966008" y="123992"/>
            <a:ext cx="4664544" cy="1956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EF5D2AD9-2725-4EA1-A02B-CB0DA66028AF}"/>
              </a:ext>
            </a:extLst>
          </p:cNvPr>
          <p:cNvSpPr txBox="1">
            <a:spLocks/>
          </p:cNvSpPr>
          <p:nvPr/>
        </p:nvSpPr>
        <p:spPr>
          <a:xfrm>
            <a:off x="3966008" y="302755"/>
            <a:ext cx="4664544" cy="1777716"/>
          </a:xfrm>
          <a:prstGeom prst="rect">
            <a:avLst/>
          </a:prstGeom>
        </p:spPr>
        <p:txBody>
          <a:bodyPr>
            <a:normAutofit fontScale="700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dirty="0">
                <a:solidFill>
                  <a:schemeClr val="tx2"/>
                </a:solidFill>
                <a:latin typeface="+mj-lt"/>
              </a:rPr>
              <a:t>Quote #1</a:t>
            </a:r>
          </a:p>
          <a:p>
            <a:pPr marL="0" indent="0">
              <a:buFont typeface="Corbel" panose="020B0503020204020204" pitchFamily="34" charset="0"/>
              <a:buNone/>
            </a:pPr>
            <a:endParaRPr lang="en-US" dirty="0">
              <a:solidFill>
                <a:schemeClr val="tx2"/>
              </a:solidFill>
              <a:latin typeface="+mj-lt"/>
            </a:endParaRPr>
          </a:p>
          <a:p>
            <a:pPr marL="0" indent="0">
              <a:buNone/>
            </a:pPr>
            <a:r>
              <a:rPr lang="en-US" dirty="0">
                <a:solidFill>
                  <a:schemeClr val="tx2"/>
                </a:solidFill>
                <a:latin typeface="+mj-lt"/>
              </a:rPr>
              <a:t>“Huddled against the back wall were naked people, male and female, all trying to hide, shielding their faces with their hands. On the mattress lay a man with his legs gone to the hip and the stumps of them blackened and burnt. The smell was hideous.”</a:t>
            </a:r>
          </a:p>
        </p:txBody>
      </p:sp>
      <p:sp>
        <p:nvSpPr>
          <p:cNvPr id="3" name="Content Placeholder 2">
            <a:extLst>
              <a:ext uri="{FF2B5EF4-FFF2-40B4-BE49-F238E27FC236}">
                <a16:creationId xmlns:a16="http://schemas.microsoft.com/office/drawing/2014/main" id="{3AC52360-CC4D-4473-8843-8E66758436CD}"/>
              </a:ext>
            </a:extLst>
          </p:cNvPr>
          <p:cNvSpPr txBox="1">
            <a:spLocks/>
          </p:cNvSpPr>
          <p:nvPr/>
        </p:nvSpPr>
        <p:spPr>
          <a:xfrm>
            <a:off x="6096000" y="2714775"/>
            <a:ext cx="5136047" cy="1919792"/>
          </a:xfrm>
          <a:prstGeom prst="rect">
            <a:avLst/>
          </a:prstGeom>
        </p:spPr>
        <p:txBody>
          <a:bodyPr>
            <a:normAutofit fontScale="700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dirty="0">
                <a:solidFill>
                  <a:schemeClr val="tx2"/>
                </a:solidFill>
                <a:latin typeface="+mj-lt"/>
              </a:rPr>
              <a:t>Quote #2</a:t>
            </a:r>
          </a:p>
          <a:p>
            <a:pPr marL="0" indent="0">
              <a:buFont typeface="Corbel" panose="020B0503020204020204" pitchFamily="34" charset="0"/>
              <a:buNone/>
            </a:pPr>
            <a:endParaRPr lang="en-US" dirty="0">
              <a:solidFill>
                <a:schemeClr val="tx2"/>
              </a:solidFill>
              <a:latin typeface="+mj-lt"/>
            </a:endParaRPr>
          </a:p>
          <a:p>
            <a:pPr marL="0" indent="0">
              <a:buNone/>
            </a:pPr>
            <a:r>
              <a:rPr lang="en-US" dirty="0">
                <a:solidFill>
                  <a:schemeClr val="tx2"/>
                </a:solidFill>
                <a:latin typeface="+mj-lt"/>
              </a:rPr>
              <a:t>They lay in the leaves and the ash with their hearts pounding. He was going to start coughing. He'd have put his hand over his mouth but the boy was holding on to it and would not let go and in the other hand he was holding the pistol. He had to concentrate to stifle the cough and at the same time he was trying to listen.”</a:t>
            </a:r>
          </a:p>
        </p:txBody>
      </p:sp>
      <p:sp>
        <p:nvSpPr>
          <p:cNvPr id="4" name="Content Placeholder 2">
            <a:extLst>
              <a:ext uri="{FF2B5EF4-FFF2-40B4-BE49-F238E27FC236}">
                <a16:creationId xmlns:a16="http://schemas.microsoft.com/office/drawing/2014/main" id="{BF1A805C-B858-4740-AA81-DACFA8A45123}"/>
              </a:ext>
            </a:extLst>
          </p:cNvPr>
          <p:cNvSpPr txBox="1">
            <a:spLocks/>
          </p:cNvSpPr>
          <p:nvPr/>
        </p:nvSpPr>
        <p:spPr>
          <a:xfrm>
            <a:off x="3597217" y="5066057"/>
            <a:ext cx="3306922" cy="1559115"/>
          </a:xfrm>
          <a:prstGeom prst="rect">
            <a:avLst/>
          </a:prstGeom>
        </p:spPr>
        <p:txBody>
          <a:bodyPr>
            <a:normAutofit fontScale="850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dirty="0">
                <a:solidFill>
                  <a:schemeClr val="tx2"/>
                </a:solidFill>
                <a:latin typeface="+mj-lt"/>
              </a:rPr>
              <a:t>Quote #3</a:t>
            </a:r>
          </a:p>
          <a:p>
            <a:pPr marL="0" indent="0">
              <a:buFont typeface="Corbel" panose="020B0503020204020204" pitchFamily="34" charset="0"/>
              <a:buNone/>
            </a:pPr>
            <a:endParaRPr lang="en-US" dirty="0">
              <a:solidFill>
                <a:schemeClr val="tx2"/>
              </a:solidFill>
              <a:latin typeface="+mj-lt"/>
            </a:endParaRPr>
          </a:p>
          <a:p>
            <a:pPr marL="0" indent="0">
              <a:buNone/>
            </a:pPr>
            <a:r>
              <a:rPr lang="en-US" dirty="0">
                <a:solidFill>
                  <a:schemeClr val="tx2"/>
                </a:solidFill>
                <a:latin typeface="+mj-lt"/>
              </a:rPr>
              <a:t>“Listen to me, he said. Just stop it. We're starving. Do you understand?”</a:t>
            </a:r>
          </a:p>
        </p:txBody>
      </p:sp>
    </p:spTree>
    <p:extLst>
      <p:ext uri="{BB962C8B-B14F-4D97-AF65-F5344CB8AC3E}">
        <p14:creationId xmlns:p14="http://schemas.microsoft.com/office/powerpoint/2010/main" val="317560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Death</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fontScale="92500"/>
          </a:bodyPr>
          <a:lstStyle/>
          <a:p>
            <a:pPr marL="0" indent="0">
              <a:buNone/>
            </a:pPr>
            <a:r>
              <a:rPr lang="en-US" dirty="0">
                <a:solidFill>
                  <a:schemeClr val="tx2"/>
                </a:solidFill>
                <a:latin typeface="+mj-lt"/>
              </a:rPr>
              <a:t>Death is constantly looming within the story. It varies in intensity with subtle details about the once-lively natural environment to the untimely demise of other survivors. While reading the novel, constant remarks about the bleak landscape and withered plant life create an atmosphere of decay making death ever-present throughout.</a:t>
            </a:r>
          </a:p>
        </p:txBody>
      </p:sp>
      <p:pic>
        <p:nvPicPr>
          <p:cNvPr id="11268" name="Picture 4" descr="Image result for skull">
            <a:extLst>
              <a:ext uri="{FF2B5EF4-FFF2-40B4-BE49-F238E27FC236}">
                <a16:creationId xmlns:a16="http://schemas.microsoft.com/office/drawing/2014/main" id="{1852A809-5C49-48D5-B8D4-66FF6515E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88" b="6446"/>
          <a:stretch/>
        </p:blipFill>
        <p:spPr bwMode="auto">
          <a:xfrm>
            <a:off x="7700049" y="2515511"/>
            <a:ext cx="3420480" cy="3607854"/>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3002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5DB05BF-A8D0-47DC-8D08-244B3634B007}"/>
              </a:ext>
            </a:extLst>
          </p:cNvPr>
          <p:cNvSpPr/>
          <p:nvPr/>
        </p:nvSpPr>
        <p:spPr>
          <a:xfrm>
            <a:off x="7238039" y="2562813"/>
            <a:ext cx="4355546" cy="2177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89842F1-0826-4123-B706-68AABE6819DA}"/>
              </a:ext>
            </a:extLst>
          </p:cNvPr>
          <p:cNvSpPr/>
          <p:nvPr/>
        </p:nvSpPr>
        <p:spPr>
          <a:xfrm>
            <a:off x="3966008" y="123992"/>
            <a:ext cx="4664544" cy="2254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EF5D2AD9-2725-4EA1-A02B-CB0DA66028AF}"/>
              </a:ext>
            </a:extLst>
          </p:cNvPr>
          <p:cNvSpPr txBox="1">
            <a:spLocks/>
          </p:cNvSpPr>
          <p:nvPr/>
        </p:nvSpPr>
        <p:spPr>
          <a:xfrm>
            <a:off x="3966008" y="302754"/>
            <a:ext cx="4664544" cy="2075281"/>
          </a:xfrm>
          <a:prstGeom prst="rect">
            <a:avLst/>
          </a:prstGeom>
        </p:spPr>
        <p:txBody>
          <a:bodyPr>
            <a:normAutofit fontScale="92500" lnSpcReduction="1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dirty="0">
                <a:solidFill>
                  <a:schemeClr val="tx2"/>
                </a:solidFill>
                <a:latin typeface="+mj-lt"/>
              </a:rPr>
              <a:t>Quote #1</a:t>
            </a:r>
          </a:p>
          <a:p>
            <a:pPr marL="0" indent="0">
              <a:buFont typeface="Corbel" panose="020B0503020204020204" pitchFamily="34" charset="0"/>
              <a:buNone/>
            </a:pPr>
            <a:endParaRPr lang="en-US" dirty="0">
              <a:solidFill>
                <a:schemeClr val="tx2"/>
              </a:solidFill>
              <a:latin typeface="+mj-lt"/>
            </a:endParaRPr>
          </a:p>
          <a:p>
            <a:pPr marL="0" indent="0">
              <a:buNone/>
            </a:pPr>
            <a:r>
              <a:rPr lang="en-US" dirty="0">
                <a:solidFill>
                  <a:schemeClr val="tx2"/>
                </a:solidFill>
                <a:latin typeface="+mj-lt"/>
              </a:rPr>
              <a:t>“In the night he heard hideous shrieks coming from the house and he tried to put his hands over the boy's ears and after a while the screaming stopped.”</a:t>
            </a:r>
          </a:p>
        </p:txBody>
      </p:sp>
      <p:sp>
        <p:nvSpPr>
          <p:cNvPr id="4" name="Content Placeholder 2">
            <a:extLst>
              <a:ext uri="{FF2B5EF4-FFF2-40B4-BE49-F238E27FC236}">
                <a16:creationId xmlns:a16="http://schemas.microsoft.com/office/drawing/2014/main" id="{BF1A805C-B858-4740-AA81-DACFA8A45123}"/>
              </a:ext>
            </a:extLst>
          </p:cNvPr>
          <p:cNvSpPr txBox="1">
            <a:spLocks/>
          </p:cNvSpPr>
          <p:nvPr/>
        </p:nvSpPr>
        <p:spPr>
          <a:xfrm>
            <a:off x="7238039" y="2731476"/>
            <a:ext cx="4355546" cy="2008810"/>
          </a:xfrm>
          <a:prstGeom prst="rect">
            <a:avLst/>
          </a:prstGeom>
        </p:spPr>
        <p:txBody>
          <a:bodyPr>
            <a:normAutofit fontScale="85000" lnSpcReduction="1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dirty="0">
                <a:solidFill>
                  <a:schemeClr val="tx2"/>
                </a:solidFill>
                <a:latin typeface="+mj-lt"/>
              </a:rPr>
              <a:t>Quote #2</a:t>
            </a:r>
          </a:p>
          <a:p>
            <a:pPr marL="0" indent="0">
              <a:buFont typeface="Corbel" panose="020B0503020204020204" pitchFamily="34" charset="0"/>
              <a:buNone/>
            </a:pPr>
            <a:endParaRPr lang="en-US" dirty="0">
              <a:solidFill>
                <a:schemeClr val="tx2"/>
              </a:solidFill>
              <a:latin typeface="+mj-lt"/>
            </a:endParaRPr>
          </a:p>
          <a:p>
            <a:pPr marL="0" indent="0">
              <a:buNone/>
            </a:pPr>
            <a:r>
              <a:rPr lang="en-US" dirty="0">
                <a:solidFill>
                  <a:schemeClr val="tx2"/>
                </a:solidFill>
                <a:latin typeface="+mj-lt"/>
              </a:rPr>
              <a:t>“He walked down to the end of the loft and looked out the high gable window at the country below, the pieced land dead and gray, the fence, the road. “</a:t>
            </a:r>
          </a:p>
        </p:txBody>
      </p:sp>
      <p:sp>
        <p:nvSpPr>
          <p:cNvPr id="9" name="Rectangle: Rounded Corners 8">
            <a:extLst>
              <a:ext uri="{FF2B5EF4-FFF2-40B4-BE49-F238E27FC236}">
                <a16:creationId xmlns:a16="http://schemas.microsoft.com/office/drawing/2014/main" id="{B00B6808-0F0D-4BBA-8460-24D60E0E9CF6}"/>
              </a:ext>
            </a:extLst>
          </p:cNvPr>
          <p:cNvSpPr/>
          <p:nvPr/>
        </p:nvSpPr>
        <p:spPr>
          <a:xfrm>
            <a:off x="3412335" y="4389050"/>
            <a:ext cx="3651196" cy="2066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47AD0A5E-5396-4FDF-B56D-0F1D6CA20B83}"/>
              </a:ext>
            </a:extLst>
          </p:cNvPr>
          <p:cNvSpPr txBox="1">
            <a:spLocks/>
          </p:cNvSpPr>
          <p:nvPr/>
        </p:nvSpPr>
        <p:spPr>
          <a:xfrm>
            <a:off x="3412335" y="4664500"/>
            <a:ext cx="3651196" cy="1791107"/>
          </a:xfrm>
          <a:prstGeom prst="rect">
            <a:avLst/>
          </a:prstGeom>
        </p:spPr>
        <p:txBody>
          <a:bodyPr>
            <a:normAutofit fontScale="850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dirty="0">
                <a:solidFill>
                  <a:schemeClr val="tx2"/>
                </a:solidFill>
                <a:latin typeface="+mj-lt"/>
              </a:rPr>
              <a:t>Quote #3</a:t>
            </a:r>
          </a:p>
          <a:p>
            <a:pPr marL="0" indent="0">
              <a:buFont typeface="Corbel" panose="020B0503020204020204" pitchFamily="34" charset="0"/>
              <a:buNone/>
            </a:pPr>
            <a:endParaRPr lang="en-US" dirty="0">
              <a:solidFill>
                <a:schemeClr val="tx2"/>
              </a:solidFill>
              <a:latin typeface="+mj-lt"/>
            </a:endParaRPr>
          </a:p>
          <a:p>
            <a:pPr marL="0" indent="0">
              <a:buNone/>
            </a:pPr>
            <a:r>
              <a:rPr lang="en-US" dirty="0">
                <a:solidFill>
                  <a:schemeClr val="tx2"/>
                </a:solidFill>
                <a:latin typeface="+mj-lt"/>
              </a:rPr>
              <a:t>“Dead ivy along a stone wall and a mailbox and a fence along the road and the dead trees beyond. Cold and silent.”</a:t>
            </a:r>
          </a:p>
        </p:txBody>
      </p:sp>
    </p:spTree>
    <p:extLst>
      <p:ext uri="{BB962C8B-B14F-4D97-AF65-F5344CB8AC3E}">
        <p14:creationId xmlns:p14="http://schemas.microsoft.com/office/powerpoint/2010/main" val="412133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Hope</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4257322" cy="3651504"/>
          </a:xfrm>
        </p:spPr>
        <p:txBody>
          <a:bodyPr>
            <a:normAutofit fontScale="85000" lnSpcReduction="10000"/>
          </a:bodyPr>
          <a:lstStyle/>
          <a:p>
            <a:pPr marL="0" indent="0">
              <a:buNone/>
            </a:pPr>
            <a:r>
              <a:rPr lang="en-US" dirty="0">
                <a:solidFill>
                  <a:schemeClr val="tx2"/>
                </a:solidFill>
                <a:latin typeface="+mj-lt"/>
              </a:rPr>
              <a:t>Hope is another common theme seen through the book. It is a byproduct of disaster and is nurtured through strife. The apocalypse, while undoubtably brought despair, brought hope with it. The father wants his son to be safe and is relying on faith that there will be something at the sea. The boy, being young, has many naïve hopes such as placing his faith within other survivors. Hope can also be unfounded such that it becomes a foolish desire.</a:t>
            </a:r>
          </a:p>
        </p:txBody>
      </p:sp>
      <p:pic>
        <p:nvPicPr>
          <p:cNvPr id="10242" name="Picture 2" descr="Image result for reaching hand">
            <a:extLst>
              <a:ext uri="{FF2B5EF4-FFF2-40B4-BE49-F238E27FC236}">
                <a16:creationId xmlns:a16="http://schemas.microsoft.com/office/drawing/2014/main" id="{DA5F646F-1BBE-4C13-B68B-2BAEF4A44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023" y="2816674"/>
            <a:ext cx="4506091" cy="3005527"/>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376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A0E6D81-4391-4EB8-8339-3A62393FCFBB}"/>
              </a:ext>
            </a:extLst>
          </p:cNvPr>
          <p:cNvSpPr/>
          <p:nvPr/>
        </p:nvSpPr>
        <p:spPr>
          <a:xfrm>
            <a:off x="3429377" y="3624044"/>
            <a:ext cx="5201175" cy="2931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5DB05BF-A8D0-47DC-8D08-244B3634B007}"/>
              </a:ext>
            </a:extLst>
          </p:cNvPr>
          <p:cNvSpPr/>
          <p:nvPr/>
        </p:nvSpPr>
        <p:spPr>
          <a:xfrm>
            <a:off x="8739668" y="2576976"/>
            <a:ext cx="3004918" cy="1402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89842F1-0826-4123-B706-68AABE6819DA}"/>
              </a:ext>
            </a:extLst>
          </p:cNvPr>
          <p:cNvSpPr/>
          <p:nvPr/>
        </p:nvSpPr>
        <p:spPr>
          <a:xfrm>
            <a:off x="3966008" y="123992"/>
            <a:ext cx="4664544" cy="2254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EF5D2AD9-2725-4EA1-A02B-CB0DA66028AF}"/>
              </a:ext>
            </a:extLst>
          </p:cNvPr>
          <p:cNvSpPr txBox="1">
            <a:spLocks/>
          </p:cNvSpPr>
          <p:nvPr/>
        </p:nvSpPr>
        <p:spPr>
          <a:xfrm>
            <a:off x="3966008" y="302754"/>
            <a:ext cx="4664544" cy="2075281"/>
          </a:xfrm>
          <a:prstGeom prst="rect">
            <a:avLst/>
          </a:prstGeom>
        </p:spPr>
        <p:txBody>
          <a:bodyPr>
            <a:normAutofit fontScale="700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dirty="0">
                <a:solidFill>
                  <a:schemeClr val="tx2"/>
                </a:solidFill>
                <a:latin typeface="+mj-lt"/>
              </a:rPr>
              <a:t>Quote #1</a:t>
            </a:r>
          </a:p>
          <a:p>
            <a:pPr marL="0" indent="0">
              <a:buFont typeface="Corbel" panose="020B0503020204020204" pitchFamily="34" charset="0"/>
              <a:buNone/>
            </a:pPr>
            <a:endParaRPr lang="en-US" dirty="0">
              <a:solidFill>
                <a:schemeClr val="tx2"/>
              </a:solidFill>
              <a:latin typeface="+mj-lt"/>
            </a:endParaRPr>
          </a:p>
          <a:p>
            <a:pPr marL="0" indent="0">
              <a:buNone/>
            </a:pPr>
            <a:r>
              <a:rPr lang="en-US" dirty="0">
                <a:solidFill>
                  <a:schemeClr val="tx2"/>
                </a:solidFill>
                <a:latin typeface="+mj-lt"/>
              </a:rPr>
              <a:t>“In the floor of this room was a door or hatch and it was locked with a large padlock made of stacked steel plates. He stood looking at it. </a:t>
            </a:r>
          </a:p>
          <a:p>
            <a:pPr marL="0" indent="0">
              <a:buNone/>
            </a:pPr>
            <a:r>
              <a:rPr lang="en-US" dirty="0">
                <a:solidFill>
                  <a:schemeClr val="tx2"/>
                </a:solidFill>
                <a:latin typeface="+mj-lt"/>
              </a:rPr>
              <a:t>Papa, the boy said. We should go. Papa. </a:t>
            </a:r>
          </a:p>
          <a:p>
            <a:pPr marL="0" indent="0">
              <a:buNone/>
            </a:pPr>
            <a:r>
              <a:rPr lang="en-US" dirty="0">
                <a:solidFill>
                  <a:schemeClr val="tx2"/>
                </a:solidFill>
                <a:latin typeface="+mj-lt"/>
              </a:rPr>
              <a:t>There's a reason this is locked.”</a:t>
            </a:r>
          </a:p>
        </p:txBody>
      </p:sp>
      <p:sp>
        <p:nvSpPr>
          <p:cNvPr id="3" name="Content Placeholder 2">
            <a:extLst>
              <a:ext uri="{FF2B5EF4-FFF2-40B4-BE49-F238E27FC236}">
                <a16:creationId xmlns:a16="http://schemas.microsoft.com/office/drawing/2014/main" id="{3AC52360-CC4D-4473-8843-8E66758436CD}"/>
              </a:ext>
            </a:extLst>
          </p:cNvPr>
          <p:cNvSpPr txBox="1">
            <a:spLocks/>
          </p:cNvSpPr>
          <p:nvPr/>
        </p:nvSpPr>
        <p:spPr>
          <a:xfrm>
            <a:off x="3434638" y="3983273"/>
            <a:ext cx="5119143" cy="2697808"/>
          </a:xfrm>
          <a:prstGeom prst="rect">
            <a:avLst/>
          </a:prstGeom>
        </p:spPr>
        <p:txBody>
          <a:bodyPr>
            <a:normAutofit fontScale="700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dirty="0">
                <a:solidFill>
                  <a:schemeClr val="tx2"/>
                </a:solidFill>
                <a:latin typeface="+mj-lt"/>
              </a:rPr>
              <a:t>Quote #3</a:t>
            </a:r>
          </a:p>
          <a:p>
            <a:pPr marL="0" indent="0">
              <a:buFont typeface="Corbel" panose="020B0503020204020204" pitchFamily="34" charset="0"/>
              <a:buNone/>
            </a:pPr>
            <a:endParaRPr lang="en-US" dirty="0">
              <a:solidFill>
                <a:schemeClr val="tx2"/>
              </a:solidFill>
              <a:latin typeface="+mj-lt"/>
            </a:endParaRPr>
          </a:p>
          <a:p>
            <a:pPr marL="0" indent="0">
              <a:buNone/>
            </a:pPr>
            <a:r>
              <a:rPr lang="en-US" dirty="0">
                <a:solidFill>
                  <a:schemeClr val="tx2"/>
                </a:solidFill>
                <a:latin typeface="+mj-lt"/>
              </a:rPr>
              <a:t>“Jesus, he whispered. Then one by one they turned and blinked in the pitiful light. </a:t>
            </a:r>
          </a:p>
          <a:p>
            <a:pPr marL="0" indent="0">
              <a:buNone/>
            </a:pPr>
            <a:r>
              <a:rPr lang="en-US" dirty="0">
                <a:solidFill>
                  <a:schemeClr val="tx2"/>
                </a:solidFill>
                <a:latin typeface="+mj-lt"/>
              </a:rPr>
              <a:t>Help us, they whispered. Please help us. </a:t>
            </a:r>
          </a:p>
          <a:p>
            <a:pPr marL="0" indent="0">
              <a:buNone/>
            </a:pPr>
            <a:r>
              <a:rPr lang="en-US" dirty="0">
                <a:solidFill>
                  <a:schemeClr val="tx2"/>
                </a:solidFill>
                <a:latin typeface="+mj-lt"/>
              </a:rPr>
              <a:t>Christ, he said. Oh Christ. He turned and grabbed the boy. Hurry, he said. Hurry. He'd dropped the lighter. No time to look. He pushed the boy up the stairs. </a:t>
            </a:r>
          </a:p>
          <a:p>
            <a:pPr marL="0" indent="0">
              <a:buNone/>
            </a:pPr>
            <a:r>
              <a:rPr lang="en-US" dirty="0">
                <a:solidFill>
                  <a:schemeClr val="tx2"/>
                </a:solidFill>
                <a:latin typeface="+mj-lt"/>
              </a:rPr>
              <a:t>Help us, they called.”</a:t>
            </a:r>
          </a:p>
        </p:txBody>
      </p:sp>
      <p:sp>
        <p:nvSpPr>
          <p:cNvPr id="4" name="Content Placeholder 2">
            <a:extLst>
              <a:ext uri="{FF2B5EF4-FFF2-40B4-BE49-F238E27FC236}">
                <a16:creationId xmlns:a16="http://schemas.microsoft.com/office/drawing/2014/main" id="{BF1A805C-B858-4740-AA81-DACFA8A45123}"/>
              </a:ext>
            </a:extLst>
          </p:cNvPr>
          <p:cNvSpPr txBox="1">
            <a:spLocks/>
          </p:cNvSpPr>
          <p:nvPr/>
        </p:nvSpPr>
        <p:spPr>
          <a:xfrm>
            <a:off x="8739668" y="2637852"/>
            <a:ext cx="3004918" cy="1341167"/>
          </a:xfrm>
          <a:prstGeom prst="rect">
            <a:avLst/>
          </a:prstGeom>
        </p:spPr>
        <p:txBody>
          <a:bodyPr>
            <a:normAutofit fontScale="775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Corbel" panose="020B0503020204020204" pitchFamily="34" charset="0"/>
              <a:buNone/>
            </a:pPr>
            <a:r>
              <a:rPr lang="en-US" dirty="0">
                <a:solidFill>
                  <a:schemeClr val="tx2"/>
                </a:solidFill>
                <a:latin typeface="+mj-lt"/>
              </a:rPr>
              <a:t>Quote #2</a:t>
            </a:r>
          </a:p>
          <a:p>
            <a:pPr marL="0" indent="0">
              <a:buFont typeface="Corbel" panose="020B0503020204020204" pitchFamily="34" charset="0"/>
              <a:buNone/>
            </a:pPr>
            <a:endParaRPr lang="en-US" dirty="0">
              <a:solidFill>
                <a:schemeClr val="tx2"/>
              </a:solidFill>
              <a:latin typeface="+mj-lt"/>
            </a:endParaRPr>
          </a:p>
          <a:p>
            <a:pPr marL="0" indent="0">
              <a:buNone/>
            </a:pPr>
            <a:r>
              <a:rPr lang="en-US" dirty="0">
                <a:solidFill>
                  <a:schemeClr val="tx2"/>
                </a:solidFill>
                <a:latin typeface="+mj-lt"/>
              </a:rPr>
              <a:t>“What if it </a:t>
            </a:r>
            <a:r>
              <a:rPr lang="en-US" dirty="0" err="1">
                <a:solidFill>
                  <a:schemeClr val="tx2"/>
                </a:solidFill>
                <a:latin typeface="+mj-lt"/>
              </a:rPr>
              <a:t>doesnt</a:t>
            </a:r>
            <a:r>
              <a:rPr lang="en-US" dirty="0">
                <a:solidFill>
                  <a:schemeClr val="tx2"/>
                </a:solidFill>
                <a:latin typeface="+mj-lt"/>
              </a:rPr>
              <a:t> fire? It has to fire. What if it </a:t>
            </a:r>
            <a:r>
              <a:rPr lang="en-US" dirty="0" err="1">
                <a:solidFill>
                  <a:schemeClr val="tx2"/>
                </a:solidFill>
                <a:latin typeface="+mj-lt"/>
              </a:rPr>
              <a:t>doesnt</a:t>
            </a:r>
            <a:r>
              <a:rPr lang="en-US" dirty="0">
                <a:solidFill>
                  <a:schemeClr val="tx2"/>
                </a:solidFill>
                <a:latin typeface="+mj-lt"/>
              </a:rPr>
              <a:t> fire?”</a:t>
            </a:r>
          </a:p>
        </p:txBody>
      </p:sp>
    </p:spTree>
    <p:extLst>
      <p:ext uri="{BB962C8B-B14F-4D97-AF65-F5344CB8AC3E}">
        <p14:creationId xmlns:p14="http://schemas.microsoft.com/office/powerpoint/2010/main" val="63364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5FB81F-7561-4EE5-A20D-9BA5571A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1DDA5A4-7121-4889-B82C-64E3A38BC4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A0548F4B-7D9D-4114-9B19-05608215E2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2" name="Freeform 15">
              <a:extLst>
                <a:ext uri="{FF2B5EF4-FFF2-40B4-BE49-F238E27FC236}">
                  <a16:creationId xmlns:a16="http://schemas.microsoft.com/office/drawing/2014/main" id="{0410B03E-38EF-4394-AC2E-50C31253C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sp>
        <p:nvSpPr>
          <p:cNvPr id="2" name="Title 1">
            <a:extLst>
              <a:ext uri="{FF2B5EF4-FFF2-40B4-BE49-F238E27FC236}">
                <a16:creationId xmlns:a16="http://schemas.microsoft.com/office/drawing/2014/main" id="{B073D941-7E15-43A8-93EA-84B5987DFBE0}"/>
              </a:ext>
            </a:extLst>
          </p:cNvPr>
          <p:cNvSpPr>
            <a:spLocks noGrp="1"/>
          </p:cNvSpPr>
          <p:nvPr>
            <p:ph type="title"/>
          </p:nvPr>
        </p:nvSpPr>
        <p:spPr>
          <a:xfrm>
            <a:off x="2933700" y="568345"/>
            <a:ext cx="8770571" cy="1560716"/>
          </a:xfrm>
        </p:spPr>
        <p:txBody>
          <a:bodyPr>
            <a:normAutofit/>
          </a:bodyPr>
          <a:lstStyle/>
          <a:p>
            <a:r>
              <a:rPr lang="en-US" dirty="0">
                <a:solidFill>
                  <a:schemeClr val="tx2"/>
                </a:solidFill>
              </a:rPr>
              <a:t>Overall Message</a:t>
            </a:r>
          </a:p>
        </p:txBody>
      </p:sp>
      <p:cxnSp>
        <p:nvCxnSpPr>
          <p:cNvPr id="14" name="Straight Connector 13">
            <a:extLst>
              <a:ext uri="{FF2B5EF4-FFF2-40B4-BE49-F238E27FC236}">
                <a16:creationId xmlns:a16="http://schemas.microsoft.com/office/drawing/2014/main" id="{787EF4F8-F48D-44B0-8670-501DB546B9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BCB84-AA24-408F-B221-7B7043C81BFF}"/>
              </a:ext>
            </a:extLst>
          </p:cNvPr>
          <p:cNvSpPr>
            <a:spLocks noGrp="1"/>
          </p:cNvSpPr>
          <p:nvPr>
            <p:ph idx="1"/>
          </p:nvPr>
        </p:nvSpPr>
        <p:spPr>
          <a:xfrm>
            <a:off x="2933701" y="2438400"/>
            <a:ext cx="8770570" cy="3651504"/>
          </a:xfrm>
        </p:spPr>
        <p:txBody>
          <a:bodyPr>
            <a:normAutofit fontScale="92500" lnSpcReduction="10000"/>
          </a:bodyPr>
          <a:lstStyle/>
          <a:p>
            <a:pPr marL="0" indent="0">
              <a:buNone/>
            </a:pPr>
            <a:r>
              <a:rPr lang="en-US" dirty="0">
                <a:solidFill>
                  <a:schemeClr val="tx2"/>
                </a:solidFill>
                <a:latin typeface="+mj-lt"/>
              </a:rPr>
              <a:t>	I believe the connection of these different themes create a story that is rawer than anything. We are given miniscule details about the nuances that our characters are going through down to the last drop of water they drink. </a:t>
            </a:r>
            <a:r>
              <a:rPr lang="en-US" dirty="0">
                <a:solidFill>
                  <a:schemeClr val="tx2"/>
                </a:solidFill>
              </a:rPr>
              <a:t>The consequences of the choices they make directly correlate with the events within the novel. I appreciate this because the causes of events aren’t left up to interpretation and a clear cause and effect relationship is presented by the book. </a:t>
            </a:r>
            <a:r>
              <a:rPr lang="en-US" dirty="0">
                <a:solidFill>
                  <a:schemeClr val="tx2"/>
                </a:solidFill>
                <a:latin typeface="+mj-lt"/>
              </a:rPr>
              <a:t>This leads me to believe that the message cannot be derived from finding a deeper meaning in the book because what we are given can be taken at face value. Our characters have been thrust into a survival situation and their goal was set since the very beginning. So, I believe the “message” is about the nature of people when society stops looking which leaves us two groups of people, “the good guys” and “the bad guys”.</a:t>
            </a:r>
          </a:p>
        </p:txBody>
      </p:sp>
    </p:spTree>
    <p:extLst>
      <p:ext uri="{BB962C8B-B14F-4D97-AF65-F5344CB8AC3E}">
        <p14:creationId xmlns:p14="http://schemas.microsoft.com/office/powerpoint/2010/main" val="85771612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323</TotalTime>
  <Words>1637</Words>
  <Application>Microsoft Office PowerPoint</Application>
  <PresentationFormat>Widescreen</PresentationFormat>
  <Paragraphs>99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Century Schoolbook</vt:lpstr>
      <vt:lpstr>Corbel</vt:lpstr>
      <vt:lpstr>Feathered</vt:lpstr>
      <vt:lpstr>Cormac McCarthy’s The Road </vt:lpstr>
      <vt:lpstr> Thematic Concepts</vt:lpstr>
      <vt:lpstr>Survival</vt:lpstr>
      <vt:lpstr>PowerPoint Presentation</vt:lpstr>
      <vt:lpstr>Death</vt:lpstr>
      <vt:lpstr>PowerPoint Presentation</vt:lpstr>
      <vt:lpstr>Hope</vt:lpstr>
      <vt:lpstr>PowerPoint Presentation</vt:lpstr>
      <vt:lpstr>Overall Message</vt:lpstr>
      <vt:lpstr> Symbols</vt:lpstr>
      <vt:lpstr>The House</vt:lpstr>
      <vt:lpstr>The Gun</vt:lpstr>
      <vt:lpstr> Motifs</vt:lpstr>
      <vt:lpstr>Escape</vt:lpstr>
      <vt:lpstr>Decay</vt:lpstr>
      <vt:lpstr>Trapped</vt:lpstr>
      <vt:lpstr> Literary Devices</vt:lpstr>
      <vt:lpstr>Simile</vt:lpstr>
      <vt:lpstr>Imagery</vt:lpstr>
      <vt:lpstr>Personification</vt:lpstr>
      <vt:lpstr> Important Subjects</vt:lpstr>
      <vt:lpstr>Violence</vt:lpstr>
      <vt:lpstr>Love</vt:lpstr>
      <vt:lpstr>Morality</vt:lpstr>
      <vt:lpstr>Spirituality</vt:lpstr>
      <vt:lpstr>Isolation</vt:lpstr>
      <vt:lpstr>Good vs. Evil</vt:lpstr>
      <vt:lpstr>Memory and the Past</vt:lpstr>
      <vt:lpstr>Strengths and Skills</vt:lpstr>
      <vt:lpstr>Versions of Reality</vt:lpstr>
      <vt:lpstr> Discussion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Cormac McCarthy’s The Road</dc:title>
  <dc:creator>Max Thomas</dc:creator>
  <cp:lastModifiedBy>Thorne, Elizabeth C</cp:lastModifiedBy>
  <cp:revision>26</cp:revision>
  <dcterms:created xsi:type="dcterms:W3CDTF">2019-11-13T23:23:54Z</dcterms:created>
  <dcterms:modified xsi:type="dcterms:W3CDTF">2019-11-15T14:49:28Z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thornee@fultonschools.org</vt:lpwstr>
  </property>
  <property fmtid="{D5CDD505-2E9C-101B-9397-08002B2CF9AE}" pid="5" name="MSIP_Label_0ee3c538-ec52-435f-ae58-017644bd9513_SetDate">
    <vt:lpwstr>2019-11-15T14:49:15.4985551Z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