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8"/>
  </p:notesMasterIdLst>
  <p:handoutMasterIdLst>
    <p:handoutMasterId r:id="rId19"/>
  </p:handoutMasterIdLst>
  <p:sldIdLst>
    <p:sldId id="280" r:id="rId3"/>
    <p:sldId id="282" r:id="rId4"/>
    <p:sldId id="281" r:id="rId5"/>
    <p:sldId id="289" r:id="rId6"/>
    <p:sldId id="284" r:id="rId7"/>
    <p:sldId id="285" r:id="rId8"/>
    <p:sldId id="286" r:id="rId9"/>
    <p:sldId id="292" r:id="rId10"/>
    <p:sldId id="291" r:id="rId11"/>
    <p:sldId id="303" r:id="rId12"/>
    <p:sldId id="290" r:id="rId13"/>
    <p:sldId id="287" r:id="rId14"/>
    <p:sldId id="294" r:id="rId15"/>
    <p:sldId id="302"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48" y="312"/>
      </p:cViewPr>
      <p:guideLst>
        <p:guide orient="horz" pos="2160"/>
        <p:guide pos="3840"/>
      </p:guideLst>
    </p:cSldViewPr>
  </p:slideViewPr>
  <p:notesTextViewPr>
    <p:cViewPr>
      <p:scale>
        <a:sx n="3" d="2"/>
        <a:sy n="3" d="2"/>
      </p:scale>
      <p:origin x="0" y="0"/>
    </p:cViewPr>
  </p:notesTextViewPr>
  <p:notesViewPr>
    <p:cSldViewPr snapToGrid="0" showGuides="1">
      <p:cViewPr varScale="1">
        <p:scale>
          <a:sx n="80" d="100"/>
          <a:sy n="80"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B2E47-6F41-409B-AD22-834AE1EFF186}" type="datetimeFigureOut">
              <a:rPr lang="en-US" smtClean="0"/>
              <a:t>12/4/2018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0BE5A-9D85-4716-9443-9D9E66ACB5E5}" type="slidenum">
              <a:rPr lang="en-US" smtClean="0"/>
              <a:t>‹#›</a:t>
            </a:fld>
            <a:endParaRPr lang="en-US" dirty="0"/>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6744A-403D-42A1-BFE7-61DA46EE7C6C}" type="datetimeFigureOut">
              <a:rPr lang="en-US" smtClean="0"/>
              <a:t>12/4/2018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5635-4EFD-4447-A451-86C57984FA89}" type="slidenum">
              <a:rPr lang="en-US" smtClean="0"/>
              <a:t>‹#›</a:t>
            </a:fld>
            <a:endParaRPr lang="en-US" dirty="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bwMode="grayWhite">
          <a:xfrm>
            <a:off x="83909" y="1449304"/>
            <a:ext cx="12028716"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400">
                <a:solidFill>
                  <a:srgbClr val="FFFFFF"/>
                </a:solidFill>
              </a:defRPr>
            </a:lvl1pPr>
          </a:lstStyle>
          <a:p>
            <a:fld id="{401CF334-2D5C-4859-84A6-CA7E6E43FAEB}" type="slidenum">
              <a:rPr lang="en-US" smtClean="0"/>
              <a:t>‹#›</a:t>
            </a:fld>
            <a:endParaRPr lang="en-US" dirty="0"/>
          </a:p>
        </p:txBody>
      </p:sp>
      <p:sp>
        <p:nvSpPr>
          <p:cNvPr id="17" name="Footer Placeholder 16"/>
          <p:cNvSpPr>
            <a:spLocks noGrp="1"/>
          </p:cNvSpPr>
          <p:nvPr>
            <p:ph type="ftr" sz="quarter" idx="11"/>
          </p:nvPr>
        </p:nvSpPr>
        <p:spPr/>
        <p:txBody>
          <a:bodyPr/>
          <a:lstStyle/>
          <a:p>
            <a:r>
              <a:rPr lang="en-US" dirty="0" smtClean="0"/>
              <a:t>Add a footer</a:t>
            </a:r>
          </a:p>
        </p:txBody>
      </p:sp>
      <p:sp>
        <p:nvSpPr>
          <p:cNvPr id="28" name="Date Placeholder 27"/>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24006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320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39235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7517" y="12701"/>
            <a:ext cx="1186180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nvGrpSpPr>
          <p:cNvPr id="5" name="Group 8"/>
          <p:cNvGrpSpPr>
            <a:grpSpLocks/>
          </p:cNvGrpSpPr>
          <p:nvPr/>
        </p:nvGrpSpPr>
        <p:grpSpPr bwMode="auto">
          <a:xfrm>
            <a:off x="260351" y="234950"/>
            <a:ext cx="5050367" cy="1778000"/>
            <a:chOff x="123" y="148"/>
            <a:chExt cx="2386" cy="1120"/>
          </a:xfrm>
        </p:grpSpPr>
        <p:sp>
          <p:nvSpPr>
            <p:cNvPr id="6" name="Freeform 9"/>
            <p:cNvSpPr>
              <a:spLocks/>
            </p:cNvSpPr>
            <p:nvPr/>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7" name="Freeform 10"/>
            <p:cNvSpPr>
              <a:spLocks/>
            </p:cNvSpPr>
            <p:nvPr/>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8" name="Freeform 11"/>
            <p:cNvSpPr>
              <a:spLocks/>
            </p:cNvSpPr>
            <p:nvPr/>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11" name="Freeform 14"/>
              <p:cNvSpPr>
                <a:spLocks/>
              </p:cNvSpPr>
              <p:nvPr/>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12" name="Freeform 15"/>
              <p:cNvSpPr>
                <a:spLocks/>
              </p:cNvSpPr>
              <p:nvPr/>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13" name="Freeform 16"/>
              <p:cNvSpPr>
                <a:spLocks/>
              </p:cNvSpPr>
              <p:nvPr/>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14" name="Freeform 17"/>
              <p:cNvSpPr>
                <a:spLocks/>
              </p:cNvSpPr>
              <p:nvPr/>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grpSp>
      <p:grpSp>
        <p:nvGrpSpPr>
          <p:cNvPr id="15" name="Group 18"/>
          <p:cNvGrpSpPr>
            <a:grpSpLocks/>
          </p:cNvGrpSpPr>
          <p:nvPr/>
        </p:nvGrpSpPr>
        <p:grpSpPr bwMode="auto">
          <a:xfrm>
            <a:off x="10553700" y="4368801"/>
            <a:ext cx="990600" cy="1058863"/>
            <a:chOff x="4986" y="2752"/>
            <a:chExt cx="468" cy="667"/>
          </a:xfrm>
        </p:grpSpPr>
        <p:sp>
          <p:nvSpPr>
            <p:cNvPr id="16" name="Freeform 19"/>
            <p:cNvSpPr>
              <a:spLocks/>
            </p:cNvSpPr>
            <p:nvPr/>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17" name="Freeform 20"/>
            <p:cNvSpPr>
              <a:spLocks/>
            </p:cNvSpPr>
            <p:nvPr/>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18" name="Freeform 21"/>
            <p:cNvSpPr>
              <a:spLocks/>
            </p:cNvSpPr>
            <p:nvPr/>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21" name="Freeform 24"/>
              <p:cNvSpPr>
                <a:spLocks/>
              </p:cNvSpPr>
              <p:nvPr/>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22" name="Freeform 25"/>
              <p:cNvSpPr>
                <a:spLocks/>
              </p:cNvSpPr>
              <p:nvPr/>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23" name="Freeform 26"/>
              <p:cNvSpPr>
                <a:spLocks/>
              </p:cNvSpPr>
              <p:nvPr/>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24" name="Freeform 27"/>
              <p:cNvSpPr>
                <a:spLocks/>
              </p:cNvSpPr>
              <p:nvPr/>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grpSp>
      <p:sp>
        <p:nvSpPr>
          <p:cNvPr id="25" name="Freeform 28"/>
          <p:cNvSpPr>
            <a:spLocks/>
          </p:cNvSpPr>
          <p:nvPr/>
        </p:nvSpPr>
        <p:spPr bwMode="auto">
          <a:xfrm>
            <a:off x="1202267" y="5054601"/>
            <a:ext cx="9076267"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defTabSz="457200">
              <a:defRPr/>
            </a:pPr>
            <a:endParaRPr lang="en-US" sz="1800">
              <a:solidFill>
                <a:srgbClr val="000000"/>
              </a:solidFill>
              <a:ea typeface="ＭＳ Ｐゴシック" pitchFamily="1" charset="-128"/>
            </a:endParaRPr>
          </a:p>
        </p:txBody>
      </p:sp>
      <p:sp>
        <p:nvSpPr>
          <p:cNvPr id="26" name="Freeform 29"/>
          <p:cNvSpPr>
            <a:spLocks/>
          </p:cNvSpPr>
          <p:nvPr/>
        </p:nvSpPr>
        <p:spPr bwMode="auto">
          <a:xfrm>
            <a:off x="5435600" y="1930400"/>
            <a:ext cx="1185333"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defTabSz="457200">
              <a:defRPr/>
            </a:pPr>
            <a:endParaRPr lang="en-US" sz="1800">
              <a:solidFill>
                <a:srgbClr val="000000"/>
              </a:solidFill>
              <a:ea typeface="ＭＳ Ｐゴシック" pitchFamily="1" charset="-128"/>
            </a:endParaRPr>
          </a:p>
        </p:txBody>
      </p:sp>
      <p:sp>
        <p:nvSpPr>
          <p:cNvPr id="33795" name="Rectangle 3"/>
          <p:cNvSpPr>
            <a:spLocks noGrp="1" noChangeArrowheads="1"/>
          </p:cNvSpPr>
          <p:nvPr>
            <p:ph type="ctrTitle"/>
          </p:nvPr>
        </p:nvSpPr>
        <p:spPr>
          <a:xfrm>
            <a:off x="1828800" y="1511300"/>
            <a:ext cx="8534400" cy="2273300"/>
          </a:xfrm>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33796" name="Rectangle 4"/>
          <p:cNvSpPr>
            <a:spLocks noGrp="1" noChangeArrowheads="1"/>
          </p:cNvSpPr>
          <p:nvPr>
            <p:ph type="subTitle" idx="1"/>
          </p:nvPr>
        </p:nvSpPr>
        <p:spPr>
          <a:xfrm>
            <a:off x="2065867" y="4051300"/>
            <a:ext cx="8043333"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7" name="Rectangle 5"/>
          <p:cNvSpPr>
            <a:spLocks noGrp="1" noChangeArrowheads="1"/>
          </p:cNvSpPr>
          <p:nvPr>
            <p:ph type="dt" sz="half" idx="10"/>
          </p:nvPr>
        </p:nvSpPr>
        <p:spPr>
          <a:xfrm>
            <a:off x="914400" y="6248400"/>
            <a:ext cx="2540000" cy="457200"/>
          </a:xfrm>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28" name="Rectangle 6"/>
          <p:cNvSpPr>
            <a:spLocks noGrp="1" noChangeArrowheads="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29" name="Rectangle 7"/>
          <p:cNvSpPr>
            <a:spLocks noGrp="1" noChangeArrowheads="1"/>
          </p:cNvSpPr>
          <p:nvPr>
            <p:ph type="sldNum" sz="quarter" idx="12"/>
          </p:nvPr>
        </p:nvSpPr>
        <p:spPr>
          <a:xfrm>
            <a:off x="8737600" y="6248400"/>
            <a:ext cx="2540000" cy="457200"/>
          </a:xfrm>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203104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369850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01821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502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6800" y="1828800"/>
            <a:ext cx="5029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820064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090935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860024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400062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908068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081483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812599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152400"/>
            <a:ext cx="2565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74930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solidFill>
                  <a:srgbClr val="000000"/>
                </a:solidFill>
              </a:rPr>
              <a:pPr/>
              <a:t>12/4/2018</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97525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flipV="1">
            <a:off x="92550" y="2376830"/>
            <a:ext cx="120180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r>
              <a:rPr lang="en-US" dirty="0" smtClean="0"/>
              <a:t>Add a footer</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2908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3658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smtClean="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smtClean="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1613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smtClean="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711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91076" y="4683555"/>
            <a:ext cx="120091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37265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t>Add a footer</a:t>
            </a:r>
            <a:endParaRPr lang="en-US"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49BF3EA-1A78-4F07-BDC0-C8A1BD461199}" type="datetimeFigureOut">
              <a:rPr lang="en-US" smtClean="0"/>
              <a:t>12/4/2018</a:t>
            </a:fld>
            <a:endParaRPr lang="en-US" dirty="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Freeform 2"/>
          <p:cNvSpPr>
            <a:spLocks/>
          </p:cNvSpPr>
          <p:nvPr/>
        </p:nvSpPr>
        <p:spPr bwMode="auto">
          <a:xfrm rot="-3172564">
            <a:off x="10564284" y="-362479"/>
            <a:ext cx="1162050" cy="2779183"/>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5123" name="Rectangle 3"/>
          <p:cNvSpPr>
            <a:spLocks noGrp="1" noChangeArrowheads="1"/>
          </p:cNvSpPr>
          <p:nvPr>
            <p:ph type="title"/>
          </p:nvPr>
        </p:nvSpPr>
        <p:spPr bwMode="auto">
          <a:xfrm>
            <a:off x="914400" y="152400"/>
            <a:ext cx="916093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5124" name="Rectangle 4"/>
          <p:cNvSpPr>
            <a:spLocks noGrp="1" noChangeArrowheads="1"/>
          </p:cNvSpPr>
          <p:nvPr>
            <p:ph type="body" idx="1"/>
          </p:nvPr>
        </p:nvSpPr>
        <p:spPr bwMode="auto">
          <a:xfrm>
            <a:off x="914400" y="1828800"/>
            <a:ext cx="10261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773" name="Rectangle 5"/>
          <p:cNvSpPr>
            <a:spLocks noGrp="1" noChangeArrowheads="1"/>
          </p:cNvSpPr>
          <p:nvPr>
            <p:ph type="dt" sz="half" idx="2"/>
          </p:nvPr>
        </p:nvSpPr>
        <p:spPr bwMode="auto">
          <a:xfrm>
            <a:off x="18288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1" charset="-128"/>
                <a:cs typeface="+mn-cs"/>
              </a:defRPr>
            </a:lvl1pPr>
          </a:lstStyle>
          <a:p>
            <a:pPr defTabSz="457200"/>
            <a:fld id="{FF27FBE7-41A0-DC4A-AB1C-5A2D63D57A79}" type="datetimeFigureOut">
              <a:rPr lang="en-US" smtClean="0">
                <a:solidFill>
                  <a:srgbClr val="000000"/>
                </a:solidFill>
              </a:rPr>
              <a:pPr defTabSz="457200"/>
              <a:t>12/4/2018</a:t>
            </a:fld>
            <a:endParaRPr lang="en-US">
              <a:solidFill>
                <a:srgbClr val="000000"/>
              </a:solidFill>
            </a:endParaRPr>
          </a:p>
        </p:txBody>
      </p:sp>
      <p:sp>
        <p:nvSpPr>
          <p:cNvPr id="32774" name="Rectangle 6"/>
          <p:cNvSpPr>
            <a:spLocks noGrp="1" noChangeArrowheads="1"/>
          </p:cNvSpPr>
          <p:nvPr>
            <p:ph type="ftr" sz="quarter" idx="3"/>
          </p:nvPr>
        </p:nvSpPr>
        <p:spPr bwMode="auto">
          <a:xfrm>
            <a:off x="4741333"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1" charset="-128"/>
                <a:cs typeface="+mn-cs"/>
              </a:defRPr>
            </a:lvl1pPr>
          </a:lstStyle>
          <a:p>
            <a:pPr defTabSz="457200"/>
            <a:endParaRPr lang="en-US">
              <a:solidFill>
                <a:srgbClr val="000000"/>
              </a:solidFill>
            </a:endParaRPr>
          </a:p>
        </p:txBody>
      </p:sp>
      <p:sp>
        <p:nvSpPr>
          <p:cNvPr id="32775" name="Rectangle 7"/>
          <p:cNvSpPr>
            <a:spLocks noGrp="1" noChangeArrowheads="1"/>
          </p:cNvSpPr>
          <p:nvPr>
            <p:ph type="sldNum" sz="quarter" idx="4"/>
          </p:nvPr>
        </p:nvSpPr>
        <p:spPr bwMode="auto">
          <a:xfrm>
            <a:off x="8957733"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defTabSz="457200"/>
            <a:fld id="{215020F0-65E5-7D41-8243-C4B451559C6D}" type="slidenum">
              <a:rPr lang="en-US" smtClean="0">
                <a:solidFill>
                  <a:srgbClr val="000000"/>
                </a:solidFill>
              </a:rPr>
              <a:pPr defTabSz="457200"/>
              <a:t>‹#›</a:t>
            </a:fld>
            <a:endParaRPr lang="en-US">
              <a:solidFill>
                <a:srgbClr val="000000"/>
              </a:solidFill>
            </a:endParaRPr>
          </a:p>
        </p:txBody>
      </p:sp>
      <p:sp>
        <p:nvSpPr>
          <p:cNvPr id="32776" name="Freeform 8"/>
          <p:cNvSpPr>
            <a:spLocks/>
          </p:cNvSpPr>
          <p:nvPr/>
        </p:nvSpPr>
        <p:spPr bwMode="auto">
          <a:xfrm rot="-3172564">
            <a:off x="10681230" y="-324907"/>
            <a:ext cx="1165225" cy="2796116"/>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77" name="Freeform 9"/>
          <p:cNvSpPr>
            <a:spLocks/>
          </p:cNvSpPr>
          <p:nvPr/>
        </p:nvSpPr>
        <p:spPr bwMode="auto">
          <a:xfrm rot="-3172564">
            <a:off x="10612439" y="-69849"/>
            <a:ext cx="1025525" cy="209550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nvGrpSpPr>
          <p:cNvPr id="5130" name="Group 10"/>
          <p:cNvGrpSpPr>
            <a:grpSpLocks/>
          </p:cNvGrpSpPr>
          <p:nvPr/>
        </p:nvGrpSpPr>
        <p:grpSpPr bwMode="auto">
          <a:xfrm>
            <a:off x="10584" y="5540375"/>
            <a:ext cx="2379133" cy="1246188"/>
            <a:chOff x="5" y="3490"/>
            <a:chExt cx="1124" cy="785"/>
          </a:xfrm>
        </p:grpSpPr>
        <p:sp>
          <p:nvSpPr>
            <p:cNvPr id="32779" name="Freeform 11"/>
            <p:cNvSpPr>
              <a:spLocks/>
            </p:cNvSpPr>
            <p:nvPr/>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80" name="Freeform 12"/>
            <p:cNvSpPr>
              <a:spLocks/>
            </p:cNvSpPr>
            <p:nvPr/>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81" name="Freeform 13"/>
            <p:cNvSpPr>
              <a:spLocks/>
            </p:cNvSpPr>
            <p:nvPr/>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82" name="Freeform 14"/>
            <p:cNvSpPr>
              <a:spLocks/>
            </p:cNvSpPr>
            <p:nvPr/>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83" name="Freeform 15"/>
            <p:cNvSpPr>
              <a:spLocks/>
            </p:cNvSpPr>
            <p:nvPr/>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84" name="Freeform 16"/>
            <p:cNvSpPr>
              <a:spLocks/>
            </p:cNvSpPr>
            <p:nvPr/>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85" name="Freeform 17"/>
            <p:cNvSpPr>
              <a:spLocks/>
            </p:cNvSpPr>
            <p:nvPr/>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86" name="Freeform 18"/>
            <p:cNvSpPr>
              <a:spLocks/>
            </p:cNvSpPr>
            <p:nvPr/>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87" name="Freeform 19"/>
            <p:cNvSpPr>
              <a:spLocks/>
            </p:cNvSpPr>
            <p:nvPr/>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nvGrpSpPr>
            <p:cNvPr id="5156" name="Group 20"/>
            <p:cNvGrpSpPr>
              <a:grpSpLocks/>
            </p:cNvGrpSpPr>
            <p:nvPr userDrawn="1"/>
          </p:nvGrpSpPr>
          <p:grpSpPr bwMode="auto">
            <a:xfrm>
              <a:off x="5" y="3490"/>
              <a:ext cx="1124" cy="780"/>
              <a:chOff x="5" y="3490"/>
              <a:chExt cx="1124" cy="780"/>
            </a:xfrm>
          </p:grpSpPr>
          <p:grpSp>
            <p:nvGrpSpPr>
              <p:cNvPr id="5157" name="Group 21"/>
              <p:cNvGrpSpPr>
                <a:grpSpLocks/>
              </p:cNvGrpSpPr>
              <p:nvPr userDrawn="1"/>
            </p:nvGrpSpPr>
            <p:grpSpPr bwMode="auto">
              <a:xfrm>
                <a:off x="499" y="3562"/>
                <a:ext cx="548" cy="708"/>
                <a:chOff x="499" y="3562"/>
                <a:chExt cx="548" cy="708"/>
              </a:xfrm>
            </p:grpSpPr>
            <p:sp>
              <p:nvSpPr>
                <p:cNvPr id="32790" name="Freeform 22"/>
                <p:cNvSpPr>
                  <a:spLocks/>
                </p:cNvSpPr>
                <p:nvPr/>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91" name="Freeform 23"/>
                <p:cNvSpPr>
                  <a:spLocks/>
                </p:cNvSpPr>
                <p:nvPr/>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92" name="Freeform 24"/>
                <p:cNvSpPr>
                  <a:spLocks/>
                </p:cNvSpPr>
                <p:nvPr/>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sp>
            <p:nvSpPr>
              <p:cNvPr id="32793" name="Freeform 25"/>
              <p:cNvSpPr>
                <a:spLocks/>
              </p:cNvSpPr>
              <p:nvPr/>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94" name="Freeform 26"/>
              <p:cNvSpPr>
                <a:spLocks/>
              </p:cNvSpPr>
              <p:nvPr/>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95" name="Freeform 27"/>
              <p:cNvSpPr>
                <a:spLocks/>
              </p:cNvSpPr>
              <p:nvPr/>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nvGrpSpPr>
              <p:cNvPr id="5161" name="Group 28"/>
              <p:cNvGrpSpPr>
                <a:grpSpLocks/>
              </p:cNvGrpSpPr>
              <p:nvPr userDrawn="1"/>
            </p:nvGrpSpPr>
            <p:grpSpPr bwMode="auto">
              <a:xfrm>
                <a:off x="5" y="3490"/>
                <a:ext cx="1124" cy="678"/>
                <a:chOff x="5" y="3490"/>
                <a:chExt cx="1124" cy="678"/>
              </a:xfrm>
            </p:grpSpPr>
            <p:sp>
              <p:nvSpPr>
                <p:cNvPr id="32797" name="Freeform 29"/>
                <p:cNvSpPr>
                  <a:spLocks/>
                </p:cNvSpPr>
                <p:nvPr/>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98" name="Freeform 30"/>
                <p:cNvSpPr>
                  <a:spLocks/>
                </p:cNvSpPr>
                <p:nvPr/>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799" name="Freeform 31"/>
                <p:cNvSpPr>
                  <a:spLocks/>
                </p:cNvSpPr>
                <p:nvPr/>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00" name="Freeform 32"/>
                <p:cNvSpPr>
                  <a:spLocks/>
                </p:cNvSpPr>
                <p:nvPr/>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01" name="Freeform 33"/>
                <p:cNvSpPr>
                  <a:spLocks/>
                </p:cNvSpPr>
                <p:nvPr/>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02" name="Freeform 34"/>
                <p:cNvSpPr>
                  <a:spLocks/>
                </p:cNvSpPr>
                <p:nvPr/>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03" name="Freeform 35"/>
                <p:cNvSpPr>
                  <a:spLocks/>
                </p:cNvSpPr>
                <p:nvPr/>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04" name="Freeform 36"/>
                <p:cNvSpPr>
                  <a:spLocks/>
                </p:cNvSpPr>
                <p:nvPr/>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grpSp>
      </p:grpSp>
      <p:grpSp>
        <p:nvGrpSpPr>
          <p:cNvPr id="5131" name="Group 37"/>
          <p:cNvGrpSpPr>
            <a:grpSpLocks/>
          </p:cNvGrpSpPr>
          <p:nvPr/>
        </p:nvGrpSpPr>
        <p:grpSpPr bwMode="auto">
          <a:xfrm>
            <a:off x="11573934" y="2116139"/>
            <a:ext cx="514351" cy="4308475"/>
            <a:chOff x="5468" y="1333"/>
            <a:chExt cx="243" cy="2714"/>
          </a:xfrm>
        </p:grpSpPr>
        <p:sp>
          <p:nvSpPr>
            <p:cNvPr id="32806" name="Freeform 38"/>
            <p:cNvSpPr>
              <a:spLocks/>
            </p:cNvSpPr>
            <p:nvPr/>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07" name="Freeform 39"/>
            <p:cNvSpPr>
              <a:spLocks/>
            </p:cNvSpPr>
            <p:nvPr/>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grpSp>
        <p:nvGrpSpPr>
          <p:cNvPr id="5132" name="Group 40"/>
          <p:cNvGrpSpPr>
            <a:grpSpLocks/>
          </p:cNvGrpSpPr>
          <p:nvPr/>
        </p:nvGrpSpPr>
        <p:grpSpPr bwMode="auto">
          <a:xfrm>
            <a:off x="9757833" y="90488"/>
            <a:ext cx="2844800" cy="1911350"/>
            <a:chOff x="4610" y="57"/>
            <a:chExt cx="1344" cy="1204"/>
          </a:xfrm>
        </p:grpSpPr>
        <p:grpSp>
          <p:nvGrpSpPr>
            <p:cNvPr id="5133" name="Group 41"/>
            <p:cNvGrpSpPr>
              <a:grpSpLocks/>
            </p:cNvGrpSpPr>
            <p:nvPr userDrawn="1"/>
          </p:nvGrpSpPr>
          <p:grpSpPr bwMode="auto">
            <a:xfrm>
              <a:off x="4610" y="57"/>
              <a:ext cx="1344" cy="1204"/>
              <a:chOff x="4610" y="57"/>
              <a:chExt cx="1344" cy="1204"/>
            </a:xfrm>
          </p:grpSpPr>
          <p:sp>
            <p:nvSpPr>
              <p:cNvPr id="32810" name="Freeform 42"/>
              <p:cNvSpPr>
                <a:spLocks/>
              </p:cNvSpPr>
              <p:nvPr/>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nvGrpSpPr>
              <p:cNvPr id="5136" name="Group 43"/>
              <p:cNvGrpSpPr>
                <a:grpSpLocks/>
              </p:cNvGrpSpPr>
              <p:nvPr userDrawn="1"/>
            </p:nvGrpSpPr>
            <p:grpSpPr bwMode="auto">
              <a:xfrm>
                <a:off x="4610" y="57"/>
                <a:ext cx="1344" cy="985"/>
                <a:chOff x="4610" y="57"/>
                <a:chExt cx="1344" cy="985"/>
              </a:xfrm>
            </p:grpSpPr>
            <p:sp>
              <p:nvSpPr>
                <p:cNvPr id="32812" name="Freeform 44"/>
                <p:cNvSpPr>
                  <a:spLocks/>
                </p:cNvSpPr>
                <p:nvPr/>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13" name="Freeform 45"/>
                <p:cNvSpPr>
                  <a:spLocks/>
                </p:cNvSpPr>
                <p:nvPr/>
              </p:nvSpPr>
              <p:spPr bwMode="auto">
                <a:xfrm rot="-3172564">
                  <a:off x="5054" y="326"/>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14" name="Freeform 46"/>
                <p:cNvSpPr>
                  <a:spLocks/>
                </p:cNvSpPr>
                <p:nvPr/>
              </p:nvSpPr>
              <p:spPr bwMode="auto">
                <a:xfrm rot="-3172564">
                  <a:off x="4864" y="176"/>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15" name="Freeform 47"/>
                <p:cNvSpPr>
                  <a:spLocks/>
                </p:cNvSpPr>
                <p:nvPr/>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16" name="Freeform 48"/>
                <p:cNvSpPr>
                  <a:spLocks/>
                </p:cNvSpPr>
                <p:nvPr/>
              </p:nvSpPr>
              <p:spPr bwMode="auto">
                <a:xfrm rot="-3172564">
                  <a:off x="5303" y="891"/>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17" name="Freeform 49"/>
                <p:cNvSpPr>
                  <a:spLocks/>
                </p:cNvSpPr>
                <p:nvPr/>
              </p:nvSpPr>
              <p:spPr bwMode="auto">
                <a:xfrm rot="-3172564">
                  <a:off x="5253" y="800"/>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18" name="Freeform 50"/>
                <p:cNvSpPr>
                  <a:spLocks/>
                </p:cNvSpPr>
                <p:nvPr/>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sp>
              <p:nvSpPr>
                <p:cNvPr id="32819" name="Freeform 51"/>
                <p:cNvSpPr>
                  <a:spLocks/>
                </p:cNvSpPr>
                <p:nvPr/>
              </p:nvSpPr>
              <p:spPr bwMode="auto">
                <a:xfrm rot="-3172564">
                  <a:off x="4953" y="136"/>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defTabSz="457200">
                    <a:defRPr/>
                  </a:pPr>
                  <a:endParaRPr lang="en-US" sz="1800">
                    <a:solidFill>
                      <a:srgbClr val="000000"/>
                    </a:solidFill>
                    <a:ea typeface="ＭＳ Ｐゴシック" pitchFamily="1" charset="-128"/>
                  </a:endParaRPr>
                </a:p>
              </p:txBody>
            </p:sp>
          </p:grpSp>
        </p:grpSp>
        <p:sp>
          <p:nvSpPr>
            <p:cNvPr id="32820" name="Line 52"/>
            <p:cNvSpPr>
              <a:spLocks noChangeShapeType="1"/>
            </p:cNvSpPr>
            <p:nvPr/>
          </p:nvSpPr>
          <p:spPr bwMode="auto">
            <a:xfrm>
              <a:off x="4870" y="84"/>
              <a:ext cx="42" cy="96"/>
            </a:xfrm>
            <a:prstGeom prst="line">
              <a:avLst/>
            </a:prstGeom>
            <a:noFill/>
            <a:ln w="38100">
              <a:solidFill>
                <a:schemeClr val="accent2"/>
              </a:solidFill>
              <a:round/>
              <a:headEnd/>
              <a:tailEnd/>
            </a:ln>
            <a:effectLst/>
          </p:spPr>
          <p:txBody>
            <a:bodyPr/>
            <a:lstStyle/>
            <a:p>
              <a:pPr defTabSz="457200">
                <a:defRPr/>
              </a:pPr>
              <a:endParaRPr lang="en-US" sz="1800">
                <a:solidFill>
                  <a:srgbClr val="000000"/>
                </a:solidFill>
                <a:ea typeface="ＭＳ Ｐゴシック" pitchFamily="1" charset="-128"/>
              </a:endParaRPr>
            </a:p>
          </p:txBody>
        </p:sp>
      </p:grpSp>
    </p:spTree>
    <p:extLst>
      <p:ext uri="{BB962C8B-B14F-4D97-AF65-F5344CB8AC3E}">
        <p14:creationId xmlns:p14="http://schemas.microsoft.com/office/powerpoint/2010/main" val="2051760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xStyles>
    <p:titleStyle>
      <a:lvl1pPr algn="ctr" rtl="0" eaLnBrk="1" fontAlgn="base" hangingPunct="1">
        <a:spcBef>
          <a:spcPct val="0"/>
        </a:spcBef>
        <a:spcAft>
          <a:spcPct val="0"/>
        </a:spcAft>
        <a:defRPr sz="44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ultivatedculture.com/write-a-resume/" TargetMode="External"/><Relationship Id="rId2" Type="http://schemas.openxmlformats.org/officeDocument/2006/relationships/hyperlink" Target="https://www.youthcentral.vic.gov.au/jobs-and-careers/applying-for-a-job/what-is-a-resume/how-to-write-a-resume" TargetMode="External"/><Relationship Id="rId1" Type="http://schemas.openxmlformats.org/officeDocument/2006/relationships/slideLayout" Target="../slideLayouts/slideLayout5.xml"/><Relationship Id="rId4" Type="http://schemas.openxmlformats.org/officeDocument/2006/relationships/hyperlink" Target="http://www.readwritethink.org/files/resources/lesson_images/lesson198/ShakespeareResume.pdf?_ga=2.88247708.664390399.1542303627-2041253772.152414901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onster.com/" TargetMode="External"/><Relationship Id="rId2" Type="http://schemas.openxmlformats.org/officeDocument/2006/relationships/hyperlink" Target="https://www.careerbuilder.com/"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s://www.glassdoor.com/index.htm" TargetMode="External"/><Relationship Id="rId4" Type="http://schemas.openxmlformats.org/officeDocument/2006/relationships/hyperlink" Target="https://www.indeed.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riting.wisc.edu/Handbook/Bus/BusinessLetter.htm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Magneto" panose="04030805050802020D02" pitchFamily="82" charset="0"/>
              </a:rPr>
              <a:t>Macbeth: </a:t>
            </a:r>
            <a:br>
              <a:rPr lang="en-US" dirty="0" smtClean="0">
                <a:latin typeface="Magneto" panose="04030805050802020D02" pitchFamily="82" charset="0"/>
              </a:rPr>
            </a:br>
            <a:r>
              <a:rPr lang="en-US" dirty="0" smtClean="0">
                <a:latin typeface="Magneto" panose="04030805050802020D02" pitchFamily="82" charset="0"/>
              </a:rPr>
              <a:t>Characterization Project</a:t>
            </a:r>
            <a:endParaRPr lang="en-US" dirty="0">
              <a:latin typeface="Magneto" panose="04030805050802020D02" pitchFamily="82" charset="0"/>
            </a:endParaRPr>
          </a:p>
        </p:txBody>
      </p:sp>
      <p:pic>
        <p:nvPicPr>
          <p:cNvPr id="1026" name="Picture 2" descr="Image result for macbeth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3116981"/>
            <a:ext cx="50482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30106" y="740566"/>
            <a:ext cx="10363200" cy="1143000"/>
          </a:xfrm>
        </p:spPr>
        <p:txBody>
          <a:bodyPr/>
          <a:lstStyle/>
          <a:p>
            <a:r>
              <a:rPr lang="en-US" dirty="0" smtClean="0">
                <a:latin typeface="Magneto" panose="04030805050802020D02" pitchFamily="82" charset="0"/>
              </a:rPr>
              <a:t>Cover Letter Format: </a:t>
            </a:r>
            <a:endParaRPr lang="en-US" dirty="0">
              <a:latin typeface="Magneto" panose="04030805050802020D02" pitchFamily="8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687" y="122794"/>
            <a:ext cx="5838167" cy="6370872"/>
          </a:xfrm>
          <a:prstGeom prst="rect">
            <a:avLst/>
          </a:prstGeom>
        </p:spPr>
      </p:pic>
    </p:spTree>
    <p:extLst>
      <p:ext uri="{BB962C8B-B14F-4D97-AF65-F5344CB8AC3E}">
        <p14:creationId xmlns:p14="http://schemas.microsoft.com/office/powerpoint/2010/main" val="21272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22" y="109148"/>
            <a:ext cx="11921705" cy="1143000"/>
          </a:xfrm>
        </p:spPr>
        <p:txBody>
          <a:bodyPr>
            <a:normAutofit fontScale="90000"/>
          </a:bodyPr>
          <a:lstStyle/>
          <a:p>
            <a:r>
              <a:rPr lang="en-US" dirty="0" smtClean="0">
                <a:latin typeface="Magneto" panose="04030805050802020D02" pitchFamily="82" charset="0"/>
              </a:rPr>
              <a:t>Step #4: Writing a Cover Letter &amp; Resume</a:t>
            </a:r>
            <a:endParaRPr lang="en-US" dirty="0">
              <a:latin typeface="Magneto" panose="04030805050802020D02" pitchFamily="82" charset="0"/>
            </a:endParaRPr>
          </a:p>
        </p:txBody>
      </p:sp>
      <p:sp>
        <p:nvSpPr>
          <p:cNvPr id="5" name="Text Placeholder 4"/>
          <p:cNvSpPr>
            <a:spLocks noGrp="1"/>
          </p:cNvSpPr>
          <p:nvPr>
            <p:ph type="body" idx="1"/>
          </p:nvPr>
        </p:nvSpPr>
        <p:spPr>
          <a:xfrm>
            <a:off x="4118633" y="871148"/>
            <a:ext cx="4978400" cy="762000"/>
          </a:xfrm>
        </p:spPr>
        <p:txBody>
          <a:bodyPr/>
          <a:lstStyle/>
          <a:p>
            <a:r>
              <a:rPr lang="en-US" dirty="0" smtClean="0"/>
              <a:t>RESUME INFORMATION </a:t>
            </a:r>
            <a:endParaRPr lang="en-US" dirty="0"/>
          </a:p>
        </p:txBody>
      </p:sp>
      <p:sp>
        <p:nvSpPr>
          <p:cNvPr id="6" name="Content Placeholder 5"/>
          <p:cNvSpPr>
            <a:spLocks noGrp="1"/>
          </p:cNvSpPr>
          <p:nvPr>
            <p:ph sz="half" idx="2"/>
          </p:nvPr>
        </p:nvSpPr>
        <p:spPr>
          <a:xfrm>
            <a:off x="603849" y="1907877"/>
            <a:ext cx="10998679" cy="4846606"/>
          </a:xfrm>
        </p:spPr>
        <p:txBody>
          <a:bodyPr>
            <a:normAutofit/>
          </a:bodyPr>
          <a:lstStyle/>
          <a:p>
            <a:r>
              <a:rPr lang="en-US" sz="2900" dirty="0"/>
              <a:t>Read this: </a:t>
            </a:r>
            <a:r>
              <a:rPr lang="en-US" sz="2900" dirty="0">
                <a:hlinkClick r:id="rId2"/>
              </a:rPr>
              <a:t>https://</a:t>
            </a:r>
            <a:r>
              <a:rPr lang="en-US" sz="2900" dirty="0" smtClean="0">
                <a:hlinkClick r:id="rId2"/>
              </a:rPr>
              <a:t>www.youthcentral.vic.gov.au/jobs-and-careers/applying-for-a-job/what-is-a-resume/how-to-write-a-resume</a:t>
            </a:r>
            <a:endParaRPr lang="en-US" sz="2900" dirty="0" smtClean="0"/>
          </a:p>
          <a:p>
            <a:r>
              <a:rPr lang="en-US" sz="2900" dirty="0"/>
              <a:t>Common mistakes: </a:t>
            </a:r>
            <a:r>
              <a:rPr lang="en-US" sz="2900" dirty="0">
                <a:hlinkClick r:id="rId3"/>
              </a:rPr>
              <a:t>https://cultivatedculture.com/write-a-resume</a:t>
            </a:r>
            <a:r>
              <a:rPr lang="en-US" sz="2900" dirty="0" smtClean="0">
                <a:hlinkClick r:id="rId3"/>
              </a:rPr>
              <a:t>/</a:t>
            </a:r>
            <a:endParaRPr lang="en-US" sz="2900" dirty="0" smtClean="0"/>
          </a:p>
          <a:p>
            <a:r>
              <a:rPr lang="en-US" sz="2900" dirty="0" smtClean="0"/>
              <a:t>Look </a:t>
            </a:r>
            <a:r>
              <a:rPr lang="en-US" sz="2900" dirty="0"/>
              <a:t>at this example: </a:t>
            </a:r>
            <a:r>
              <a:rPr lang="en-US" sz="2900" dirty="0">
                <a:hlinkClick r:id="rId4"/>
              </a:rPr>
              <a:t>http://www.readwritethink.org/files/resources/lesson_images/lesson198/ShakespeareResume.pdf?_</a:t>
            </a:r>
            <a:r>
              <a:rPr lang="en-US" sz="2900" dirty="0" smtClean="0">
                <a:hlinkClick r:id="rId4"/>
              </a:rPr>
              <a:t>ga=2.88247708.664390399.1542303627-2041253772.1524149018</a:t>
            </a:r>
            <a:endParaRPr lang="en-US" sz="2900" dirty="0" smtClean="0"/>
          </a:p>
          <a:p>
            <a:endParaRPr lang="en-US" dirty="0"/>
          </a:p>
        </p:txBody>
      </p:sp>
    </p:spTree>
    <p:extLst>
      <p:ext uri="{BB962C8B-B14F-4D97-AF65-F5344CB8AC3E}">
        <p14:creationId xmlns:p14="http://schemas.microsoft.com/office/powerpoint/2010/main" val="149811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agneto" panose="04030805050802020D02" pitchFamily="82" charset="0"/>
              </a:rPr>
              <a:t>Step #5: Finding the Perfect Job</a:t>
            </a:r>
            <a:endParaRPr lang="en-US" sz="3600" dirty="0">
              <a:latin typeface="Magneto" panose="04030805050802020D02" pitchFamily="82" charset="0"/>
            </a:endParaRPr>
          </a:p>
        </p:txBody>
      </p:sp>
      <p:sp>
        <p:nvSpPr>
          <p:cNvPr id="3" name="Content Placeholder 2"/>
          <p:cNvSpPr>
            <a:spLocks noGrp="1"/>
          </p:cNvSpPr>
          <p:nvPr>
            <p:ph sz="quarter" idx="1"/>
          </p:nvPr>
        </p:nvSpPr>
        <p:spPr>
          <a:xfrm>
            <a:off x="1219200" y="1417638"/>
            <a:ext cx="8100204" cy="5272177"/>
          </a:xfrm>
        </p:spPr>
        <p:txBody>
          <a:bodyPr>
            <a:noAutofit/>
          </a:bodyPr>
          <a:lstStyle/>
          <a:p>
            <a:r>
              <a:rPr lang="en-US" sz="2400" dirty="0" smtClean="0"/>
              <a:t>Using one of the job finder websites below, find a job that your character could apply for. </a:t>
            </a:r>
          </a:p>
          <a:p>
            <a:pPr lvl="1"/>
            <a:r>
              <a:rPr lang="en-US" dirty="0">
                <a:hlinkClick r:id="rId2"/>
              </a:rPr>
              <a:t>https://www.careerbuilder.com</a:t>
            </a:r>
            <a:r>
              <a:rPr lang="en-US" dirty="0" smtClean="0">
                <a:hlinkClick r:id="rId2"/>
              </a:rPr>
              <a:t>/</a:t>
            </a:r>
            <a:endParaRPr lang="en-US" dirty="0" smtClean="0"/>
          </a:p>
          <a:p>
            <a:pPr lvl="1"/>
            <a:r>
              <a:rPr lang="en-US" dirty="0">
                <a:hlinkClick r:id="rId3"/>
              </a:rPr>
              <a:t>https://www.monster.com</a:t>
            </a:r>
            <a:r>
              <a:rPr lang="en-US" dirty="0" smtClean="0">
                <a:hlinkClick r:id="rId3"/>
              </a:rPr>
              <a:t>/</a:t>
            </a:r>
            <a:endParaRPr lang="en-US" dirty="0" smtClean="0"/>
          </a:p>
          <a:p>
            <a:pPr lvl="1"/>
            <a:r>
              <a:rPr lang="en-US" dirty="0">
                <a:hlinkClick r:id="rId4"/>
              </a:rPr>
              <a:t>https://www.indeed.com</a:t>
            </a:r>
            <a:r>
              <a:rPr lang="en-US" dirty="0" smtClean="0">
                <a:hlinkClick r:id="rId4"/>
              </a:rPr>
              <a:t>/</a:t>
            </a:r>
            <a:endParaRPr lang="en-US" dirty="0" smtClean="0"/>
          </a:p>
          <a:p>
            <a:pPr lvl="1"/>
            <a:r>
              <a:rPr lang="en-US" dirty="0">
                <a:hlinkClick r:id="rId5"/>
              </a:rPr>
              <a:t>https://</a:t>
            </a:r>
            <a:r>
              <a:rPr lang="en-US" dirty="0" smtClean="0">
                <a:hlinkClick r:id="rId5"/>
              </a:rPr>
              <a:t>www.glassdoor.com/index.htm</a:t>
            </a:r>
            <a:endParaRPr lang="en-US" dirty="0" smtClean="0"/>
          </a:p>
          <a:p>
            <a:r>
              <a:rPr lang="en-US" sz="2400" dirty="0" smtClean="0"/>
              <a:t>Be sure to read the qualifications to see if your character is qualified for the job. </a:t>
            </a:r>
          </a:p>
          <a:p>
            <a:r>
              <a:rPr lang="en-US" sz="2400" dirty="0" smtClean="0"/>
              <a:t>You MUST find a job that fits your character. </a:t>
            </a:r>
          </a:p>
          <a:p>
            <a:r>
              <a:rPr lang="en-US" sz="2400" dirty="0" smtClean="0"/>
              <a:t>On a separate word document, write an expository constructed response (</a:t>
            </a:r>
            <a:r>
              <a:rPr lang="en-US" sz="2400" i="1" dirty="0" smtClean="0"/>
              <a:t>2 paragraph minimum</a:t>
            </a:r>
            <a:r>
              <a:rPr lang="en-US" sz="2400" dirty="0" smtClean="0"/>
              <a:t>) of the job you found for your character and explain </a:t>
            </a:r>
            <a:r>
              <a:rPr lang="en-US" sz="2400" b="1" dirty="0" smtClean="0"/>
              <a:t>WHY</a:t>
            </a:r>
            <a:r>
              <a:rPr lang="en-US" sz="2400" dirty="0" smtClean="0"/>
              <a:t> and </a:t>
            </a:r>
            <a:r>
              <a:rPr lang="en-US" sz="2400" b="1" dirty="0" smtClean="0"/>
              <a:t>HOW</a:t>
            </a:r>
            <a:r>
              <a:rPr lang="en-US" sz="2400" dirty="0" smtClean="0"/>
              <a:t> he/she would be best for the position. </a:t>
            </a:r>
          </a:p>
        </p:txBody>
      </p:sp>
      <p:pic>
        <p:nvPicPr>
          <p:cNvPr id="1026" name="Picture 2" descr="Image result for job hu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7133" y="2326157"/>
            <a:ext cx="2698482" cy="252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120" y="1189038"/>
            <a:ext cx="10363200" cy="1143000"/>
          </a:xfrm>
        </p:spPr>
        <p:txBody>
          <a:bodyPr>
            <a:noAutofit/>
          </a:bodyPr>
          <a:lstStyle/>
          <a:p>
            <a:r>
              <a:rPr lang="en-US" dirty="0" smtClean="0">
                <a:latin typeface="Magneto" panose="04030805050802020D02" pitchFamily="82" charset="0"/>
              </a:rPr>
              <a:t>Checklist: </a:t>
            </a:r>
            <a:br>
              <a:rPr lang="en-US" dirty="0" smtClean="0">
                <a:latin typeface="Magneto" panose="04030805050802020D02" pitchFamily="82" charset="0"/>
              </a:rPr>
            </a:br>
            <a:r>
              <a:rPr lang="en-US" dirty="0" smtClean="0">
                <a:latin typeface="Magneto" panose="04030805050802020D02" pitchFamily="82" charset="0"/>
              </a:rPr>
              <a:t>Please check off the following before you submit your work. </a:t>
            </a:r>
            <a:endParaRPr lang="en-US" dirty="0">
              <a:latin typeface="Magneto" panose="04030805050802020D02" pitchFamily="82" charset="0"/>
            </a:endParaRPr>
          </a:p>
        </p:txBody>
      </p:sp>
      <p:sp>
        <p:nvSpPr>
          <p:cNvPr id="3" name="Content Placeholder 2"/>
          <p:cNvSpPr>
            <a:spLocks noGrp="1"/>
          </p:cNvSpPr>
          <p:nvPr>
            <p:ph sz="quarter" idx="1"/>
          </p:nvPr>
        </p:nvSpPr>
        <p:spPr>
          <a:xfrm>
            <a:off x="1219200" y="2544792"/>
            <a:ext cx="6710362" cy="3475008"/>
          </a:xfrm>
        </p:spPr>
        <p:txBody>
          <a:bodyPr>
            <a:noAutofit/>
          </a:bodyPr>
          <a:lstStyle/>
          <a:p>
            <a:pPr marL="514350" indent="-514350">
              <a:buAutoNum type="arabicPeriod"/>
            </a:pPr>
            <a:r>
              <a:rPr lang="en-US" sz="2800" dirty="0" smtClean="0"/>
              <a:t>_____ Resume</a:t>
            </a:r>
          </a:p>
          <a:p>
            <a:pPr marL="514350" indent="-514350">
              <a:buAutoNum type="arabicPeriod"/>
            </a:pPr>
            <a:r>
              <a:rPr lang="en-US" sz="2800" dirty="0" smtClean="0"/>
              <a:t>_____ Cover letter </a:t>
            </a:r>
          </a:p>
          <a:p>
            <a:pPr marL="514350" indent="-514350">
              <a:buAutoNum type="arabicPeriod"/>
            </a:pPr>
            <a:r>
              <a:rPr lang="en-US" sz="2800" dirty="0" smtClean="0"/>
              <a:t>_____ Find a job appropriate 		       	       for your character. </a:t>
            </a:r>
          </a:p>
          <a:p>
            <a:pPr marL="514350" indent="-514350">
              <a:buAutoNum type="arabicPeriod"/>
            </a:pPr>
            <a:r>
              <a:rPr lang="en-US" sz="2800" dirty="0" smtClean="0"/>
              <a:t>_____ 2 paragraph explanation 	      		       detailing WHY and HOW this job is 	       right for your character. </a:t>
            </a:r>
          </a:p>
          <a:p>
            <a:pPr marL="0" indent="0" algn="ctr">
              <a:buNone/>
            </a:pPr>
            <a:r>
              <a:rPr lang="en-US" sz="2800" b="1" i="1" dirty="0" smtClean="0">
                <a:solidFill>
                  <a:srgbClr val="FF0000"/>
                </a:solidFill>
              </a:rPr>
              <a:t>***PRINT AND STAPLE IN THIS ORDER.***</a:t>
            </a:r>
            <a:endParaRPr lang="en-US" sz="2800" b="1" i="1" dirty="0">
              <a:solidFill>
                <a:srgbClr val="FF0000"/>
              </a:solidFill>
            </a:endParaRPr>
          </a:p>
        </p:txBody>
      </p:sp>
      <p:pic>
        <p:nvPicPr>
          <p:cNvPr id="6" name="Picture 5"/>
          <p:cNvPicPr>
            <a:picLocks noChangeAspect="1"/>
          </p:cNvPicPr>
          <p:nvPr/>
        </p:nvPicPr>
        <p:blipFill>
          <a:blip r:embed="rId2"/>
          <a:stretch>
            <a:fillRect/>
          </a:stretch>
        </p:blipFill>
        <p:spPr>
          <a:xfrm>
            <a:off x="7929562" y="2544792"/>
            <a:ext cx="2757488" cy="2757488"/>
          </a:xfrm>
          <a:prstGeom prst="rect">
            <a:avLst/>
          </a:prstGeom>
        </p:spPr>
      </p:pic>
    </p:spTree>
    <p:extLst>
      <p:ext uri="{BB962C8B-B14F-4D97-AF65-F5344CB8AC3E}">
        <p14:creationId xmlns:p14="http://schemas.microsoft.com/office/powerpoint/2010/main" val="394192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agneto" panose="04030805050802020D02" pitchFamily="82" charset="0"/>
              </a:rPr>
              <a:t>Standards Met w/this Activity: </a:t>
            </a:r>
            <a:endParaRPr lang="en-US" sz="4400" dirty="0">
              <a:latin typeface="Magneto" panose="04030805050802020D02" pitchFamily="82" charset="0"/>
            </a:endParaRPr>
          </a:p>
        </p:txBody>
      </p:sp>
      <p:sp>
        <p:nvSpPr>
          <p:cNvPr id="3" name="Content Placeholder 2"/>
          <p:cNvSpPr>
            <a:spLocks noGrp="1"/>
          </p:cNvSpPr>
          <p:nvPr>
            <p:ph sz="quarter" idx="1"/>
          </p:nvPr>
        </p:nvSpPr>
        <p:spPr>
          <a:xfrm>
            <a:off x="76199" y="1447800"/>
            <a:ext cx="12030075" cy="4572000"/>
          </a:xfrm>
        </p:spPr>
        <p:txBody>
          <a:bodyPr>
            <a:noAutofit/>
          </a:bodyPr>
          <a:lstStyle/>
          <a:p>
            <a:r>
              <a:rPr lang="en-US" sz="1800" b="1" dirty="0"/>
              <a:t>ELAGSE9-10W2</a:t>
            </a:r>
            <a:r>
              <a:rPr lang="en-US" sz="1800" dirty="0"/>
              <a:t>: Write informative/explanatory texts to examine and convey complex ideas, concepts, and information clearly and accurately through the effective selection, organization, and analysis of content. a. Introduce a topic; organize complex ideas, concepts, and information to make important connections and distinctions; include formatting (e.g., headings), graphics (e.g., figures, tables), and multimedia when useful to aiding comprehension. b. Develop the topic with well-chosen, relevant, and sufficient facts, extended definitions, concrete details, quotations, or other information and examples appropriate to the audience’s knowledge of the topic. c. Use appropriate and varied transitions to link the major sections of the text, create cohesion, and clarify the relationships among complex ideas and concepts. d. Use precise language and domain-specific vocabulary to manage the complexity of the topic. e. Establish and maintain an appropriate style and objective tone. f. Provide a concluding statement or section that follows from and supports the information or explanation presented (e.g., articulating implications or the significance of the topic</a:t>
            </a:r>
            <a:r>
              <a:rPr lang="en-US" sz="1800" dirty="0" smtClean="0"/>
              <a:t>).</a:t>
            </a:r>
          </a:p>
          <a:p>
            <a:r>
              <a:rPr lang="en-US" sz="1800" b="1" dirty="0"/>
              <a:t>ELAGSE9-10W4</a:t>
            </a:r>
            <a:r>
              <a:rPr lang="en-US" sz="1800" dirty="0"/>
              <a:t>: Produce clear and coherent writing in which the development, organization, and style are appropriate to task, purpose, and audience. (Grade-specific expectations for writing types are defined in standards 1–3 above.) </a:t>
            </a:r>
            <a:endParaRPr lang="en-US" sz="1800" dirty="0" smtClean="0"/>
          </a:p>
          <a:p>
            <a:r>
              <a:rPr lang="en-US" sz="1800" b="1" dirty="0" smtClean="0"/>
              <a:t>ELAGSE9-10W5</a:t>
            </a:r>
            <a:r>
              <a:rPr lang="en-US" sz="1800" dirty="0"/>
              <a:t>: Develop and strengthen writing as needed by planning, revising, editing, rewriting, or trying a new approach, focusing on addressing what is most significant for a specific purpose and audience. (Editing for conventions should demonstrate command of Language standards 1–3 up to and including grades 9–10</a:t>
            </a:r>
            <a:r>
              <a:rPr lang="en-US" sz="1800" dirty="0" smtClean="0"/>
              <a:t>.)</a:t>
            </a:r>
          </a:p>
          <a:p>
            <a:r>
              <a:rPr lang="en-US" sz="1800" b="1" dirty="0"/>
              <a:t>ELAGSE9-10RL3</a:t>
            </a:r>
            <a:r>
              <a:rPr lang="en-US" sz="1800" dirty="0"/>
              <a:t>: Analyze how complex characters(e.g., those with multiple or conflicting motivations) develop over the course of a text, interact with other characters, and advance the plot or develop the theme</a:t>
            </a:r>
            <a:r>
              <a:rPr lang="en-US" sz="1800" dirty="0" smtClean="0"/>
              <a:t>.</a:t>
            </a:r>
          </a:p>
        </p:txBody>
      </p:sp>
    </p:spTree>
    <p:extLst>
      <p:ext uri="{BB962C8B-B14F-4D97-AF65-F5344CB8AC3E}">
        <p14:creationId xmlns:p14="http://schemas.microsoft.com/office/powerpoint/2010/main" val="210604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a:t>
            </a:r>
            <a:endParaRPr lang="en-US" dirty="0"/>
          </a:p>
        </p:txBody>
      </p:sp>
      <p:pic>
        <p:nvPicPr>
          <p:cNvPr id="5" name="Content Placeholder 4"/>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408" t="3344"/>
          <a:stretch/>
        </p:blipFill>
        <p:spPr>
          <a:xfrm>
            <a:off x="3234905" y="69010"/>
            <a:ext cx="7401465" cy="6737245"/>
          </a:xfrm>
        </p:spPr>
      </p:pic>
    </p:spTree>
    <p:extLst>
      <p:ext uri="{BB962C8B-B14F-4D97-AF65-F5344CB8AC3E}">
        <p14:creationId xmlns:p14="http://schemas.microsoft.com/office/powerpoint/2010/main" val="151569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Magneto" panose="04030805050802020D02" pitchFamily="82" charset="0"/>
              </a:rPr>
              <a:t>Overview: </a:t>
            </a:r>
            <a:endParaRPr lang="en-US" sz="6000" dirty="0">
              <a:latin typeface="Magneto" panose="04030805050802020D02" pitchFamily="82" charset="0"/>
            </a:endParaRPr>
          </a:p>
        </p:txBody>
      </p:sp>
      <p:sp>
        <p:nvSpPr>
          <p:cNvPr id="3" name="Content Placeholder 2"/>
          <p:cNvSpPr>
            <a:spLocks noGrp="1"/>
          </p:cNvSpPr>
          <p:nvPr>
            <p:ph sz="quarter" idx="1"/>
          </p:nvPr>
        </p:nvSpPr>
        <p:spPr>
          <a:xfrm>
            <a:off x="1219200" y="1447800"/>
            <a:ext cx="10363200" cy="4572000"/>
          </a:xfrm>
        </p:spPr>
        <p:txBody>
          <a:bodyPr>
            <a:normAutofit fontScale="92500"/>
          </a:bodyPr>
          <a:lstStyle/>
          <a:p>
            <a:r>
              <a:rPr lang="en-US" dirty="0" smtClean="0">
                <a:latin typeface="+mj-lt"/>
              </a:rPr>
              <a:t>You will create </a:t>
            </a:r>
            <a:r>
              <a:rPr lang="en-US" dirty="0">
                <a:latin typeface="+mj-lt"/>
              </a:rPr>
              <a:t>a resume for one of the </a:t>
            </a:r>
            <a:r>
              <a:rPr lang="en-US" dirty="0" smtClean="0">
                <a:latin typeface="+mj-lt"/>
              </a:rPr>
              <a:t>characters in </a:t>
            </a:r>
            <a:r>
              <a:rPr lang="en-US" i="1" dirty="0" smtClean="0">
                <a:latin typeface="+mj-lt"/>
              </a:rPr>
              <a:t>Macbeth</a:t>
            </a:r>
            <a:r>
              <a:rPr lang="en-US" dirty="0" smtClean="0">
                <a:latin typeface="+mj-lt"/>
              </a:rPr>
              <a:t>. </a:t>
            </a:r>
          </a:p>
          <a:p>
            <a:r>
              <a:rPr lang="en-US" dirty="0" smtClean="0">
                <a:latin typeface="+mj-lt"/>
              </a:rPr>
              <a:t>First, you will learn how to write a well-written cover letter &amp; resume. </a:t>
            </a:r>
          </a:p>
          <a:p>
            <a:r>
              <a:rPr lang="en-US" dirty="0" smtClean="0">
                <a:latin typeface="+mj-lt"/>
              </a:rPr>
              <a:t>Next</a:t>
            </a:r>
            <a:r>
              <a:rPr lang="en-US" dirty="0">
                <a:latin typeface="+mj-lt"/>
              </a:rPr>
              <a:t>, </a:t>
            </a:r>
            <a:r>
              <a:rPr lang="en-US" dirty="0" smtClean="0">
                <a:latin typeface="+mj-lt"/>
              </a:rPr>
              <a:t>search </a:t>
            </a:r>
            <a:r>
              <a:rPr lang="en-US" dirty="0">
                <a:latin typeface="+mj-lt"/>
              </a:rPr>
              <a:t>the internet for historical background </a:t>
            </a:r>
            <a:r>
              <a:rPr lang="en-US" dirty="0" smtClean="0">
                <a:latin typeface="+mj-lt"/>
              </a:rPr>
              <a:t>information (CONTEXT OF COMPOSOITION). </a:t>
            </a:r>
          </a:p>
          <a:p>
            <a:r>
              <a:rPr lang="en-US" dirty="0">
                <a:latin typeface="+mj-lt"/>
              </a:rPr>
              <a:t>E</a:t>
            </a:r>
            <a:r>
              <a:rPr lang="en-US" dirty="0" smtClean="0">
                <a:latin typeface="+mj-lt"/>
              </a:rPr>
              <a:t>xplore </a:t>
            </a:r>
            <a:r>
              <a:rPr lang="en-US" dirty="0">
                <a:latin typeface="+mj-lt"/>
              </a:rPr>
              <a:t>the play again, looking for both direct and implied information about their characters and </a:t>
            </a:r>
            <a:r>
              <a:rPr lang="en-US" b="1" dirty="0" smtClean="0">
                <a:latin typeface="+mj-lt"/>
              </a:rPr>
              <a:t>note </a:t>
            </a:r>
            <a:r>
              <a:rPr lang="en-US" b="1" dirty="0">
                <a:latin typeface="+mj-lt"/>
              </a:rPr>
              <a:t>the location of supporting details</a:t>
            </a:r>
            <a:r>
              <a:rPr lang="en-US" dirty="0">
                <a:latin typeface="+mj-lt"/>
              </a:rPr>
              <a:t>. </a:t>
            </a:r>
            <a:endParaRPr lang="en-US" dirty="0" smtClean="0">
              <a:latin typeface="+mj-lt"/>
            </a:endParaRPr>
          </a:p>
          <a:p>
            <a:r>
              <a:rPr lang="en-US" dirty="0" smtClean="0">
                <a:latin typeface="+mj-lt"/>
              </a:rPr>
              <a:t>Draft a cover letter &amp; resume </a:t>
            </a:r>
            <a:r>
              <a:rPr lang="en-US" dirty="0">
                <a:latin typeface="+mj-lt"/>
              </a:rPr>
              <a:t>for </a:t>
            </a:r>
            <a:r>
              <a:rPr lang="en-US" dirty="0" smtClean="0">
                <a:latin typeface="+mj-lt"/>
              </a:rPr>
              <a:t>your character.</a:t>
            </a:r>
          </a:p>
          <a:p>
            <a:r>
              <a:rPr lang="en-US" dirty="0" smtClean="0">
                <a:latin typeface="+mj-lt"/>
              </a:rPr>
              <a:t>Finally, search </a:t>
            </a:r>
            <a:r>
              <a:rPr lang="en-US" dirty="0">
                <a:latin typeface="+mj-lt"/>
              </a:rPr>
              <a:t>a job listing site for a job for which </a:t>
            </a:r>
            <a:r>
              <a:rPr lang="en-US" dirty="0" smtClean="0">
                <a:latin typeface="+mj-lt"/>
              </a:rPr>
              <a:t>your </a:t>
            </a:r>
            <a:r>
              <a:rPr lang="en-US" dirty="0">
                <a:latin typeface="+mj-lt"/>
              </a:rPr>
              <a:t>character is qualified</a:t>
            </a:r>
            <a:r>
              <a:rPr lang="en-US" dirty="0" smtClean="0">
                <a:latin typeface="+mj-lt"/>
              </a:rPr>
              <a:t>. When you present your resume, you will explain the job that he/she is applying for. Be prepared to justify why this job is best for him/her. </a:t>
            </a:r>
            <a:endParaRPr lang="en-US" dirty="0">
              <a:latin typeface="+mj-lt"/>
            </a:endParaRPr>
          </a:p>
        </p:txBody>
      </p:sp>
      <p:pic>
        <p:nvPicPr>
          <p:cNvPr id="2050" name="Picture 2" descr="Image result for over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9693" y="-126019"/>
            <a:ext cx="3822509" cy="229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3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Magneto" panose="04030805050802020D02" pitchFamily="82" charset="0"/>
              </a:rPr>
              <a:t>Goal: </a:t>
            </a:r>
            <a:endParaRPr lang="en-US" sz="6000" dirty="0">
              <a:latin typeface="Magneto" panose="04030805050802020D02" pitchFamily="82" charset="0"/>
            </a:endParaRPr>
          </a:p>
        </p:txBody>
      </p:sp>
      <p:sp>
        <p:nvSpPr>
          <p:cNvPr id="3" name="Content Placeholder 2"/>
          <p:cNvSpPr>
            <a:spLocks noGrp="1"/>
          </p:cNvSpPr>
          <p:nvPr>
            <p:ph sz="quarter" idx="1"/>
          </p:nvPr>
        </p:nvSpPr>
        <p:spPr>
          <a:xfrm>
            <a:off x="1219200" y="1447800"/>
            <a:ext cx="5932098" cy="4572000"/>
          </a:xfrm>
        </p:spPr>
        <p:txBody>
          <a:bodyPr/>
          <a:lstStyle/>
          <a:p>
            <a:r>
              <a:rPr lang="en-US" dirty="0" smtClean="0">
                <a:latin typeface="+mj-lt"/>
              </a:rPr>
              <a:t>To display your in-depth knowledge of ONE major character in Macbeth through a well-written and historically accurate resume. </a:t>
            </a:r>
          </a:p>
          <a:p>
            <a:r>
              <a:rPr lang="en-US" dirty="0" smtClean="0">
                <a:latin typeface="+mj-lt"/>
              </a:rPr>
              <a:t>To display your knowledge of how to write a well-written resume. </a:t>
            </a:r>
          </a:p>
          <a:p>
            <a:r>
              <a:rPr lang="en-US" dirty="0" smtClean="0">
                <a:latin typeface="+mj-lt"/>
              </a:rPr>
              <a:t>To display your knowledge of the time period. </a:t>
            </a:r>
            <a:endParaRPr lang="en-US" dirty="0">
              <a:latin typeface="+mj-lt"/>
            </a:endParaRPr>
          </a:p>
        </p:txBody>
      </p:sp>
      <p:pic>
        <p:nvPicPr>
          <p:cNvPr id="1026" name="Picture 2" descr="Image result for goal"/>
          <p:cNvPicPr>
            <a:picLocks noChangeAspect="1" noChangeArrowheads="1"/>
          </p:cNvPicPr>
          <p:nvPr/>
        </p:nvPicPr>
        <p:blipFill rotWithShape="1">
          <a:blip r:embed="rId2">
            <a:extLst>
              <a:ext uri="{28A0092B-C50C-407E-A947-70E740481C1C}">
                <a14:useLocalDpi xmlns:a14="http://schemas.microsoft.com/office/drawing/2010/main" val="0"/>
              </a:ext>
            </a:extLst>
          </a:blip>
          <a:srcRect l="23124" r="19864"/>
          <a:stretch/>
        </p:blipFill>
        <p:spPr bwMode="auto">
          <a:xfrm>
            <a:off x="7617125" y="2165230"/>
            <a:ext cx="3381556"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4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5400" dirty="0" smtClean="0">
                <a:latin typeface="Magneto" panose="04030805050802020D02" pitchFamily="82" charset="0"/>
              </a:rPr>
              <a:t>Step-by-Step Instructions </a:t>
            </a:r>
            <a:endParaRPr lang="en-US" sz="5400" dirty="0">
              <a:latin typeface="Magneto" panose="04030805050802020D02" pitchFamily="82" charset="0"/>
            </a:endParaRPr>
          </a:p>
        </p:txBody>
      </p:sp>
      <p:sp>
        <p:nvSpPr>
          <p:cNvPr id="5" name="Subtitle 4"/>
          <p:cNvSpPr>
            <a:spLocks noGrp="1"/>
          </p:cNvSpPr>
          <p:nvPr>
            <p:ph type="subTitle" idx="1"/>
          </p:nvPr>
        </p:nvSpPr>
        <p:spPr/>
        <p:txBody>
          <a:bodyPr/>
          <a:lstStyle/>
          <a:p>
            <a:r>
              <a:rPr lang="en-US" i="1" dirty="0" smtClean="0"/>
              <a:t>**This is an individual project. You may confer with student’s around you, but you are responsible for your own original work. </a:t>
            </a:r>
            <a:r>
              <a:rPr lang="en-US" i="1" dirty="0" smtClean="0">
                <a:sym typeface="Wingdings" panose="05000000000000000000" pitchFamily="2" charset="2"/>
              </a:rPr>
              <a:t> **</a:t>
            </a:r>
            <a:endParaRPr lang="en-US" i="1" dirty="0"/>
          </a:p>
        </p:txBody>
      </p:sp>
    </p:spTree>
    <p:extLst>
      <p:ext uri="{BB962C8B-B14F-4D97-AF65-F5344CB8AC3E}">
        <p14:creationId xmlns:p14="http://schemas.microsoft.com/office/powerpoint/2010/main" val="282841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gneto" panose="04030805050802020D02" pitchFamily="82" charset="0"/>
              </a:rPr>
              <a:t>Step #1: Choosing the Character</a:t>
            </a:r>
            <a:endParaRPr lang="en-US" dirty="0">
              <a:latin typeface="Magneto" panose="04030805050802020D02" pitchFamily="82" charset="0"/>
            </a:endParaRPr>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4000" dirty="0"/>
              <a:t>Choose </a:t>
            </a:r>
            <a:r>
              <a:rPr lang="en-US" sz="4000" b="1" dirty="0"/>
              <a:t>ONE</a:t>
            </a:r>
            <a:r>
              <a:rPr lang="en-US" sz="4000" dirty="0"/>
              <a:t> character from the list below: </a:t>
            </a:r>
          </a:p>
          <a:p>
            <a:pPr marL="1062990" lvl="2" indent="-514350">
              <a:buAutoNum type="arabicPeriod"/>
            </a:pPr>
            <a:r>
              <a:rPr lang="en-US" sz="3600" dirty="0"/>
              <a:t>Macbeth</a:t>
            </a:r>
          </a:p>
          <a:p>
            <a:pPr marL="1062990" lvl="2" indent="-514350">
              <a:buAutoNum type="arabicPeriod"/>
            </a:pPr>
            <a:r>
              <a:rPr lang="en-US" sz="3600" dirty="0"/>
              <a:t>Lady Macbeth</a:t>
            </a:r>
          </a:p>
          <a:p>
            <a:pPr marL="1062990" lvl="2" indent="-514350">
              <a:buAutoNum type="arabicPeriod"/>
            </a:pPr>
            <a:r>
              <a:rPr lang="en-US" sz="3600" dirty="0"/>
              <a:t>Banquo</a:t>
            </a:r>
          </a:p>
          <a:p>
            <a:pPr marL="1062990" lvl="2" indent="-514350">
              <a:buAutoNum type="arabicPeriod"/>
            </a:pPr>
            <a:r>
              <a:rPr lang="en-US" sz="3600" dirty="0"/>
              <a:t>Duncan</a:t>
            </a:r>
          </a:p>
          <a:p>
            <a:pPr marL="1062990" lvl="2" indent="-514350">
              <a:buAutoNum type="arabicPeriod"/>
            </a:pPr>
            <a:r>
              <a:rPr lang="en-US" sz="3600" dirty="0"/>
              <a:t>Three </a:t>
            </a:r>
            <a:r>
              <a:rPr lang="en-US" sz="3600" dirty="0" smtClean="0"/>
              <a:t>witches</a:t>
            </a:r>
          </a:p>
          <a:p>
            <a:pPr marL="1062990" lvl="2" indent="-514350">
              <a:buAutoNum type="arabicPeriod"/>
            </a:pPr>
            <a:r>
              <a:rPr lang="en-US" sz="3600" dirty="0" smtClean="0"/>
              <a:t>Other (must see me for approval)</a:t>
            </a:r>
            <a:endParaRPr lang="en-US" sz="3600" dirty="0"/>
          </a:p>
          <a:p>
            <a:endParaRPr lang="en-US" dirty="0"/>
          </a:p>
        </p:txBody>
      </p:sp>
      <p:pic>
        <p:nvPicPr>
          <p:cNvPr id="4098" name="Picture 2" descr="Image result for macbe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4782" y="1625018"/>
            <a:ext cx="2742901" cy="20571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king duncan macb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643" y="1447800"/>
            <a:ext cx="1707731" cy="27353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banqu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01" r="11009"/>
          <a:stretch/>
        </p:blipFill>
        <p:spPr bwMode="auto">
          <a:xfrm>
            <a:off x="6217920" y="3796806"/>
            <a:ext cx="2140491" cy="265272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macbeth witch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1033" y="4344123"/>
            <a:ext cx="3021367" cy="217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8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Magneto" panose="04030805050802020D02" pitchFamily="82" charset="0"/>
              </a:rPr>
              <a:t>Step #2: Context of Composition</a:t>
            </a:r>
            <a:endParaRPr lang="en-US" sz="4400" dirty="0">
              <a:latin typeface="Magneto" panose="04030805050802020D02" pitchFamily="82" charset="0"/>
            </a:endParaRPr>
          </a:p>
        </p:txBody>
      </p:sp>
      <p:sp>
        <p:nvSpPr>
          <p:cNvPr id="8" name="Text Placeholder 7"/>
          <p:cNvSpPr>
            <a:spLocks noGrp="1"/>
          </p:cNvSpPr>
          <p:nvPr>
            <p:ph type="body" idx="1"/>
          </p:nvPr>
        </p:nvSpPr>
        <p:spPr>
          <a:xfrm>
            <a:off x="1219200" y="1866900"/>
            <a:ext cx="4978400" cy="762000"/>
          </a:xfrm>
        </p:spPr>
        <p:txBody>
          <a:bodyPr/>
          <a:lstStyle/>
          <a:p>
            <a:r>
              <a:rPr lang="en-US" dirty="0" smtClean="0"/>
              <a:t>Directions: </a:t>
            </a:r>
          </a:p>
          <a:p>
            <a:endParaRPr lang="en-US" dirty="0"/>
          </a:p>
        </p:txBody>
      </p:sp>
      <p:sp>
        <p:nvSpPr>
          <p:cNvPr id="3" name="Content Placeholder 2"/>
          <p:cNvSpPr>
            <a:spLocks noGrp="1"/>
          </p:cNvSpPr>
          <p:nvPr>
            <p:ph sz="half" idx="2"/>
          </p:nvPr>
        </p:nvSpPr>
        <p:spPr>
          <a:xfrm>
            <a:off x="1219200" y="2154447"/>
            <a:ext cx="4978400" cy="3886200"/>
          </a:xfrm>
        </p:spPr>
        <p:txBody>
          <a:bodyPr/>
          <a:lstStyle/>
          <a:p>
            <a:pPr marL="0" indent="0">
              <a:buNone/>
            </a:pPr>
            <a:r>
              <a:rPr lang="en-US" dirty="0" smtClean="0"/>
              <a:t>Research the time period (social, cultural, &amp; historical context) in which this play takes place to ensure your resume is RELEVANT.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9" name="Text Placeholder 8"/>
          <p:cNvSpPr>
            <a:spLocks noGrp="1"/>
          </p:cNvSpPr>
          <p:nvPr>
            <p:ph type="body" sz="half" idx="3"/>
          </p:nvPr>
        </p:nvSpPr>
        <p:spPr>
          <a:xfrm>
            <a:off x="1219200" y="4261449"/>
            <a:ext cx="5464354" cy="762000"/>
          </a:xfrm>
        </p:spPr>
        <p:txBody>
          <a:bodyPr/>
          <a:lstStyle/>
          <a:p>
            <a:r>
              <a:rPr lang="en-US" dirty="0" smtClean="0"/>
              <a:t>Important Information:</a:t>
            </a:r>
          </a:p>
          <a:p>
            <a:endParaRPr lang="en-US" dirty="0"/>
          </a:p>
        </p:txBody>
      </p:sp>
      <p:sp>
        <p:nvSpPr>
          <p:cNvPr id="10" name="Content Placeholder 9"/>
          <p:cNvSpPr>
            <a:spLocks noGrp="1"/>
          </p:cNvSpPr>
          <p:nvPr>
            <p:ph sz="half" idx="4"/>
          </p:nvPr>
        </p:nvSpPr>
        <p:spPr>
          <a:xfrm>
            <a:off x="1219200" y="4707147"/>
            <a:ext cx="4978400" cy="1649802"/>
          </a:xfrm>
        </p:spPr>
        <p:txBody>
          <a:bodyPr/>
          <a:lstStyle/>
          <a:p>
            <a:r>
              <a:rPr lang="en-US" dirty="0" smtClean="0"/>
              <a:t>11</a:t>
            </a:r>
            <a:r>
              <a:rPr lang="en-US" baseline="30000" dirty="0" smtClean="0"/>
              <a:t>th</a:t>
            </a:r>
            <a:r>
              <a:rPr lang="en-US" dirty="0" smtClean="0"/>
              <a:t> century Scotland</a:t>
            </a:r>
          </a:p>
          <a:p>
            <a:r>
              <a:rPr lang="en-US" dirty="0" smtClean="0"/>
              <a:t>Macbeth reigns over Scotland from 1040-1057</a:t>
            </a:r>
            <a:endParaRPr lang="en-US" dirty="0"/>
          </a:p>
        </p:txBody>
      </p:sp>
      <p:pic>
        <p:nvPicPr>
          <p:cNvPr id="3076" name="Picture 4" descr="Image result for time peri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576" y="2371545"/>
            <a:ext cx="2839245" cy="288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4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Magneto" panose="04030805050802020D02" pitchFamily="82" charset="0"/>
              </a:rPr>
              <a:t>Step #3: </a:t>
            </a:r>
            <a:endParaRPr lang="en-US" sz="4800" dirty="0">
              <a:latin typeface="Magneto" panose="04030805050802020D02" pitchFamily="82" charset="0"/>
            </a:endParaRPr>
          </a:p>
        </p:txBody>
      </p:sp>
      <p:sp>
        <p:nvSpPr>
          <p:cNvPr id="5" name="Text Placeholder 4"/>
          <p:cNvSpPr>
            <a:spLocks noGrp="1"/>
          </p:cNvSpPr>
          <p:nvPr>
            <p:ph type="body" idx="1"/>
          </p:nvPr>
        </p:nvSpPr>
        <p:spPr>
          <a:xfrm>
            <a:off x="1219200" y="1447800"/>
            <a:ext cx="5384800" cy="762000"/>
          </a:xfrm>
        </p:spPr>
        <p:txBody>
          <a:bodyPr/>
          <a:lstStyle/>
          <a:p>
            <a:r>
              <a:rPr lang="en-US" dirty="0" smtClean="0"/>
              <a:t>Indirect VS. Direct Characterization</a:t>
            </a:r>
            <a:endParaRPr lang="en-US" dirty="0"/>
          </a:p>
        </p:txBody>
      </p:sp>
      <p:sp>
        <p:nvSpPr>
          <p:cNvPr id="3" name="Content Placeholder 2"/>
          <p:cNvSpPr>
            <a:spLocks noGrp="1"/>
          </p:cNvSpPr>
          <p:nvPr>
            <p:ph sz="half" idx="2"/>
          </p:nvPr>
        </p:nvSpPr>
        <p:spPr>
          <a:xfrm>
            <a:off x="1219199" y="2247900"/>
            <a:ext cx="5078083" cy="3886200"/>
          </a:xfrm>
        </p:spPr>
        <p:txBody>
          <a:bodyPr>
            <a:normAutofit fontScale="85000" lnSpcReduction="10000"/>
          </a:bodyPr>
          <a:lstStyle/>
          <a:p>
            <a:pPr marL="0" indent="0">
              <a:buNone/>
            </a:pPr>
            <a:r>
              <a:rPr lang="en-US" i="1" dirty="0"/>
              <a:t>“Characterization is the process by which the writer reveals the personality of a character. Characterization is revealed through </a:t>
            </a:r>
            <a:r>
              <a:rPr lang="en-US" b="1" i="1" dirty="0"/>
              <a:t>direct</a:t>
            </a:r>
            <a:r>
              <a:rPr lang="en-US" i="1" dirty="0"/>
              <a:t> characterization and </a:t>
            </a:r>
            <a:r>
              <a:rPr lang="en-US" b="1" i="1" dirty="0"/>
              <a:t>indirect </a:t>
            </a:r>
            <a:r>
              <a:rPr lang="en-US" i="1" dirty="0"/>
              <a:t>characterization</a:t>
            </a:r>
            <a:r>
              <a:rPr lang="en-US" i="1" dirty="0" smtClean="0"/>
              <a:t>.”</a:t>
            </a:r>
          </a:p>
          <a:p>
            <a:pPr marL="0" indent="0">
              <a:buNone/>
            </a:pPr>
            <a:r>
              <a:rPr lang="en-US" b="1" u="sng" dirty="0">
                <a:solidFill>
                  <a:srgbClr val="7030A0"/>
                </a:solidFill>
              </a:rPr>
              <a:t>Direct Characterization </a:t>
            </a:r>
            <a:r>
              <a:rPr lang="en-US" b="1" i="1" dirty="0" smtClean="0">
                <a:solidFill>
                  <a:srgbClr val="7030A0"/>
                </a:solidFill>
              </a:rPr>
              <a:t>TELLS</a:t>
            </a:r>
            <a:r>
              <a:rPr lang="en-US" b="1" dirty="0" smtClean="0">
                <a:solidFill>
                  <a:srgbClr val="7030A0"/>
                </a:solidFill>
              </a:rPr>
              <a:t> </a:t>
            </a:r>
            <a:r>
              <a:rPr lang="en-US" b="1" dirty="0">
                <a:solidFill>
                  <a:srgbClr val="7030A0"/>
                </a:solidFill>
              </a:rPr>
              <a:t>the audience what the personality of the character is. </a:t>
            </a:r>
            <a:endParaRPr lang="en-US" b="1" i="1" dirty="0" smtClean="0">
              <a:solidFill>
                <a:srgbClr val="7030A0"/>
              </a:solidFill>
            </a:endParaRPr>
          </a:p>
          <a:p>
            <a:pPr marL="0" indent="0">
              <a:buNone/>
            </a:pPr>
            <a:r>
              <a:rPr lang="en-US" b="1" u="sng" dirty="0">
                <a:solidFill>
                  <a:srgbClr val="00B050"/>
                </a:solidFill>
              </a:rPr>
              <a:t>Indirect Characterization </a:t>
            </a:r>
            <a:r>
              <a:rPr lang="en-US" b="1" i="1" dirty="0" smtClean="0">
                <a:solidFill>
                  <a:srgbClr val="00B050"/>
                </a:solidFill>
              </a:rPr>
              <a:t>SHOWS</a:t>
            </a:r>
            <a:r>
              <a:rPr lang="en-US" b="1" dirty="0" smtClean="0">
                <a:solidFill>
                  <a:srgbClr val="00B050"/>
                </a:solidFill>
              </a:rPr>
              <a:t> </a:t>
            </a:r>
            <a:r>
              <a:rPr lang="en-US" b="1" dirty="0">
                <a:solidFill>
                  <a:srgbClr val="00B050"/>
                </a:solidFill>
              </a:rPr>
              <a:t>things that reveal the personality of a character. There are five different methods of indirect </a:t>
            </a:r>
            <a:r>
              <a:rPr lang="en-US" b="1" dirty="0" smtClean="0">
                <a:solidFill>
                  <a:srgbClr val="00B050"/>
                </a:solidFill>
              </a:rPr>
              <a:t>characterization. </a:t>
            </a:r>
            <a:r>
              <a:rPr lang="en-US" b="1" dirty="0" smtClean="0"/>
              <a:t>(S.T.E.A.L)</a:t>
            </a:r>
            <a:endParaRPr lang="en-US" b="1" i="1" dirty="0"/>
          </a:p>
        </p:txBody>
      </p:sp>
      <p:sp>
        <p:nvSpPr>
          <p:cNvPr id="6" name="Text Placeholder 5"/>
          <p:cNvSpPr>
            <a:spLocks noGrp="1"/>
          </p:cNvSpPr>
          <p:nvPr>
            <p:ph type="body" sz="half" idx="3"/>
          </p:nvPr>
        </p:nvSpPr>
        <p:spPr/>
        <p:txBody>
          <a:bodyPr/>
          <a:lstStyle/>
          <a:p>
            <a:r>
              <a:rPr lang="en-US" dirty="0" smtClean="0"/>
              <a:t>Analyzing the Text</a:t>
            </a:r>
            <a:endParaRPr lang="en-US" dirty="0"/>
          </a:p>
        </p:txBody>
      </p:sp>
      <p:sp>
        <p:nvSpPr>
          <p:cNvPr id="7" name="Content Placeholder 6"/>
          <p:cNvSpPr>
            <a:spLocks noGrp="1"/>
          </p:cNvSpPr>
          <p:nvPr>
            <p:ph sz="half" idx="4"/>
          </p:nvPr>
        </p:nvSpPr>
        <p:spPr/>
        <p:txBody>
          <a:bodyPr/>
          <a:lstStyle/>
          <a:p>
            <a:r>
              <a:rPr lang="en-US" dirty="0" smtClean="0"/>
              <a:t>Go through the text &amp; highlight important parts. </a:t>
            </a:r>
          </a:p>
          <a:p>
            <a:r>
              <a:rPr lang="en-US" dirty="0" smtClean="0"/>
              <a:t>Where in the text do you learn about the character</a:t>
            </a:r>
          </a:p>
          <a:p>
            <a:r>
              <a:rPr lang="en-US" dirty="0" smtClean="0"/>
              <a:t>Jorden was here ;)</a:t>
            </a:r>
            <a:endParaRPr lang="en-US" dirty="0"/>
          </a:p>
        </p:txBody>
      </p:sp>
    </p:spTree>
    <p:extLst>
      <p:ext uri="{BB962C8B-B14F-4D97-AF65-F5344CB8AC3E}">
        <p14:creationId xmlns:p14="http://schemas.microsoft.com/office/powerpoint/2010/main" val="22672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11073"/>
            <a:ext cx="10363200" cy="1143000"/>
          </a:xfrm>
        </p:spPr>
        <p:txBody>
          <a:bodyPr>
            <a:noAutofit/>
          </a:bodyPr>
          <a:lstStyle/>
          <a:p>
            <a:r>
              <a:rPr lang="en-US" dirty="0" smtClean="0">
                <a:latin typeface="Magneto" panose="04030805050802020D02" pitchFamily="82" charset="0"/>
              </a:rPr>
              <a:t>Direct &amp; Indirect Characterization:</a:t>
            </a:r>
            <a:br>
              <a:rPr lang="en-US" dirty="0" smtClean="0">
                <a:latin typeface="Magneto" panose="04030805050802020D02" pitchFamily="82" charset="0"/>
              </a:rPr>
            </a:br>
            <a:r>
              <a:rPr lang="en-US" dirty="0" smtClean="0">
                <a:latin typeface="Magneto" panose="04030805050802020D02" pitchFamily="82" charset="0"/>
              </a:rPr>
              <a:t>Examples </a:t>
            </a:r>
            <a:endParaRPr lang="en-US" dirty="0">
              <a:latin typeface="Magneto" panose="04030805050802020D02" pitchFamily="82" charset="0"/>
            </a:endParaRPr>
          </a:p>
        </p:txBody>
      </p:sp>
      <p:sp>
        <p:nvSpPr>
          <p:cNvPr id="3" name="Text Placeholder 2"/>
          <p:cNvSpPr>
            <a:spLocks noGrp="1"/>
          </p:cNvSpPr>
          <p:nvPr>
            <p:ph type="body" idx="1"/>
          </p:nvPr>
        </p:nvSpPr>
        <p:spPr>
          <a:xfrm>
            <a:off x="1219200" y="1318404"/>
            <a:ext cx="4978400" cy="762000"/>
          </a:xfrm>
        </p:spPr>
        <p:txBody>
          <a:bodyPr/>
          <a:lstStyle/>
          <a:p>
            <a:pPr algn="ctr"/>
            <a:r>
              <a:rPr lang="en-US" dirty="0" smtClean="0"/>
              <a:t>Direct Characterization</a:t>
            </a:r>
            <a:endParaRPr lang="en-US" dirty="0"/>
          </a:p>
        </p:txBody>
      </p:sp>
      <p:sp>
        <p:nvSpPr>
          <p:cNvPr id="4" name="Content Placeholder 3"/>
          <p:cNvSpPr>
            <a:spLocks noGrp="1"/>
          </p:cNvSpPr>
          <p:nvPr>
            <p:ph sz="half" idx="2"/>
          </p:nvPr>
        </p:nvSpPr>
        <p:spPr>
          <a:xfrm>
            <a:off x="86264" y="2080404"/>
            <a:ext cx="6111336" cy="4682704"/>
          </a:xfrm>
        </p:spPr>
        <p:txBody>
          <a:bodyPr>
            <a:normAutofit/>
          </a:bodyPr>
          <a:lstStyle/>
          <a:p>
            <a:pPr>
              <a:buNone/>
            </a:pPr>
            <a:r>
              <a:rPr lang="en-US" sz="2800" b="1" dirty="0"/>
              <a:t>Example</a:t>
            </a:r>
            <a:r>
              <a:rPr lang="en-US" sz="2800" dirty="0"/>
              <a:t>:  “The patient boy and quiet girl were both well mannered and did not disobey their </a:t>
            </a:r>
            <a:r>
              <a:rPr lang="en-US" sz="2800" dirty="0" smtClean="0"/>
              <a:t>mother</a:t>
            </a:r>
            <a:r>
              <a:rPr lang="en-US" sz="2800" dirty="0"/>
              <a:t>.” </a:t>
            </a:r>
          </a:p>
          <a:p>
            <a:pPr>
              <a:buNone/>
            </a:pPr>
            <a:r>
              <a:rPr lang="en-US" sz="2800" b="1" dirty="0"/>
              <a:t>Explanation</a:t>
            </a:r>
            <a:r>
              <a:rPr lang="en-US" sz="2800" dirty="0"/>
              <a:t>:  The author is directly telling the audience the personality of these two children. The </a:t>
            </a:r>
            <a:r>
              <a:rPr lang="en-US" sz="2800" dirty="0" smtClean="0"/>
              <a:t>boy </a:t>
            </a:r>
            <a:r>
              <a:rPr lang="en-US" sz="2800" dirty="0"/>
              <a:t>is “patient” and the girl is “quiet.” </a:t>
            </a:r>
          </a:p>
          <a:p>
            <a:endParaRPr lang="en-US" dirty="0"/>
          </a:p>
        </p:txBody>
      </p:sp>
      <p:sp>
        <p:nvSpPr>
          <p:cNvPr id="5" name="Text Placeholder 4"/>
          <p:cNvSpPr>
            <a:spLocks noGrp="1"/>
          </p:cNvSpPr>
          <p:nvPr>
            <p:ph type="body" sz="half" idx="3"/>
          </p:nvPr>
        </p:nvSpPr>
        <p:spPr>
          <a:xfrm>
            <a:off x="6604000" y="1318404"/>
            <a:ext cx="4978400" cy="762000"/>
          </a:xfrm>
        </p:spPr>
        <p:txBody>
          <a:bodyPr/>
          <a:lstStyle/>
          <a:p>
            <a:pPr algn="ctr"/>
            <a:r>
              <a:rPr lang="en-US" dirty="0" smtClean="0"/>
              <a:t>Indirect Characterization</a:t>
            </a:r>
            <a:endParaRPr lang="en-US" dirty="0"/>
          </a:p>
        </p:txBody>
      </p:sp>
      <p:sp>
        <p:nvSpPr>
          <p:cNvPr id="6" name="Content Placeholder 5"/>
          <p:cNvSpPr>
            <a:spLocks noGrp="1"/>
          </p:cNvSpPr>
          <p:nvPr>
            <p:ph sz="half" idx="4"/>
          </p:nvPr>
        </p:nvSpPr>
        <p:spPr>
          <a:xfrm>
            <a:off x="6604000" y="2080405"/>
            <a:ext cx="5481608" cy="4682704"/>
          </a:xfrm>
        </p:spPr>
        <p:txBody>
          <a:bodyPr>
            <a:normAutofit fontScale="55000" lnSpcReduction="20000"/>
          </a:bodyPr>
          <a:lstStyle/>
          <a:p>
            <a:pPr>
              <a:buNone/>
            </a:pPr>
            <a:r>
              <a:rPr lang="en-US" sz="2900" dirty="0" smtClean="0"/>
              <a:t> </a:t>
            </a:r>
            <a:r>
              <a:rPr lang="en-US" sz="2900" u="sng" dirty="0" smtClean="0"/>
              <a:t>Speech</a:t>
            </a:r>
            <a:r>
              <a:rPr lang="en-US" sz="2900" dirty="0" smtClean="0"/>
              <a:t>  </a:t>
            </a:r>
            <a:r>
              <a:rPr lang="en-US" sz="2900" dirty="0"/>
              <a:t>What does the character say? How does the character speak? </a:t>
            </a:r>
          </a:p>
          <a:p>
            <a:pPr>
              <a:buNone/>
            </a:pPr>
            <a:endParaRPr lang="en-US" sz="2900" dirty="0"/>
          </a:p>
          <a:p>
            <a:pPr>
              <a:buNone/>
            </a:pPr>
            <a:r>
              <a:rPr lang="en-US" sz="2900" u="sng" dirty="0"/>
              <a:t>Thoughts</a:t>
            </a:r>
            <a:r>
              <a:rPr lang="en-US" sz="2900" dirty="0"/>
              <a:t> What is revealed through the character’s private thoughts and feelings? </a:t>
            </a:r>
          </a:p>
          <a:p>
            <a:pPr>
              <a:buNone/>
            </a:pPr>
            <a:endParaRPr lang="en-US" sz="2900" dirty="0"/>
          </a:p>
          <a:p>
            <a:pPr>
              <a:buNone/>
            </a:pPr>
            <a:r>
              <a:rPr lang="en-US" sz="2900" u="sng" dirty="0"/>
              <a:t>Effect</a:t>
            </a:r>
            <a:r>
              <a:rPr lang="en-US" sz="2900" dirty="0"/>
              <a:t> on others toward the character.</a:t>
            </a:r>
          </a:p>
          <a:p>
            <a:pPr>
              <a:buNone/>
            </a:pPr>
            <a:endParaRPr lang="en-US" sz="2900" dirty="0"/>
          </a:p>
          <a:p>
            <a:pPr>
              <a:buNone/>
            </a:pPr>
            <a:r>
              <a:rPr lang="en-US" sz="2900" dirty="0"/>
              <a:t>What is revealed through the character’s effect on other people? How do </a:t>
            </a:r>
          </a:p>
          <a:p>
            <a:pPr>
              <a:buNone/>
            </a:pPr>
            <a:r>
              <a:rPr lang="en-US" sz="2900" dirty="0"/>
              <a:t>other characters feel or behave in reaction to the character? </a:t>
            </a:r>
          </a:p>
          <a:p>
            <a:pPr>
              <a:buNone/>
            </a:pPr>
            <a:endParaRPr lang="en-US" sz="2900" dirty="0"/>
          </a:p>
          <a:p>
            <a:pPr>
              <a:buNone/>
            </a:pPr>
            <a:r>
              <a:rPr lang="en-US" sz="2900" u="sng" dirty="0"/>
              <a:t>Actions</a:t>
            </a:r>
            <a:r>
              <a:rPr lang="en-US" sz="2900" dirty="0"/>
              <a:t>  What does the character do? How does the character behave? </a:t>
            </a:r>
          </a:p>
          <a:p>
            <a:pPr>
              <a:buNone/>
            </a:pPr>
            <a:endParaRPr lang="en-US" sz="2900" dirty="0"/>
          </a:p>
          <a:p>
            <a:pPr>
              <a:buNone/>
            </a:pPr>
            <a:r>
              <a:rPr lang="en-US" sz="2900" u="sng" dirty="0"/>
              <a:t>Looks</a:t>
            </a:r>
            <a:r>
              <a:rPr lang="en-US" sz="2900" dirty="0"/>
              <a:t>  What does the character look like? How does the character dress?</a:t>
            </a:r>
          </a:p>
          <a:p>
            <a:endParaRPr lang="en-US" dirty="0"/>
          </a:p>
        </p:txBody>
      </p:sp>
    </p:spTree>
    <p:extLst>
      <p:ext uri="{BB962C8B-B14F-4D97-AF65-F5344CB8AC3E}">
        <p14:creationId xmlns:p14="http://schemas.microsoft.com/office/powerpoint/2010/main" val="20997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23" y="69011"/>
            <a:ext cx="11921705" cy="743190"/>
          </a:xfrm>
        </p:spPr>
        <p:txBody>
          <a:bodyPr>
            <a:normAutofit fontScale="90000"/>
          </a:bodyPr>
          <a:lstStyle/>
          <a:p>
            <a:r>
              <a:rPr lang="en-US" dirty="0" smtClean="0">
                <a:latin typeface="Magneto" panose="04030805050802020D02" pitchFamily="82" charset="0"/>
              </a:rPr>
              <a:t>Step #4: Writing a Cover Letter &amp; Resume</a:t>
            </a:r>
            <a:endParaRPr lang="en-US" dirty="0">
              <a:latin typeface="Magneto" panose="04030805050802020D02" pitchFamily="82" charset="0"/>
            </a:endParaRPr>
          </a:p>
        </p:txBody>
      </p:sp>
      <p:sp>
        <p:nvSpPr>
          <p:cNvPr id="5" name="Text Placeholder 4"/>
          <p:cNvSpPr>
            <a:spLocks noGrp="1"/>
          </p:cNvSpPr>
          <p:nvPr>
            <p:ph type="body" idx="1"/>
          </p:nvPr>
        </p:nvSpPr>
        <p:spPr>
          <a:xfrm>
            <a:off x="3902974" y="474333"/>
            <a:ext cx="4978400" cy="762000"/>
          </a:xfrm>
        </p:spPr>
        <p:txBody>
          <a:bodyPr/>
          <a:lstStyle/>
          <a:p>
            <a:r>
              <a:rPr lang="en-US" dirty="0" smtClean="0"/>
              <a:t>COVER LETTER INFORMATION </a:t>
            </a:r>
            <a:endParaRPr lang="en-US" dirty="0"/>
          </a:p>
        </p:txBody>
      </p:sp>
      <p:sp>
        <p:nvSpPr>
          <p:cNvPr id="6" name="Content Placeholder 5"/>
          <p:cNvSpPr>
            <a:spLocks noGrp="1"/>
          </p:cNvSpPr>
          <p:nvPr>
            <p:ph sz="half" idx="2"/>
          </p:nvPr>
        </p:nvSpPr>
        <p:spPr>
          <a:xfrm>
            <a:off x="138023" y="1138687"/>
            <a:ext cx="11921705" cy="5615797"/>
          </a:xfrm>
        </p:spPr>
        <p:txBody>
          <a:bodyPr>
            <a:normAutofit fontScale="47500" lnSpcReduction="20000"/>
          </a:bodyPr>
          <a:lstStyle/>
          <a:p>
            <a:r>
              <a:rPr lang="en-US" sz="2800" b="1" dirty="0" smtClean="0"/>
              <a:t>WHAT TO INCLUDE: </a:t>
            </a:r>
          </a:p>
          <a:p>
            <a:pPr lvl="1"/>
            <a:r>
              <a:rPr lang="en-US" sz="2300" dirty="0"/>
              <a:t>Try to limit your letter to a single page. Be succinct.</a:t>
            </a:r>
          </a:p>
          <a:p>
            <a:pPr lvl="1"/>
            <a:r>
              <a:rPr lang="en-US" sz="2300" dirty="0"/>
              <a:t>Assess the employer's needs and your skills. Then try to match them in the letter in a way that will appeal to the employer's self-interest.</a:t>
            </a:r>
          </a:p>
          <a:p>
            <a:pPr lvl="1"/>
            <a:r>
              <a:rPr lang="en-US" sz="2300" dirty="0"/>
              <a:t>As much as possible, tailor your letter to each job opportunity. Demonstrate, if possible, some knowledge of the organization to which you are applying.</a:t>
            </a:r>
          </a:p>
          <a:p>
            <a:pPr lvl="1"/>
            <a:r>
              <a:rPr lang="en-US" sz="2300" dirty="0"/>
              <a:t>Write in a style that is mature but clear; avoid long and intricate sentences and paragraphs; avoid jargon. Use action verbs and the active voice; convey confidence, optimism, and enthusiasm coupled with respect and professionalism.</a:t>
            </a:r>
          </a:p>
          <a:p>
            <a:pPr lvl="1"/>
            <a:r>
              <a:rPr lang="en-US" sz="2300" dirty="0"/>
              <a:t>Show some personality, but avoid hard-sell, gimmicky, or unorthodox letters. Start fast; attract interest immediately. For more information see </a:t>
            </a:r>
            <a:r>
              <a:rPr lang="en-US" sz="2300" dirty="0">
                <a:hlinkClick r:id="rId2"/>
              </a:rPr>
              <a:t>Business Letter Format.</a:t>
            </a:r>
            <a:endParaRPr lang="en-US" sz="2300" dirty="0"/>
          </a:p>
          <a:p>
            <a:pPr lvl="1"/>
            <a:r>
              <a:rPr lang="en-US" sz="2300" dirty="0"/>
              <a:t>Arrange the points in a logical sequence; organize each paragraph around a main point</a:t>
            </a:r>
            <a:r>
              <a:rPr lang="en-US" sz="2300" dirty="0" smtClean="0"/>
              <a:t>.</a:t>
            </a:r>
          </a:p>
          <a:p>
            <a:r>
              <a:rPr lang="en-US" sz="2800" b="1" dirty="0" smtClean="0"/>
              <a:t>HOW TO ORGANIZE: </a:t>
            </a:r>
          </a:p>
          <a:p>
            <a:pPr lvl="1"/>
            <a:r>
              <a:rPr lang="en-US" sz="2300" b="1" dirty="0"/>
              <a:t>Opening Paragraph</a:t>
            </a:r>
          </a:p>
          <a:p>
            <a:pPr lvl="1"/>
            <a:r>
              <a:rPr lang="en-US" sz="2300" dirty="0"/>
              <a:t>State why you are writing.</a:t>
            </a:r>
          </a:p>
          <a:p>
            <a:pPr lvl="1"/>
            <a:r>
              <a:rPr lang="en-US" sz="2300" dirty="0"/>
              <a:t>Establish a point of contact (advertisement in a specific place for a specific position; a particular person's suggestion that you write): give some brief idea of who you are (a Senior engineering student at UW; a recent Ph.D. in History).</a:t>
            </a:r>
          </a:p>
          <a:p>
            <a:pPr lvl="1"/>
            <a:r>
              <a:rPr lang="en-US" sz="2300" b="1" dirty="0"/>
              <a:t>Paragraph(s) 2(-3)</a:t>
            </a:r>
          </a:p>
          <a:p>
            <a:pPr lvl="1"/>
            <a:r>
              <a:rPr lang="en-US" sz="2300" dirty="0"/>
              <a:t>Highlight a few of the most salient points from your enclosed resume.</a:t>
            </a:r>
          </a:p>
          <a:p>
            <a:pPr lvl="1"/>
            <a:r>
              <a:rPr lang="en-US" sz="2300" dirty="0"/>
              <a:t>Arouse your reader's curiosity by mentioning points that are likely to be important for the position you are seeking.</a:t>
            </a:r>
          </a:p>
          <a:p>
            <a:pPr lvl="1"/>
            <a:r>
              <a:rPr lang="en-US" sz="2300" dirty="0"/>
              <a:t>Show how your education and experience suit the requirements of the position, and, by elaborating on a few points from your resume, explain what you could contribute to the organization.</a:t>
            </a:r>
          </a:p>
          <a:p>
            <a:pPr lvl="1"/>
            <a:r>
              <a:rPr lang="en-US" sz="2300" dirty="0"/>
              <a:t>(Your letter should complement, not restate, your resume.)</a:t>
            </a:r>
          </a:p>
          <a:p>
            <a:pPr lvl="1"/>
            <a:r>
              <a:rPr lang="en-US" sz="2300" b="1" dirty="0"/>
              <a:t>Closing paragraph</a:t>
            </a:r>
          </a:p>
          <a:p>
            <a:pPr lvl="1"/>
            <a:r>
              <a:rPr lang="en-US" sz="2300" dirty="0"/>
              <a:t>Stress action. Politely request an interview at the employer's convenience.</a:t>
            </a:r>
          </a:p>
          <a:p>
            <a:pPr lvl="1"/>
            <a:r>
              <a:rPr lang="en-US" sz="2300" dirty="0"/>
              <a:t>Indicate what supplementary material is being sent under separate cover and offer to provide additional information (a portfolio, a writing sample, a sample publication, a dossier, an audition tape), and explain how it can be obtained.</a:t>
            </a:r>
          </a:p>
          <a:p>
            <a:pPr lvl="1"/>
            <a:r>
              <a:rPr lang="en-US" sz="2300" dirty="0"/>
              <a:t>Thank the reader for his/her consideration and indicate that you are looking forward to hearing from him/her</a:t>
            </a:r>
            <a:r>
              <a:rPr lang="en-US" sz="2300" dirty="0" smtClean="0"/>
              <a:t>.</a:t>
            </a:r>
          </a:p>
          <a:p>
            <a:r>
              <a:rPr lang="en-US" sz="2800" b="1" dirty="0" smtClean="0"/>
              <a:t>HOW TO FORMAT: </a:t>
            </a:r>
          </a:p>
          <a:p>
            <a:pPr lvl="1"/>
            <a:r>
              <a:rPr lang="en-US" sz="2300" dirty="0"/>
              <a:t>Type each letter individually, or use a word processor.</a:t>
            </a:r>
          </a:p>
          <a:p>
            <a:pPr lvl="1"/>
            <a:r>
              <a:rPr lang="en-US" sz="2300" dirty="0"/>
              <a:t>Use good quality bond paper.</a:t>
            </a:r>
          </a:p>
          <a:p>
            <a:pPr lvl="1"/>
            <a:r>
              <a:rPr lang="en-US" sz="2300" dirty="0"/>
              <a:t>Whenever possible, address each employer by name and title.</a:t>
            </a:r>
          </a:p>
          <a:p>
            <a:pPr lvl="1"/>
            <a:r>
              <a:rPr lang="en-US" sz="2300" dirty="0"/>
              <a:t>Each letter should be grammatically correct, properly punctuated, and perfectly spelled. It also should be immaculately clean and free of errors. Proofread carefully!</a:t>
            </a:r>
          </a:p>
          <a:p>
            <a:pPr lvl="1"/>
            <a:r>
              <a:rPr lang="en-US" sz="2300" dirty="0"/>
              <a:t>Use conventional business correspondence form. If you are not certain of how to do this, ask for help at the Writing Center</a:t>
            </a:r>
            <a:r>
              <a:rPr lang="en-US" sz="2300" dirty="0" smtClean="0"/>
              <a:t>.</a:t>
            </a:r>
            <a:endParaRPr lang="en-US" sz="2300" dirty="0"/>
          </a:p>
          <a:p>
            <a:endParaRPr lang="en-US" dirty="0"/>
          </a:p>
        </p:txBody>
      </p:sp>
    </p:spTree>
    <p:extLst>
      <p:ext uri="{BB962C8B-B14F-4D97-AF65-F5344CB8AC3E}">
        <p14:creationId xmlns:p14="http://schemas.microsoft.com/office/powerpoint/2010/main" val="187804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plan presentatio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2.xml><?xml version="1.0" encoding="utf-8"?>
<a:theme xmlns:a="http://schemas.openxmlformats.org/drawingml/2006/main" name="1_Crayon Theme">
  <a:themeElements>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rayon 1">
        <a:dk1>
          <a:srgbClr val="FFB800"/>
        </a:dk1>
        <a:lt1>
          <a:srgbClr val="FCF56E"/>
        </a:lt1>
        <a:dk2>
          <a:srgbClr val="003366"/>
        </a:dk2>
        <a:lt2>
          <a:srgbClr val="FF0000"/>
        </a:lt2>
        <a:accent1>
          <a:srgbClr val="006666"/>
        </a:accent1>
        <a:accent2>
          <a:srgbClr val="000000"/>
        </a:accent2>
        <a:accent3>
          <a:srgbClr val="AAADB8"/>
        </a:accent3>
        <a:accent4>
          <a:srgbClr val="D7D15D"/>
        </a:accent4>
        <a:accent5>
          <a:srgbClr val="AAB8B8"/>
        </a:accent5>
        <a:accent6>
          <a:srgbClr val="000000"/>
        </a:accent6>
        <a:hlink>
          <a:srgbClr val="00B200"/>
        </a:hlink>
        <a:folHlink>
          <a:srgbClr val="0000FF"/>
        </a:folHlink>
      </a:clrScheme>
      <a:clrMap bg1="dk2" tx1="lt1" bg2="dk1" tx2="lt2" accent1="accent1" accent2="accent2" accent3="accent3" accent4="accent4" accent5="accent5" accent6="accent6" hlink="hlink" folHlink="folHlink"/>
    </a:extraClrScheme>
    <a:extraClrScheme>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 3">
        <a:dk1>
          <a:srgbClr val="99CCFF"/>
        </a:dk1>
        <a:lt1>
          <a:srgbClr val="FFFFFF"/>
        </a:lt1>
        <a:dk2>
          <a:srgbClr val="A50021"/>
        </a:dk2>
        <a:lt2>
          <a:srgbClr val="FFFFCC"/>
        </a:lt2>
        <a:accent1>
          <a:srgbClr val="FF9900"/>
        </a:accent1>
        <a:accent2>
          <a:srgbClr val="000066"/>
        </a:accent2>
        <a:accent3>
          <a:srgbClr val="CFAAAB"/>
        </a:accent3>
        <a:accent4>
          <a:srgbClr val="DADADA"/>
        </a:accent4>
        <a:accent5>
          <a:srgbClr val="FFCAAA"/>
        </a:accent5>
        <a:accent6>
          <a:srgbClr val="00005C"/>
        </a:accent6>
        <a:hlink>
          <a:srgbClr val="00B200"/>
        </a:hlink>
        <a:folHlink>
          <a:srgbClr val="FFFF00"/>
        </a:folHlink>
      </a:clrScheme>
      <a:clrMap bg1="dk2" tx1="lt1" bg2="dk1" tx2="lt2" accent1="accent1" accent2="accent2" accent3="accent3" accent4="accent4" accent5="accent5" accent6="accent6" hlink="hlink" folHlink="folHlink"/>
    </a:extraClrScheme>
    <a:extraClrScheme>
      <a:clrScheme name="Crayon 4">
        <a:dk1>
          <a:srgbClr val="808000"/>
        </a:dk1>
        <a:lt1>
          <a:srgbClr val="FFFFFF"/>
        </a:lt1>
        <a:dk2>
          <a:srgbClr val="336600"/>
        </a:dk2>
        <a:lt2>
          <a:srgbClr val="FFFFFF"/>
        </a:lt2>
        <a:accent1>
          <a:srgbClr val="003300"/>
        </a:accent1>
        <a:accent2>
          <a:srgbClr val="CCCC00"/>
        </a:accent2>
        <a:accent3>
          <a:srgbClr val="ADB8AA"/>
        </a:accent3>
        <a:accent4>
          <a:srgbClr val="DADADA"/>
        </a:accent4>
        <a:accent5>
          <a:srgbClr val="AAADAA"/>
        </a:accent5>
        <a:accent6>
          <a:srgbClr val="B9B900"/>
        </a:accent6>
        <a:hlink>
          <a:srgbClr val="808000"/>
        </a:hlink>
        <a:folHlink>
          <a:srgbClr val="CCFF33"/>
        </a:folHlink>
      </a:clrScheme>
      <a:clrMap bg1="dk2" tx1="lt1" bg2="dk1" tx2="lt2" accent1="accent1" accent2="accent2" accent3="accent3" accent4="accent4" accent5="accent5" accent6="accent6" hlink="hlink" folHlink="folHlink"/>
    </a:extraClrScheme>
    <a:extraClrScheme>
      <a:clrScheme name="Crayon 5">
        <a:dk1>
          <a:srgbClr val="6666FF"/>
        </a:dk1>
        <a:lt1>
          <a:srgbClr val="FFFFFF"/>
        </a:lt1>
        <a:dk2>
          <a:srgbClr val="000066"/>
        </a:dk2>
        <a:lt2>
          <a:srgbClr val="FFFFFF"/>
        </a:lt2>
        <a:accent1>
          <a:srgbClr val="0000CC"/>
        </a:accent1>
        <a:accent2>
          <a:srgbClr val="FFCC00"/>
        </a:accent2>
        <a:accent3>
          <a:srgbClr val="AAAAB8"/>
        </a:accent3>
        <a:accent4>
          <a:srgbClr val="DADADA"/>
        </a:accent4>
        <a:accent5>
          <a:srgbClr val="AAAAE2"/>
        </a:accent5>
        <a:accent6>
          <a:srgbClr val="E7B900"/>
        </a:accent6>
        <a:hlink>
          <a:srgbClr val="CC3300"/>
        </a:hlink>
        <a:folHlink>
          <a:srgbClr val="CCFF33"/>
        </a:folHlink>
      </a:clrScheme>
      <a:clrMap bg1="dk2" tx1="lt1" bg2="dk1" tx2="lt2" accent1="accent1" accent2="accent2" accent3="accent3" accent4="accent4" accent5="accent5" accent6="accent6" hlink="hlink" folHlink="folHlink"/>
    </a:extraClrScheme>
    <a:extraClrScheme>
      <a:clrScheme name="Crayon 6">
        <a:dk1>
          <a:srgbClr val="000000"/>
        </a:dk1>
        <a:lt1>
          <a:srgbClr val="FFFFFF"/>
        </a:lt1>
        <a:dk2>
          <a:srgbClr val="800080"/>
        </a:dk2>
        <a:lt2>
          <a:srgbClr val="FFFFFF"/>
        </a:lt2>
        <a:accent1>
          <a:srgbClr val="660066"/>
        </a:accent1>
        <a:accent2>
          <a:srgbClr val="FFCC00"/>
        </a:accent2>
        <a:accent3>
          <a:srgbClr val="C0AAC0"/>
        </a:accent3>
        <a:accent4>
          <a:srgbClr val="DADADA"/>
        </a:accent4>
        <a:accent5>
          <a:srgbClr val="B8AAB8"/>
        </a:accent5>
        <a:accent6>
          <a:srgbClr val="E7B900"/>
        </a:accent6>
        <a:hlink>
          <a:srgbClr val="CC3300"/>
        </a:hlink>
        <a:folHlink>
          <a:srgbClr val="FF3300"/>
        </a:folHlink>
      </a:clrScheme>
      <a:clrMap bg1="dk2" tx1="lt1" bg2="dk1" tx2="lt2" accent1="accent1" accent2="accent2" accent3="accent3" accent4="accent4" accent5="accent5" accent6="accent6" hlink="hlink" folHlink="folHlink"/>
    </a:extraClrScheme>
    <a:extraClrScheme>
      <a:clrScheme name="Crayon 7">
        <a:dk1>
          <a:srgbClr val="000000"/>
        </a:dk1>
        <a:lt1>
          <a:srgbClr val="FFFFFF"/>
        </a:lt1>
        <a:dk2>
          <a:srgbClr val="000000"/>
        </a:dk2>
        <a:lt2>
          <a:srgbClr val="3399FF"/>
        </a:lt2>
        <a:accent1>
          <a:srgbClr val="CCFFFF"/>
        </a:accent1>
        <a:accent2>
          <a:srgbClr val="008080"/>
        </a:accent2>
        <a:accent3>
          <a:srgbClr val="FFFFFF"/>
        </a:accent3>
        <a:accent4>
          <a:srgbClr val="000000"/>
        </a:accent4>
        <a:accent5>
          <a:srgbClr val="E2FF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 8">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plan presentation</Template>
  <TotalTime>3390</TotalTime>
  <Words>1158</Words>
  <Application>Microsoft Office PowerPoint</Application>
  <PresentationFormat>Widescreen</PresentationFormat>
  <Paragraphs>112</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Arial</vt:lpstr>
      <vt:lpstr>Calibri</vt:lpstr>
      <vt:lpstr>Cambria</vt:lpstr>
      <vt:lpstr>Magneto</vt:lpstr>
      <vt:lpstr>Wingdings</vt:lpstr>
      <vt:lpstr>Wingdings 2</vt:lpstr>
      <vt:lpstr>Business plan presentation</vt:lpstr>
      <vt:lpstr>1_Crayon Theme</vt:lpstr>
      <vt:lpstr>Macbeth:  Characterization Project</vt:lpstr>
      <vt:lpstr>Overview: </vt:lpstr>
      <vt:lpstr>Goal: </vt:lpstr>
      <vt:lpstr>Step-by-Step Instructions </vt:lpstr>
      <vt:lpstr>Step #1: Choosing the Character</vt:lpstr>
      <vt:lpstr>Step #2: Context of Composition</vt:lpstr>
      <vt:lpstr>Step #3: </vt:lpstr>
      <vt:lpstr>Direct &amp; Indirect Characterization: Examples </vt:lpstr>
      <vt:lpstr>Step #4: Writing a Cover Letter &amp; Resume</vt:lpstr>
      <vt:lpstr>Cover Letter Format: </vt:lpstr>
      <vt:lpstr>Step #4: Writing a Cover Letter &amp; Resume</vt:lpstr>
      <vt:lpstr>Step #5: Finding the Perfect Job</vt:lpstr>
      <vt:lpstr>Checklist:  Please check off the following before you submit your work. </vt:lpstr>
      <vt:lpstr>Standards Met w/this Activity: </vt:lpstr>
      <vt:lpstr>Rubric: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Macbeth:  Characterization Project</dc:title>
  <dc:creator>Thorne, Elizabeth C</dc:creator>
  <cp:lastModifiedBy>Thorne, Elizabeth C</cp:lastModifiedBy>
  <cp:revision>32</cp:revision>
  <dcterms:created xsi:type="dcterms:W3CDTF">2018-11-12T13:09:37Z</dcterms:created>
  <dcterms:modified xsi:type="dcterms:W3CDTF">2018-12-04T14:30:14Z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