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4" r:id="rId3"/>
    <p:sldId id="260" r:id="rId4"/>
    <p:sldId id="257" r:id="rId5"/>
    <p:sldId id="258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932" y="1298448"/>
            <a:ext cx="8031365" cy="3255264"/>
          </a:xfrm>
        </p:spPr>
        <p:txBody>
          <a:bodyPr/>
          <a:lstStyle/>
          <a:p>
            <a:r>
              <a:rPr lang="en-US" i="1" dirty="0" smtClean="0">
                <a:latin typeface="French Script MT" panose="03020402040607040605" pitchFamily="66" charset="0"/>
              </a:rPr>
              <a:t>I Am </a:t>
            </a:r>
            <a:r>
              <a:rPr lang="en-US" i="1" dirty="0" err="1" smtClean="0">
                <a:latin typeface="French Script MT" panose="03020402040607040605" pitchFamily="66" charset="0"/>
              </a:rPr>
              <a:t>Nujood</a:t>
            </a:r>
            <a:r>
              <a:rPr lang="en-US" i="1" dirty="0" smtClean="0">
                <a:latin typeface="French Script MT" panose="03020402040607040605" pitchFamily="66" charset="0"/>
              </a:rPr>
              <a:t>, Age 10 and Divorced</a:t>
            </a:r>
            <a:endParaRPr lang="en-US" i="1" dirty="0">
              <a:latin typeface="French Script MT" panose="030204020406070406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932" y="4635741"/>
            <a:ext cx="7315200" cy="91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Chapter Discussion Questions &amp; CEI Review </a:t>
            </a:r>
            <a:endParaRPr lang="en-US" sz="1800" dirty="0"/>
          </a:p>
        </p:txBody>
      </p:sp>
      <p:pic>
        <p:nvPicPr>
          <p:cNvPr id="1026" name="Picture 2" descr="Image result for nuj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091" y="2136907"/>
            <a:ext cx="2622132" cy="26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3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41939" cy="460118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Standards Met With This Project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ELAGSE9-10RL3:</a:t>
            </a:r>
            <a:r>
              <a:rPr lang="en-US" dirty="0"/>
              <a:t> Analyze how complex characters(e.g., those with multiple or conflicting motivations) develop over the course of a text, interact with other characters, and advance the plot or develop the theme</a:t>
            </a:r>
            <a:r>
              <a:rPr lang="en-US" dirty="0" smtClean="0"/>
              <a:t>.</a:t>
            </a:r>
          </a:p>
          <a:p>
            <a:r>
              <a:rPr lang="en-US" b="1" dirty="0"/>
              <a:t>ELAGSE9-10RL2:</a:t>
            </a:r>
            <a:r>
              <a:rPr lang="en-US" dirty="0"/>
              <a:t> Determine a theme and/or central idea of text and closely analyze its development over the course of the text, including how it emerges and is shaped and refined by specific details; provide an objective summary of the text</a:t>
            </a:r>
            <a:r>
              <a:rPr lang="en-US" dirty="0" smtClean="0"/>
              <a:t>.</a:t>
            </a:r>
          </a:p>
          <a:p>
            <a:r>
              <a:rPr lang="en-US" b="1" dirty="0"/>
              <a:t>ELAGSE9-10RL6</a:t>
            </a:r>
            <a:r>
              <a:rPr lang="en-US" dirty="0"/>
              <a:t>: Analyze a particular point of view or cultural experience reflected in a work of literature from outside the United States, drawing on a wide reading of world literature</a:t>
            </a:r>
          </a:p>
        </p:txBody>
      </p:sp>
    </p:spTree>
    <p:extLst>
      <p:ext uri="{BB962C8B-B14F-4D97-AF65-F5344CB8AC3E}">
        <p14:creationId xmlns:p14="http://schemas.microsoft.com/office/powerpoint/2010/main" val="393027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33313" cy="460118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lgerian" panose="04020705040A02060702" pitchFamily="82" charset="0"/>
              </a:rPr>
              <a:t>Discussion Rules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313" y="217125"/>
            <a:ext cx="8548777" cy="5120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Must refer </a:t>
            </a:r>
            <a:r>
              <a:rPr lang="en-US" sz="2400" b="1" dirty="0" smtClean="0"/>
              <a:t>directly to the text </a:t>
            </a:r>
            <a:r>
              <a:rPr lang="en-US" sz="2400" dirty="0" smtClean="0"/>
              <a:t>(On page 13 I noticed…) </a:t>
            </a:r>
          </a:p>
          <a:p>
            <a:pPr lvl="1"/>
            <a:r>
              <a:rPr lang="en-US" sz="2000" dirty="0" smtClean="0"/>
              <a:t>This is where your annotations will help you!! </a:t>
            </a:r>
            <a:r>
              <a:rPr lang="en-US" sz="2000" dirty="0" smtClean="0">
                <a:sym typeface="Wingdings" panose="05000000000000000000" pitchFamily="2" charset="2"/>
              </a:rPr>
              <a:t> </a:t>
            </a:r>
            <a:endParaRPr lang="en-US" sz="2000" dirty="0" smtClean="0"/>
          </a:p>
          <a:p>
            <a:r>
              <a:rPr lang="en-US" sz="2400" dirty="0" smtClean="0"/>
              <a:t>Must </a:t>
            </a:r>
            <a:r>
              <a:rPr lang="en-US" sz="2400" b="1" dirty="0" smtClean="0"/>
              <a:t>allow everyone to express their viewpoint </a:t>
            </a:r>
            <a:r>
              <a:rPr lang="en-US" sz="2400" dirty="0" smtClean="0"/>
              <a:t>before agreeing/disagreeing </a:t>
            </a:r>
          </a:p>
          <a:p>
            <a:pPr lvl="1"/>
            <a:r>
              <a:rPr lang="en-US" sz="2200" dirty="0" smtClean="0"/>
              <a:t>We are going to have an open discussion; we will not be raising our hands. </a:t>
            </a:r>
          </a:p>
          <a:p>
            <a:pPr lvl="1"/>
            <a:r>
              <a:rPr lang="en-US" sz="2200" dirty="0" smtClean="0"/>
              <a:t>We cannot all speak at once; it is important to wait your turn and allow everyone to speak. </a:t>
            </a:r>
          </a:p>
          <a:p>
            <a:r>
              <a:rPr lang="en-US" sz="2400" dirty="0" smtClean="0"/>
              <a:t>Must accept (</a:t>
            </a:r>
            <a:r>
              <a:rPr lang="en-US" sz="2400" b="1" i="1" dirty="0" smtClean="0"/>
              <a:t>not agree</a:t>
            </a:r>
            <a:r>
              <a:rPr lang="en-US" sz="2400" i="1" dirty="0" smtClean="0"/>
              <a:t>, but accept &amp; try to understand</a:t>
            </a:r>
            <a:r>
              <a:rPr lang="en-US" sz="2400" dirty="0" smtClean="0"/>
              <a:t>) other perspectives that are different from your own </a:t>
            </a:r>
          </a:p>
        </p:txBody>
      </p:sp>
      <p:pic>
        <p:nvPicPr>
          <p:cNvPr id="2050" name="Picture 2" descr="Image result for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64" y="4690674"/>
            <a:ext cx="3443307" cy="21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5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Discussion Question #1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Honor is obviously very important to the men of </a:t>
            </a:r>
            <a:r>
              <a:rPr lang="en-US" sz="3200" dirty="0" err="1"/>
              <a:t>Nujood’s</a:t>
            </a:r>
            <a:r>
              <a:rPr lang="en-US" sz="3200" dirty="0"/>
              <a:t> family. What does the notion of honor mean in rural Yemeni culture, and how does it differ from Western ideas of honor? </a:t>
            </a:r>
            <a:endParaRPr lang="en-US" sz="3200" dirty="0" smtClean="0"/>
          </a:p>
          <a:p>
            <a:r>
              <a:rPr lang="en-US" sz="3200" dirty="0" smtClean="0"/>
              <a:t>When </a:t>
            </a:r>
            <a:r>
              <a:rPr lang="en-US" sz="3200" dirty="0" err="1"/>
              <a:t>Nujood</a:t>
            </a:r>
            <a:r>
              <a:rPr lang="en-US" sz="3200" dirty="0"/>
              <a:t>, </a:t>
            </a:r>
            <a:r>
              <a:rPr lang="en-US" sz="3200" dirty="0" err="1"/>
              <a:t>Shada</a:t>
            </a:r>
            <a:r>
              <a:rPr lang="en-US" sz="3200" dirty="0"/>
              <a:t>, and their allies go to court to seek a divorce for </a:t>
            </a:r>
            <a:r>
              <a:rPr lang="en-US" sz="3200" dirty="0" err="1"/>
              <a:t>Nujood</a:t>
            </a:r>
            <a:r>
              <a:rPr lang="en-US" sz="3200" dirty="0"/>
              <a:t>, what conception of honor are they defending?</a:t>
            </a:r>
          </a:p>
        </p:txBody>
      </p:sp>
    </p:spTree>
    <p:extLst>
      <p:ext uri="{BB962C8B-B14F-4D97-AF65-F5344CB8AC3E}">
        <p14:creationId xmlns:p14="http://schemas.microsoft.com/office/powerpoint/2010/main" val="52470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Discussion Question #2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974" y="370936"/>
            <a:ext cx="8005313" cy="669409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Nujood</a:t>
            </a:r>
            <a:r>
              <a:rPr lang="en-US" sz="2800" dirty="0" smtClean="0"/>
              <a:t> </a:t>
            </a:r>
            <a:r>
              <a:rPr lang="en-US" sz="2800" dirty="0"/>
              <a:t>says that when her family was driven from </a:t>
            </a:r>
            <a:r>
              <a:rPr lang="en-US" sz="2800" dirty="0" err="1"/>
              <a:t>Khardji</a:t>
            </a:r>
            <a:r>
              <a:rPr lang="en-US" sz="2800" dirty="0"/>
              <a:t>, they lost “a small corner of paradise.” How do the injustices endured by </a:t>
            </a:r>
            <a:r>
              <a:rPr lang="en-US" sz="2800" dirty="0" err="1"/>
              <a:t>Nujood’s</a:t>
            </a:r>
            <a:r>
              <a:rPr lang="en-US" sz="2800" dirty="0"/>
              <a:t> father and brother, Fares, show that life in a patriarchal society can be hard not just for women, but for male Yemenis, too? </a:t>
            </a:r>
            <a:endParaRPr lang="en-US" sz="2800" dirty="0" smtClean="0"/>
          </a:p>
          <a:p>
            <a:r>
              <a:rPr lang="en-US" sz="2800" dirty="0" smtClean="0"/>
              <a:t>Consider </a:t>
            </a:r>
            <a:r>
              <a:rPr lang="en-US" sz="2800" dirty="0"/>
              <a:t>how the actions of </a:t>
            </a:r>
            <a:r>
              <a:rPr lang="en-US" sz="2800" dirty="0" err="1"/>
              <a:t>Omma</a:t>
            </a:r>
            <a:r>
              <a:rPr lang="en-US" sz="2800" dirty="0"/>
              <a:t>, Mona, </a:t>
            </a:r>
            <a:r>
              <a:rPr lang="en-US" sz="2800" dirty="0" err="1"/>
              <a:t>Nujood’s</a:t>
            </a:r>
            <a:r>
              <a:rPr lang="en-US" sz="2800" dirty="0"/>
              <a:t> mother-in-law, </a:t>
            </a:r>
            <a:r>
              <a:rPr lang="en-US" sz="2800" dirty="0" err="1"/>
              <a:t>Dowla</a:t>
            </a:r>
            <a:r>
              <a:rPr lang="en-US" sz="2800" dirty="0"/>
              <a:t>, and </a:t>
            </a:r>
            <a:r>
              <a:rPr lang="en-US" sz="2800" dirty="0" err="1"/>
              <a:t>Shada</a:t>
            </a:r>
            <a:r>
              <a:rPr lang="en-US" sz="2800" dirty="0"/>
              <a:t> reflect differences in their life experiences, personalities, backgrounds, and relationships with </a:t>
            </a:r>
            <a:r>
              <a:rPr lang="en-US" sz="2800" dirty="0" err="1"/>
              <a:t>Nujood</a:t>
            </a:r>
            <a:r>
              <a:rPr lang="en-US" sz="2800" dirty="0"/>
              <a:t>. For example:</a:t>
            </a:r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do you think </a:t>
            </a:r>
            <a:r>
              <a:rPr lang="en-US" sz="2400" dirty="0" err="1"/>
              <a:t>Omma</a:t>
            </a:r>
            <a:r>
              <a:rPr lang="en-US" sz="2400" dirty="0"/>
              <a:t> was thinking when </a:t>
            </a:r>
            <a:r>
              <a:rPr lang="en-US" sz="2400" dirty="0" err="1"/>
              <a:t>Nujood</a:t>
            </a:r>
            <a:r>
              <a:rPr lang="en-US" sz="2400" dirty="0"/>
              <a:t> told her about the abuse? Can you understand her lack of action?</a:t>
            </a:r>
          </a:p>
          <a:p>
            <a:pPr lvl="1"/>
            <a:r>
              <a:rPr lang="en-US" sz="2400" dirty="0" smtClean="0"/>
              <a:t>Conversely</a:t>
            </a:r>
            <a:r>
              <a:rPr lang="en-US" sz="2400" dirty="0"/>
              <a:t>, why was </a:t>
            </a:r>
            <a:r>
              <a:rPr lang="en-US" sz="2400" dirty="0" err="1"/>
              <a:t>Dowla</a:t>
            </a:r>
            <a:r>
              <a:rPr lang="en-US" sz="2400" dirty="0"/>
              <a:t> willing and able to give </a:t>
            </a:r>
            <a:r>
              <a:rPr lang="en-US" sz="2400" dirty="0" err="1"/>
              <a:t>Nujood</a:t>
            </a:r>
            <a:r>
              <a:rPr lang="en-US" sz="2400" dirty="0"/>
              <a:t> the help and advice that no one else was willing to provide?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Discussion Question #3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Nujood’s</a:t>
            </a:r>
            <a:r>
              <a:rPr lang="en-US" sz="3200" dirty="0"/>
              <a:t> mother-in-law is a strong personality who treats the young girl harshly and fails to come to her defense on her wedding night. </a:t>
            </a:r>
            <a:r>
              <a:rPr lang="en-US" sz="3200" dirty="0" smtClean="0"/>
              <a:t>Were </a:t>
            </a:r>
            <a:r>
              <a:rPr lang="en-US" sz="3200" dirty="0"/>
              <a:t>you surprised when one of </a:t>
            </a:r>
            <a:r>
              <a:rPr lang="en-US" sz="3200" dirty="0" err="1"/>
              <a:t>Nujood’s</a:t>
            </a:r>
            <a:r>
              <a:rPr lang="en-US" sz="3200" dirty="0"/>
              <a:t> primary oppressors turned out to be a woman? </a:t>
            </a:r>
            <a:endParaRPr lang="en-US" sz="3200" dirty="0" smtClean="0"/>
          </a:p>
          <a:p>
            <a:r>
              <a:rPr lang="en-US" sz="3200" dirty="0" smtClean="0"/>
              <a:t>How </a:t>
            </a:r>
            <a:r>
              <a:rPr lang="en-US" sz="3200" dirty="0"/>
              <a:t>does this play, paradoxically, into the idea of Yemen as a highly patriarchal society? </a:t>
            </a:r>
          </a:p>
        </p:txBody>
      </p:sp>
    </p:spTree>
    <p:extLst>
      <p:ext uri="{BB962C8B-B14F-4D97-AF65-F5344CB8AC3E}">
        <p14:creationId xmlns:p14="http://schemas.microsoft.com/office/powerpoint/2010/main" val="260742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Directions for today: 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66" y="750497"/>
            <a:ext cx="8350370" cy="5348377"/>
          </a:xfrm>
        </p:spPr>
        <p:txBody>
          <a:bodyPr>
            <a:noAutofit/>
          </a:bodyPr>
          <a:lstStyle/>
          <a:p>
            <a:r>
              <a:rPr lang="en-US" sz="2400" dirty="0" smtClean="0"/>
              <a:t>Today we will be exploring the depth of the characters in the text. </a:t>
            </a:r>
          </a:p>
          <a:p>
            <a:r>
              <a:rPr lang="en-US" sz="2400" dirty="0" smtClean="0"/>
              <a:t>In groups of </a:t>
            </a:r>
            <a:r>
              <a:rPr lang="en-US" sz="2400" b="1" dirty="0" smtClean="0"/>
              <a:t>NO MORE THAN THREE</a:t>
            </a:r>
            <a:r>
              <a:rPr lang="en-US" sz="2400" dirty="0" smtClean="0"/>
              <a:t>, complete the following: </a:t>
            </a:r>
          </a:p>
          <a:p>
            <a:pPr lvl="1"/>
            <a:r>
              <a:rPr lang="en-US" sz="2000" b="1" dirty="0" smtClean="0"/>
              <a:t>Read the assignment sheet. </a:t>
            </a:r>
          </a:p>
          <a:p>
            <a:pPr lvl="1"/>
            <a:r>
              <a:rPr lang="en-US" sz="2000" b="1" dirty="0" smtClean="0"/>
              <a:t>Decide which character(s) your group would like to focus on for this project. </a:t>
            </a:r>
          </a:p>
          <a:p>
            <a:pPr lvl="1"/>
            <a:r>
              <a:rPr lang="en-US" sz="2000" b="1" dirty="0" smtClean="0"/>
              <a:t>S.T.E.A.L the character(s)</a:t>
            </a:r>
          </a:p>
          <a:p>
            <a:pPr lvl="2"/>
            <a:r>
              <a:rPr lang="en-US" dirty="0" smtClean="0"/>
              <a:t>Each member of the group must complete this on his/her own sheet of paper. </a:t>
            </a:r>
          </a:p>
          <a:p>
            <a:pPr lvl="1"/>
            <a:r>
              <a:rPr lang="en-US" sz="2000" b="1" dirty="0" smtClean="0"/>
              <a:t>Plan out project </a:t>
            </a:r>
          </a:p>
          <a:p>
            <a:pPr lvl="2"/>
            <a:r>
              <a:rPr lang="en-US" sz="1800" dirty="0" smtClean="0"/>
              <a:t>How will you display your understanding of the character(s) through symbolism? </a:t>
            </a:r>
          </a:p>
          <a:p>
            <a:pPr lvl="2"/>
            <a:r>
              <a:rPr lang="en-US" sz="1800" dirty="0" smtClean="0"/>
              <a:t>What specific lines from the text will you use to  display this understanding (you must have AT LEAST 7)? </a:t>
            </a:r>
          </a:p>
          <a:p>
            <a:pPr lvl="3"/>
            <a:r>
              <a:rPr lang="en-US" i="1" dirty="0" smtClean="0"/>
              <a:t>I would recommend writing these out as you find them. </a:t>
            </a:r>
          </a:p>
          <a:p>
            <a:pPr lvl="2"/>
            <a:r>
              <a:rPr lang="en-US" sz="1800" dirty="0" smtClean="0"/>
              <a:t>What materials are needed from home? 	</a:t>
            </a:r>
          </a:p>
          <a:p>
            <a:pPr lvl="3"/>
            <a:r>
              <a:rPr lang="en-US" sz="1600" i="1" dirty="0" smtClean="0"/>
              <a:t>Poster board? </a:t>
            </a:r>
          </a:p>
          <a:p>
            <a:pPr lvl="3"/>
            <a:r>
              <a:rPr lang="en-US" sz="1600" i="1" dirty="0" smtClean="0"/>
              <a:t>Markers? </a:t>
            </a:r>
          </a:p>
          <a:p>
            <a:pPr lvl="3"/>
            <a:r>
              <a:rPr lang="en-US" sz="1600" i="1" dirty="0" smtClean="0"/>
              <a:t>Colored pencils? </a:t>
            </a:r>
          </a:p>
          <a:p>
            <a:pPr lvl="1"/>
            <a:r>
              <a:rPr lang="en-US" sz="2000" b="1" dirty="0" smtClean="0"/>
              <a:t>START A ROUGH DRAFT </a:t>
            </a:r>
          </a:p>
          <a:p>
            <a:pPr lvl="2"/>
            <a:r>
              <a:rPr lang="en-US" sz="1800" dirty="0" smtClean="0"/>
              <a:t>You must submit a rough draft along with the final draft of your project. </a:t>
            </a:r>
          </a:p>
          <a:p>
            <a:pPr lvl="2"/>
            <a:r>
              <a:rPr lang="en-US" sz="1800" dirty="0" smtClean="0"/>
              <a:t>These projects will be displayed! </a:t>
            </a:r>
            <a:r>
              <a:rPr lang="en-US" sz="1800" dirty="0" smtClean="0">
                <a:sym typeface="Wingdings" panose="05000000000000000000" pitchFamily="2" charset="2"/>
              </a:rPr>
              <a:t> </a:t>
            </a:r>
            <a:endParaRPr lang="en-US" sz="1800" dirty="0" smtClean="0"/>
          </a:p>
        </p:txBody>
      </p:sp>
      <p:pic>
        <p:nvPicPr>
          <p:cNvPr id="3074" name="Picture 2" descr="Image result for character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9" y="4036860"/>
            <a:ext cx="2717321" cy="17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1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41939" cy="460118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How To: </a:t>
            </a:r>
            <a:r>
              <a:rPr lang="en-US" sz="44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S.T.E.A.L </a:t>
            </a:r>
            <a:br>
              <a:rPr lang="en-US" sz="4400" dirty="0" smtClean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</a:t>
            </a:r>
            <a:br>
              <a:rPr lang="en-US" sz="4400" dirty="0" smtClean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Character</a:t>
            </a:r>
            <a:endParaRPr lang="en-US" sz="44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4100" name="Picture 4" descr="Character Analysis: Steal Process (Part 2)&#10;Use evidence from the book to answer the prompts.&#10;S (speech)&#10;What important th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09" y="-155276"/>
            <a:ext cx="6590281" cy="78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0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Exemplar: </a:t>
            </a:r>
            <a:endParaRPr lang="en-US" sz="4000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1708" r="3245" b="4167"/>
          <a:stretch/>
        </p:blipFill>
        <p:spPr>
          <a:xfrm>
            <a:off x="3493698" y="297352"/>
            <a:ext cx="8264106" cy="62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6647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265</TotalTime>
  <Words>619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Corbel</vt:lpstr>
      <vt:lpstr>French Script MT</vt:lpstr>
      <vt:lpstr>Wingdings</vt:lpstr>
      <vt:lpstr>Wingdings 2</vt:lpstr>
      <vt:lpstr>Frame</vt:lpstr>
      <vt:lpstr>I Am Nujood, Age 10 and Divorced</vt:lpstr>
      <vt:lpstr>Standards Met With This Project</vt:lpstr>
      <vt:lpstr>Discussion Rules</vt:lpstr>
      <vt:lpstr>Discussion Question #1</vt:lpstr>
      <vt:lpstr>Discussion Question #2</vt:lpstr>
      <vt:lpstr>Discussion Question #3</vt:lpstr>
      <vt:lpstr>Directions for today: </vt:lpstr>
      <vt:lpstr>How To: S.T.E.A.L  A Character</vt:lpstr>
      <vt:lpstr>Exemplar: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Nujood, Age 10 and Divorced</dc:title>
  <dc:creator>Thorne, Elizabeth C</dc:creator>
  <cp:lastModifiedBy>Thorne, Elizabeth C</cp:lastModifiedBy>
  <cp:revision>17</cp:revision>
  <dcterms:created xsi:type="dcterms:W3CDTF">2018-08-27T12:02:15Z</dcterms:created>
  <dcterms:modified xsi:type="dcterms:W3CDTF">2018-08-28T11:51:25Z</dcterms:modified>
</cp:coreProperties>
</file>