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4" r:id="rId1"/>
  </p:sldMasterIdLst>
  <p:notesMasterIdLst>
    <p:notesMasterId r:id="rId23"/>
  </p:notesMasterIdLst>
  <p:sldIdLst>
    <p:sldId id="256" r:id="rId2"/>
    <p:sldId id="280" r:id="rId3"/>
    <p:sldId id="258" r:id="rId4"/>
    <p:sldId id="261" r:id="rId5"/>
    <p:sldId id="262" r:id="rId6"/>
    <p:sldId id="283" r:id="rId7"/>
    <p:sldId id="263" r:id="rId8"/>
    <p:sldId id="264" r:id="rId9"/>
    <p:sldId id="275" r:id="rId10"/>
    <p:sldId id="259" r:id="rId11"/>
    <p:sldId id="276" r:id="rId12"/>
    <p:sldId id="277" r:id="rId13"/>
    <p:sldId id="278" r:id="rId14"/>
    <p:sldId id="265" r:id="rId15"/>
    <p:sldId id="266" r:id="rId16"/>
    <p:sldId id="267" r:id="rId17"/>
    <p:sldId id="268" r:id="rId18"/>
    <p:sldId id="269" r:id="rId19"/>
    <p:sldId id="279" r:id="rId20"/>
    <p:sldId id="260"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F24CBC-D461-4ECA-A489-D3A30E0FB795}" type="datetimeFigureOut">
              <a:rPr lang="en-US" smtClean="0"/>
              <a:t>2/4/2019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51351B-2C5D-457B-ABE5-B64DBC7BD410}" type="slidenum">
              <a:rPr lang="en-US" smtClean="0"/>
              <a:t>‹#›</a:t>
            </a:fld>
            <a:endParaRPr lang="en-US" dirty="0"/>
          </a:p>
        </p:txBody>
      </p:sp>
    </p:spTree>
    <p:extLst>
      <p:ext uri="{BB962C8B-B14F-4D97-AF65-F5344CB8AC3E}">
        <p14:creationId xmlns:p14="http://schemas.microsoft.com/office/powerpoint/2010/main" val="202700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can be changed to reflect your school’s specific rules. </a:t>
            </a:r>
          </a:p>
        </p:txBody>
      </p:sp>
      <p:sp>
        <p:nvSpPr>
          <p:cNvPr id="4" name="Slide Number Placeholder 3"/>
          <p:cNvSpPr>
            <a:spLocks noGrp="1"/>
          </p:cNvSpPr>
          <p:nvPr>
            <p:ph type="sldNum" sz="quarter" idx="10"/>
          </p:nvPr>
        </p:nvSpPr>
        <p:spPr/>
        <p:txBody>
          <a:bodyPr/>
          <a:lstStyle/>
          <a:p>
            <a:fld id="{C051351B-2C5D-457B-ABE5-B64DBC7BD410}" type="slidenum">
              <a:rPr lang="en-US" smtClean="0"/>
              <a:t>1</a:t>
            </a:fld>
            <a:endParaRPr lang="en-US" dirty="0"/>
          </a:p>
        </p:txBody>
      </p:sp>
    </p:spTree>
    <p:extLst>
      <p:ext uri="{BB962C8B-B14F-4D97-AF65-F5344CB8AC3E}">
        <p14:creationId xmlns:p14="http://schemas.microsoft.com/office/powerpoint/2010/main" val="351904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this verbiage to the language your school uses. </a:t>
            </a:r>
          </a:p>
        </p:txBody>
      </p:sp>
      <p:sp>
        <p:nvSpPr>
          <p:cNvPr id="4" name="Slide Number Placeholder 3"/>
          <p:cNvSpPr>
            <a:spLocks noGrp="1"/>
          </p:cNvSpPr>
          <p:nvPr>
            <p:ph type="sldNum" sz="quarter" idx="10"/>
          </p:nvPr>
        </p:nvSpPr>
        <p:spPr/>
        <p:txBody>
          <a:bodyPr/>
          <a:lstStyle/>
          <a:p>
            <a:fld id="{C051351B-2C5D-457B-ABE5-B64DBC7BD410}" type="slidenum">
              <a:rPr lang="en-US" smtClean="0"/>
              <a:t>20</a:t>
            </a:fld>
            <a:endParaRPr lang="en-US" dirty="0"/>
          </a:p>
        </p:txBody>
      </p:sp>
    </p:spTree>
    <p:extLst>
      <p:ext uri="{BB962C8B-B14F-4D97-AF65-F5344CB8AC3E}">
        <p14:creationId xmlns:p14="http://schemas.microsoft.com/office/powerpoint/2010/main" val="4253047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31232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94542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542C410-CA8E-4363-B2A5-C992C048EF26}" type="datetimeFigureOut">
              <a:rPr lang="en-US" smtClean="0"/>
              <a:t>2/4/2019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10135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236758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542C410-CA8E-4363-B2A5-C992C048EF26}" type="datetimeFigureOut">
              <a:rPr lang="en-US" smtClean="0"/>
              <a:t>2/4/2019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39976060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42C410-CA8E-4363-B2A5-C992C048EF26}"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25660164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42C410-CA8E-4363-B2A5-C992C048EF26}" type="datetimeFigureOut">
              <a:rPr lang="en-US" smtClean="0"/>
              <a:t>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64065215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42C410-CA8E-4363-B2A5-C992C048EF26}" type="datetimeFigureOut">
              <a:rPr lang="en-US" smtClean="0"/>
              <a:t>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65601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2C410-CA8E-4363-B2A5-C992C048EF26}" type="datetimeFigureOut">
              <a:rPr lang="en-US" smtClean="0"/>
              <a:t>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40726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52350777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373679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542C410-CA8E-4363-B2A5-C992C048EF26}" type="datetimeFigureOut">
              <a:rPr lang="en-US" smtClean="0"/>
              <a:t>2/4/2019</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347594454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82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F2A2D7DD-5041-4C4D-A523-F870B27AD1D4}"/>
              </a:ext>
            </a:extLst>
          </p:cNvPr>
          <p:cNvSpPr/>
          <p:nvPr/>
        </p:nvSpPr>
        <p:spPr>
          <a:xfrm>
            <a:off x="3646086" y="2041989"/>
            <a:ext cx="5012847" cy="1631216"/>
          </a:xfrm>
          <a:prstGeom prst="rect">
            <a:avLst/>
          </a:prstGeom>
          <a:noFill/>
        </p:spPr>
        <p:txBody>
          <a:bodyPr wrap="none" lIns="91440" tIns="45720" rIns="91440" bIns="45720">
            <a:spAutoFit/>
          </a:bodyPr>
          <a:lstStyle/>
          <a:p>
            <a:pPr algn="ctr"/>
            <a:r>
              <a:rPr lang="en-US" sz="10000" dirty="0" smtClean="0">
                <a:ln w="0"/>
                <a:solidFill>
                  <a:schemeClr val="accent6"/>
                </a:solidFill>
                <a:latin typeface="Franklin Gothic Medium" panose="020B0603020102020204" pitchFamily="34" charset="0"/>
                <a:cs typeface="Segoe UI" panose="020B0502040204020203" pitchFamily="34" charset="0"/>
              </a:rPr>
              <a:t>Life of Pi</a:t>
            </a:r>
            <a:endParaRPr lang="en-US" sz="10000" b="0" cap="none" spc="0" dirty="0">
              <a:ln w="0"/>
              <a:solidFill>
                <a:schemeClr val="accent6"/>
              </a:solidFill>
              <a:latin typeface="Franklin Gothic Medium" panose="020B0603020102020204" pitchFamily="34" charset="0"/>
              <a:cs typeface="Segoe UI" panose="020B0502040204020203" pitchFamily="34" charset="0"/>
            </a:endParaRPr>
          </a:p>
        </p:txBody>
      </p:sp>
      <p:sp>
        <p:nvSpPr>
          <p:cNvPr id="2" name="Subtitle 1"/>
          <p:cNvSpPr>
            <a:spLocks noGrp="1"/>
          </p:cNvSpPr>
          <p:nvPr>
            <p:ph type="subTitle" idx="1"/>
          </p:nvPr>
        </p:nvSpPr>
        <p:spPr/>
        <p:txBody>
          <a:bodyPr/>
          <a:lstStyle/>
          <a:p>
            <a:r>
              <a:rPr lang="en-US" dirty="0" smtClean="0"/>
              <a:t>Yann Martel </a:t>
            </a:r>
            <a:endParaRPr lang="en-US" dirty="0"/>
          </a:p>
        </p:txBody>
      </p:sp>
    </p:spTree>
    <p:extLst>
      <p:ext uri="{BB962C8B-B14F-4D97-AF65-F5344CB8AC3E}">
        <p14:creationId xmlns:p14="http://schemas.microsoft.com/office/powerpoint/2010/main" val="2084892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alpha val="8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633145B8-E600-4D17-901C-FA86FB4AE651}"/>
              </a:ext>
            </a:extLst>
          </p:cNvPr>
          <p:cNvSpPr/>
          <p:nvPr/>
        </p:nvSpPr>
        <p:spPr>
          <a:xfrm>
            <a:off x="-85725" y="1651367"/>
            <a:ext cx="12128500" cy="3170099"/>
          </a:xfrm>
          <a:prstGeom prst="rect">
            <a:avLst/>
          </a:prstGeom>
          <a:noFill/>
        </p:spPr>
        <p:txBody>
          <a:bodyPr wrap="square" lIns="91440" tIns="45720" rIns="91440" bIns="45720">
            <a:spAutoFit/>
          </a:bodyPr>
          <a:lstStyle/>
          <a:p>
            <a:pPr algn="ctr"/>
            <a:r>
              <a:rPr lang="en-US" sz="10000" b="0" cap="none" spc="0" dirty="0" smtClean="0">
                <a:ln w="0"/>
                <a:solidFill>
                  <a:schemeClr val="bg2"/>
                </a:solidFill>
                <a:latin typeface="Franklin Gothic Medium" panose="020B0603020102020204" pitchFamily="34" charset="0"/>
                <a:cs typeface="Segoe UI" panose="020B0502040204020203" pitchFamily="34" charset="0"/>
              </a:rPr>
              <a:t>Part Two: </a:t>
            </a:r>
          </a:p>
          <a:p>
            <a:pPr algn="ctr"/>
            <a:r>
              <a:rPr lang="en-US" sz="10000" b="0" cap="none" spc="0" dirty="0" smtClean="0">
                <a:ln w="0"/>
                <a:latin typeface="Franklin Gothic Medium" panose="020B0603020102020204" pitchFamily="34" charset="0"/>
                <a:cs typeface="Segoe UI" panose="020B0502040204020203" pitchFamily="34" charset="0"/>
              </a:rPr>
              <a:t>The Pacific Ocean</a:t>
            </a:r>
            <a:endParaRPr lang="en-US" sz="10000" b="0" cap="none" spc="0" dirty="0">
              <a:ln w="0"/>
              <a:latin typeface="Franklin Gothic Medium" panose="020B0603020102020204" pitchFamily="34" charset="0"/>
              <a:cs typeface="Segoe UI" panose="020B0502040204020203" pitchFamily="34" charset="0"/>
            </a:endParaRPr>
          </a:p>
        </p:txBody>
      </p:sp>
    </p:spTree>
    <p:extLst>
      <p:ext uri="{BB962C8B-B14F-4D97-AF65-F5344CB8AC3E}">
        <p14:creationId xmlns:p14="http://schemas.microsoft.com/office/powerpoint/2010/main" val="1205351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37-42</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52285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43-47</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7958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48-53</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19787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54-58</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56064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59-65</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808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66-72</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32192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73-81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13377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82-91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93848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92-94</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09122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65126"/>
            <a:ext cx="12192000" cy="1508760"/>
          </a:xfrm>
        </p:spPr>
        <p:txBody>
          <a:bodyPr>
            <a:noAutofit/>
          </a:bodyPr>
          <a:lstStyle/>
          <a:p>
            <a:pPr algn="ctr"/>
            <a:r>
              <a:rPr lang="en-US" sz="8000" dirty="0" smtClean="0">
                <a:solidFill>
                  <a:schemeClr val="accent6"/>
                </a:solidFill>
              </a:rPr>
              <a:t>Structure of the text </a:t>
            </a:r>
            <a:endParaRPr lang="en-US" sz="8000" dirty="0">
              <a:solidFill>
                <a:schemeClr val="accent6"/>
              </a:solidFill>
            </a:endParaRPr>
          </a:p>
        </p:txBody>
      </p:sp>
      <p:sp>
        <p:nvSpPr>
          <p:cNvPr id="3" name="Content Placeholder 2"/>
          <p:cNvSpPr>
            <a:spLocks noGrp="1"/>
          </p:cNvSpPr>
          <p:nvPr>
            <p:ph idx="1"/>
          </p:nvPr>
        </p:nvSpPr>
        <p:spPr>
          <a:xfrm>
            <a:off x="230037" y="1882284"/>
            <a:ext cx="11731925" cy="4206240"/>
          </a:xfrm>
        </p:spPr>
        <p:txBody>
          <a:bodyPr>
            <a:noAutofit/>
          </a:bodyPr>
          <a:lstStyle/>
          <a:p>
            <a:r>
              <a:rPr lang="en-US" sz="2800" b="1" dirty="0" smtClean="0">
                <a:solidFill>
                  <a:srgbClr val="FF0000"/>
                </a:solidFill>
              </a:rPr>
              <a:t>The story is told from two different points of view</a:t>
            </a:r>
          </a:p>
          <a:p>
            <a:pPr lvl="1"/>
            <a:r>
              <a:rPr lang="en-US" sz="2800" b="1" dirty="0" smtClean="0">
                <a:solidFill>
                  <a:srgbClr val="FF0000"/>
                </a:solidFill>
              </a:rPr>
              <a:t>MAIN CHARACTER= Pi (flashback) </a:t>
            </a:r>
          </a:p>
          <a:p>
            <a:pPr lvl="1"/>
            <a:r>
              <a:rPr lang="en-US" sz="2800" b="1" dirty="0" smtClean="0">
                <a:solidFill>
                  <a:srgbClr val="FF0000"/>
                </a:solidFill>
              </a:rPr>
              <a:t>AUTHOR INTERJECTS= [</a:t>
            </a:r>
            <a:r>
              <a:rPr lang="en-US" sz="2800" b="1" i="1" dirty="0" smtClean="0">
                <a:solidFill>
                  <a:srgbClr val="FF0000"/>
                </a:solidFill>
              </a:rPr>
              <a:t>italicized text</a:t>
            </a:r>
            <a:r>
              <a:rPr lang="en-US" sz="2800" b="1" dirty="0" smtClean="0">
                <a:solidFill>
                  <a:srgbClr val="FF0000"/>
                </a:solidFill>
              </a:rPr>
              <a:t>] Yann Martel (he is interviewing Pi many years later)</a:t>
            </a:r>
          </a:p>
          <a:p>
            <a:r>
              <a:rPr lang="en-US" sz="2800" b="1" dirty="0" smtClean="0">
                <a:solidFill>
                  <a:srgbClr val="FF0000"/>
                </a:solidFill>
              </a:rPr>
              <a:t> Weaving descriptions of religion &amp; animals contribute to the overall theme of the book. </a:t>
            </a:r>
          </a:p>
          <a:p>
            <a:r>
              <a:rPr lang="en-US" sz="2800" b="1" dirty="0" smtClean="0">
                <a:solidFill>
                  <a:srgbClr val="FF0000"/>
                </a:solidFill>
              </a:rPr>
              <a:t>Every chapter is placed meticulously to add meaning to something else being described. </a:t>
            </a:r>
          </a:p>
          <a:p>
            <a:pPr lvl="1"/>
            <a:r>
              <a:rPr lang="en-US" sz="2800" b="1" dirty="0" smtClean="0">
                <a:solidFill>
                  <a:srgbClr val="FF0000"/>
                </a:solidFill>
              </a:rPr>
              <a:t>EX: When Pi talks about the freedom of animals being taken away at the zoo the same way religion takes away freedom for people. </a:t>
            </a:r>
          </a:p>
          <a:p>
            <a:pPr lvl="1"/>
            <a:r>
              <a:rPr lang="en-US" sz="2800" b="1" dirty="0" smtClean="0">
                <a:solidFill>
                  <a:srgbClr val="FF0000"/>
                </a:solidFill>
              </a:rPr>
              <a:t>Contributes to the theme. </a:t>
            </a:r>
            <a:endParaRPr lang="en-US" sz="2800" b="1" dirty="0">
              <a:solidFill>
                <a:srgbClr val="FF0000"/>
              </a:solidFill>
            </a:endParaRPr>
          </a:p>
        </p:txBody>
      </p:sp>
    </p:spTree>
    <p:extLst>
      <p:ext uri="{BB962C8B-B14F-4D97-AF65-F5344CB8AC3E}">
        <p14:creationId xmlns:p14="http://schemas.microsoft.com/office/powerpoint/2010/main" val="1311422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alpha val="8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F92B8B18-D453-437F-B56E-13FCFB766C70}"/>
              </a:ext>
            </a:extLst>
          </p:cNvPr>
          <p:cNvSpPr/>
          <p:nvPr/>
        </p:nvSpPr>
        <p:spPr>
          <a:xfrm>
            <a:off x="1108075" y="241667"/>
            <a:ext cx="9899650" cy="6124754"/>
          </a:xfrm>
          <a:prstGeom prst="rect">
            <a:avLst/>
          </a:prstGeom>
          <a:noFill/>
        </p:spPr>
        <p:txBody>
          <a:bodyPr wrap="square" lIns="91440" tIns="45720" rIns="91440" bIns="45720">
            <a:spAutoFit/>
          </a:bodyPr>
          <a:lstStyle/>
          <a:p>
            <a:pPr algn="ctr"/>
            <a:r>
              <a:rPr lang="en-US" sz="10000" dirty="0" smtClean="0">
                <a:ln w="0"/>
                <a:solidFill>
                  <a:schemeClr val="accent1"/>
                </a:solidFill>
                <a:latin typeface="Franklin Gothic Medium" panose="020B0603020102020204" pitchFamily="34" charset="0"/>
                <a:cs typeface="Segoe UI" panose="020B0502040204020203" pitchFamily="34" charset="0"/>
              </a:rPr>
              <a:t>Part Three:</a:t>
            </a:r>
          </a:p>
          <a:p>
            <a:pPr algn="ctr"/>
            <a:r>
              <a:rPr lang="es-ES" sz="9600" b="1" dirty="0"/>
              <a:t>Benito Juárez </a:t>
            </a:r>
            <a:r>
              <a:rPr lang="es-ES" sz="9600" b="1" dirty="0" err="1"/>
              <a:t>Infirmary</a:t>
            </a:r>
            <a:r>
              <a:rPr lang="es-ES" sz="9600" b="1" dirty="0"/>
              <a:t>, </a:t>
            </a:r>
            <a:r>
              <a:rPr lang="es-ES" sz="9600" b="1" dirty="0" err="1"/>
              <a:t>Tomatlàn</a:t>
            </a:r>
            <a:r>
              <a:rPr lang="es-ES" sz="9600" b="1" dirty="0"/>
              <a:t>, </a:t>
            </a:r>
            <a:r>
              <a:rPr lang="es-ES" sz="9600" b="1" dirty="0" err="1"/>
              <a:t>Mexico</a:t>
            </a:r>
            <a:r>
              <a:rPr lang="en-US" sz="10000" b="0" cap="none" spc="0" dirty="0" smtClean="0">
                <a:ln w="0"/>
                <a:latin typeface="Franklin Gothic Medium" panose="020B0603020102020204" pitchFamily="34" charset="0"/>
                <a:cs typeface="Segoe UI" panose="020B0502040204020203" pitchFamily="34" charset="0"/>
              </a:rPr>
              <a:t> </a:t>
            </a:r>
            <a:endParaRPr lang="en-US" sz="10000" b="0" cap="none" spc="0" dirty="0">
              <a:ln w="0"/>
              <a:latin typeface="Franklin Gothic Medium" panose="020B0603020102020204" pitchFamily="34" charset="0"/>
              <a:cs typeface="Segoe UI" panose="020B0502040204020203" pitchFamily="34" charset="0"/>
            </a:endParaRPr>
          </a:p>
        </p:txBody>
      </p:sp>
    </p:spTree>
    <p:extLst>
      <p:ext uri="{BB962C8B-B14F-4D97-AF65-F5344CB8AC3E}">
        <p14:creationId xmlns:p14="http://schemas.microsoft.com/office/powerpoint/2010/main" val="1862337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95-100</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36976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ABC32"/>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D0B8D371-142E-421B-B270-1EFEC910E039}"/>
              </a:ext>
            </a:extLst>
          </p:cNvPr>
          <p:cNvSpPr/>
          <p:nvPr/>
        </p:nvSpPr>
        <p:spPr>
          <a:xfrm>
            <a:off x="1146175" y="679817"/>
            <a:ext cx="9899650" cy="4708981"/>
          </a:xfrm>
          <a:prstGeom prst="rect">
            <a:avLst/>
          </a:prstGeom>
          <a:noFill/>
        </p:spPr>
        <p:txBody>
          <a:bodyPr wrap="square" lIns="91440" tIns="45720" rIns="91440" bIns="45720">
            <a:spAutoFit/>
          </a:bodyPr>
          <a:lstStyle/>
          <a:p>
            <a:pPr algn="ctr"/>
            <a:r>
              <a:rPr lang="en-US" sz="10000" b="0" cap="none" spc="0" dirty="0" smtClean="0">
                <a:ln w="0"/>
                <a:solidFill>
                  <a:schemeClr val="accent1"/>
                </a:solidFill>
                <a:latin typeface="Franklin Gothic Medium" panose="020B0603020102020204" pitchFamily="34" charset="0"/>
                <a:cs typeface="Segoe UI" panose="020B0502040204020203" pitchFamily="34" charset="0"/>
              </a:rPr>
              <a:t>Part One:</a:t>
            </a:r>
          </a:p>
          <a:p>
            <a:pPr algn="ctr"/>
            <a:r>
              <a:rPr lang="en-US" sz="10000" dirty="0" smtClean="0">
                <a:ln w="0"/>
                <a:latin typeface="Franklin Gothic Medium" panose="020B0603020102020204" pitchFamily="34" charset="0"/>
                <a:cs typeface="Segoe UI" panose="020B0502040204020203" pitchFamily="34" charset="0"/>
              </a:rPr>
              <a:t>Toronto &amp; Pondicherry</a:t>
            </a:r>
            <a:endParaRPr lang="en-US" sz="10000" b="0" cap="none" spc="0" dirty="0">
              <a:ln w="0"/>
              <a:latin typeface="Franklin Gothic Medium" panose="020B0603020102020204" pitchFamily="34" charset="0"/>
              <a:cs typeface="Segoe UI" panose="020B0502040204020203" pitchFamily="34" charset="0"/>
            </a:endParaRPr>
          </a:p>
        </p:txBody>
      </p:sp>
    </p:spTree>
    <p:extLst>
      <p:ext uri="{BB962C8B-B14F-4D97-AF65-F5344CB8AC3E}">
        <p14:creationId xmlns:p14="http://schemas.microsoft.com/office/powerpoint/2010/main" val="867845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dirty="0" smtClean="0"/>
              <a:t>Ch. 1-5</a:t>
            </a:r>
            <a:endParaRPr lang="en-US" sz="11500" dirty="0"/>
          </a:p>
        </p:txBody>
      </p:sp>
      <p:sp>
        <p:nvSpPr>
          <p:cNvPr id="3" name="Content Placeholder 2"/>
          <p:cNvSpPr>
            <a:spLocks noGrp="1"/>
          </p:cNvSpPr>
          <p:nvPr>
            <p:ph sz="half" idx="1"/>
          </p:nvPr>
        </p:nvSpPr>
        <p:spPr>
          <a:xfrm>
            <a:off x="0" y="1926286"/>
            <a:ext cx="5960224" cy="5065064"/>
          </a:xfrm>
        </p:spPr>
        <p:txBody>
          <a:bodyPr>
            <a:normAutofit fontScale="70000" lnSpcReduction="20000"/>
          </a:bodyPr>
          <a:lstStyle/>
          <a:p>
            <a:pPr marL="0" indent="0">
              <a:buNone/>
            </a:pPr>
            <a:r>
              <a:rPr lang="en-US" b="1" dirty="0" smtClean="0">
                <a:solidFill>
                  <a:schemeClr val="bg2"/>
                </a:solidFill>
              </a:rPr>
              <a:t>CHAPTER 1: </a:t>
            </a:r>
          </a:p>
          <a:p>
            <a:pPr>
              <a:buFontTx/>
              <a:buChar char="-"/>
            </a:pPr>
            <a:r>
              <a:rPr lang="en-US" b="1" dirty="0" smtClean="0">
                <a:solidFill>
                  <a:schemeClr val="bg1"/>
                </a:solidFill>
              </a:rPr>
              <a:t>“My suffering left me sad and gloomy,” (Martel 3). </a:t>
            </a:r>
          </a:p>
          <a:p>
            <a:pPr>
              <a:buFontTx/>
              <a:buChar char="-"/>
            </a:pPr>
            <a:r>
              <a:rPr lang="en-US" b="1" dirty="0" smtClean="0">
                <a:solidFill>
                  <a:schemeClr val="bg1"/>
                </a:solidFill>
              </a:rPr>
              <a:t>Hook</a:t>
            </a:r>
          </a:p>
          <a:p>
            <a:pPr>
              <a:buFontTx/>
              <a:buChar char="-"/>
            </a:pPr>
            <a:r>
              <a:rPr lang="en-US" b="1" dirty="0" smtClean="0">
                <a:solidFill>
                  <a:schemeClr val="bg1"/>
                </a:solidFill>
              </a:rPr>
              <a:t>Makes the reader curious about what happened to our narrator </a:t>
            </a:r>
          </a:p>
          <a:p>
            <a:pPr>
              <a:buFontTx/>
              <a:buChar char="-"/>
            </a:pPr>
            <a:r>
              <a:rPr lang="en-US" b="1" dirty="0" smtClean="0">
                <a:solidFill>
                  <a:schemeClr val="bg1"/>
                </a:solidFill>
              </a:rPr>
              <a:t>Continued religious and zoological studies </a:t>
            </a:r>
          </a:p>
          <a:p>
            <a:pPr>
              <a:buFontTx/>
              <a:buChar char="-"/>
            </a:pPr>
            <a:r>
              <a:rPr lang="en-US" b="1" dirty="0" smtClean="0">
                <a:solidFill>
                  <a:schemeClr val="bg1"/>
                </a:solidFill>
              </a:rPr>
              <a:t>Talks a lot about sloths (they are slow &amp; lazy)</a:t>
            </a:r>
          </a:p>
          <a:p>
            <a:pPr>
              <a:buFontTx/>
              <a:buChar char="-"/>
            </a:pPr>
            <a:r>
              <a:rPr lang="en-US" b="1" dirty="0" smtClean="0">
                <a:solidFill>
                  <a:schemeClr val="bg1"/>
                </a:solidFill>
              </a:rPr>
              <a:t>“I love Canada. I miss the heat of India, the food, the house lizards on the walls, the musicals on the silver screen, the cows wandering the streets, the crows cawing, even the talk of cricket matches, but I love Canada.” </a:t>
            </a:r>
          </a:p>
          <a:p>
            <a:pPr>
              <a:buFontTx/>
              <a:buChar char="-"/>
            </a:pPr>
            <a:r>
              <a:rPr lang="en-US" b="1" dirty="0" smtClean="0">
                <a:solidFill>
                  <a:schemeClr val="bg1"/>
                </a:solidFill>
              </a:rPr>
              <a:t>Richard Parker</a:t>
            </a:r>
          </a:p>
          <a:p>
            <a:pPr>
              <a:buFontTx/>
              <a:buChar char="-"/>
            </a:pPr>
            <a:r>
              <a:rPr lang="en-US" b="1" dirty="0" smtClean="0">
                <a:solidFill>
                  <a:schemeClr val="bg1"/>
                </a:solidFill>
              </a:rPr>
              <a:t>Cultural differences living in Canada---gives us insight into our character </a:t>
            </a:r>
          </a:p>
          <a:p>
            <a:pPr marL="0" indent="0">
              <a:buNone/>
            </a:pPr>
            <a:r>
              <a:rPr lang="en-US" b="1" dirty="0" smtClean="0">
                <a:solidFill>
                  <a:schemeClr val="bg2"/>
                </a:solidFill>
              </a:rPr>
              <a:t>CHAPTER 2: </a:t>
            </a:r>
          </a:p>
          <a:p>
            <a:pPr marL="0" indent="0">
              <a:buNone/>
            </a:pPr>
            <a:r>
              <a:rPr lang="en-US" b="1" dirty="0" smtClean="0">
                <a:solidFill>
                  <a:schemeClr val="bg1"/>
                </a:solidFill>
              </a:rPr>
              <a:t>- the author talking about Pi: “He’s a small, slim man…” “He’s greying at the temples.” The author is showing us more about our character. </a:t>
            </a:r>
          </a:p>
          <a:p>
            <a:pPr>
              <a:buFontTx/>
              <a:buChar char="-"/>
            </a:pPr>
            <a:endParaRPr lang="en-US" dirty="0" smtClean="0"/>
          </a:p>
          <a:p>
            <a:pPr>
              <a:buFontTx/>
              <a:buChar char="-"/>
            </a:pPr>
            <a:endParaRPr lang="en-US" dirty="0"/>
          </a:p>
        </p:txBody>
      </p:sp>
      <p:sp>
        <p:nvSpPr>
          <p:cNvPr id="4" name="Content Placeholder 3"/>
          <p:cNvSpPr>
            <a:spLocks noGrp="1"/>
          </p:cNvSpPr>
          <p:nvPr>
            <p:ph sz="half" idx="2"/>
          </p:nvPr>
        </p:nvSpPr>
        <p:spPr>
          <a:xfrm>
            <a:off x="6230391" y="1926286"/>
            <a:ext cx="5961609" cy="5065064"/>
          </a:xfrm>
        </p:spPr>
        <p:txBody>
          <a:bodyPr>
            <a:normAutofit fontScale="70000" lnSpcReduction="20000"/>
          </a:bodyPr>
          <a:lstStyle/>
          <a:p>
            <a:pPr marL="0" indent="0">
              <a:buNone/>
            </a:pPr>
            <a:r>
              <a:rPr lang="en-US" b="1" dirty="0" smtClean="0">
                <a:solidFill>
                  <a:schemeClr val="bg2"/>
                </a:solidFill>
              </a:rPr>
              <a:t>CHATPER 3:</a:t>
            </a:r>
          </a:p>
          <a:p>
            <a:pPr>
              <a:buFontTx/>
              <a:buChar char="-"/>
            </a:pPr>
            <a:r>
              <a:rPr lang="en-US" b="1" dirty="0" smtClean="0">
                <a:solidFill>
                  <a:schemeClr val="bg1"/>
                </a:solidFill>
              </a:rPr>
              <a:t>Pi was named after a pool</a:t>
            </a:r>
          </a:p>
          <a:p>
            <a:pPr>
              <a:buFontTx/>
              <a:buChar char="-"/>
            </a:pPr>
            <a:r>
              <a:rPr lang="en-US" b="1" dirty="0" smtClean="0">
                <a:solidFill>
                  <a:schemeClr val="bg1"/>
                </a:solidFill>
              </a:rPr>
              <a:t>His parents hated the water (cultural thing?)</a:t>
            </a:r>
          </a:p>
          <a:p>
            <a:pPr>
              <a:buFontTx/>
              <a:buChar char="-"/>
            </a:pPr>
            <a:r>
              <a:rPr lang="en-US" b="1" dirty="0" smtClean="0">
                <a:solidFill>
                  <a:schemeClr val="bg1"/>
                </a:solidFill>
              </a:rPr>
              <a:t>But </a:t>
            </a:r>
            <a:r>
              <a:rPr lang="en-US" b="1" dirty="0" err="1" smtClean="0">
                <a:solidFill>
                  <a:schemeClr val="bg1"/>
                </a:solidFill>
              </a:rPr>
              <a:t>Mamji</a:t>
            </a:r>
            <a:r>
              <a:rPr lang="en-US" b="1" dirty="0" smtClean="0">
                <a:solidFill>
                  <a:schemeClr val="bg1"/>
                </a:solidFill>
              </a:rPr>
              <a:t> teaches him how to swim</a:t>
            </a:r>
          </a:p>
          <a:p>
            <a:pPr marL="0" indent="0">
              <a:buNone/>
            </a:pPr>
            <a:r>
              <a:rPr lang="en-US" b="1" dirty="0" smtClean="0">
                <a:solidFill>
                  <a:schemeClr val="bg2"/>
                </a:solidFill>
              </a:rPr>
              <a:t>CHAPTER 4: </a:t>
            </a:r>
          </a:p>
          <a:p>
            <a:pPr>
              <a:buFontTx/>
              <a:buChar char="-"/>
            </a:pPr>
            <a:r>
              <a:rPr lang="en-US" b="1" dirty="0" smtClean="0">
                <a:solidFill>
                  <a:schemeClr val="bg1"/>
                </a:solidFill>
              </a:rPr>
              <a:t>We learn about the </a:t>
            </a:r>
            <a:r>
              <a:rPr lang="en-US" b="1" dirty="0" err="1" smtClean="0">
                <a:solidFill>
                  <a:schemeClr val="bg1"/>
                </a:solidFill>
              </a:rPr>
              <a:t>Pondicheery</a:t>
            </a:r>
            <a:r>
              <a:rPr lang="en-US" b="1" dirty="0" smtClean="0">
                <a:solidFill>
                  <a:schemeClr val="bg1"/>
                </a:solidFill>
              </a:rPr>
              <a:t> zoo (Pi’s father ran this zoo)</a:t>
            </a:r>
          </a:p>
          <a:p>
            <a:pPr>
              <a:buFontTx/>
              <a:buChar char="-"/>
            </a:pPr>
            <a:r>
              <a:rPr lang="en-US" b="1" dirty="0" smtClean="0">
                <a:solidFill>
                  <a:schemeClr val="bg1"/>
                </a:solidFill>
              </a:rPr>
              <a:t>Pi defends zoos (why it’s better for animals to be in a zoo than in the wild)</a:t>
            </a:r>
          </a:p>
          <a:p>
            <a:pPr>
              <a:buFontTx/>
              <a:buChar char="-"/>
            </a:pPr>
            <a:r>
              <a:rPr lang="en-US" b="1" dirty="0" smtClean="0">
                <a:solidFill>
                  <a:schemeClr val="bg1"/>
                </a:solidFill>
              </a:rPr>
              <a:t>“I have heard nearly as much nonsense about zoos as I have about God and religion.” </a:t>
            </a:r>
          </a:p>
          <a:p>
            <a:pPr>
              <a:buFontTx/>
              <a:buChar char="-"/>
            </a:pPr>
            <a:r>
              <a:rPr lang="en-US" b="1" dirty="0" smtClean="0">
                <a:solidFill>
                  <a:schemeClr val="bg1"/>
                </a:solidFill>
              </a:rPr>
              <a:t>“I know zoos are no longer in people’s good graces. Religion faces the same problem. Certain illusions about freedom plague them both.” </a:t>
            </a:r>
          </a:p>
          <a:p>
            <a:pPr>
              <a:buFontTx/>
              <a:buChar char="-"/>
            </a:pPr>
            <a:r>
              <a:rPr lang="en-US" b="1" dirty="0" err="1" smtClean="0">
                <a:solidFill>
                  <a:schemeClr val="bg1"/>
                </a:solidFill>
              </a:rPr>
              <a:t>Pondicheery</a:t>
            </a:r>
            <a:r>
              <a:rPr lang="en-US" b="1" dirty="0" smtClean="0">
                <a:solidFill>
                  <a:schemeClr val="bg1"/>
                </a:solidFill>
              </a:rPr>
              <a:t> Zoo is shut down. </a:t>
            </a:r>
          </a:p>
          <a:p>
            <a:pPr marL="0" indent="0">
              <a:buNone/>
            </a:pPr>
            <a:r>
              <a:rPr lang="en-US" b="1" dirty="0" smtClean="0">
                <a:solidFill>
                  <a:schemeClr val="bg2"/>
                </a:solidFill>
              </a:rPr>
              <a:t>CHAPTER 5: </a:t>
            </a:r>
          </a:p>
          <a:p>
            <a:pPr marL="0" indent="0">
              <a:buNone/>
            </a:pPr>
            <a:r>
              <a:rPr lang="en-US" b="1" dirty="0" smtClean="0">
                <a:solidFill>
                  <a:schemeClr val="bg1"/>
                </a:solidFill>
              </a:rPr>
              <a:t>- Pi talks about his childhood growing up with a name like Piscine</a:t>
            </a:r>
          </a:p>
        </p:txBody>
      </p:sp>
    </p:spTree>
    <p:extLst>
      <p:ext uri="{BB962C8B-B14F-4D97-AF65-F5344CB8AC3E}">
        <p14:creationId xmlns:p14="http://schemas.microsoft.com/office/powerpoint/2010/main" val="1990305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dirty="0" smtClean="0"/>
              <a:t>Ch. 6-10</a:t>
            </a:r>
            <a:endParaRPr lang="en-US" sz="11500" dirty="0"/>
          </a:p>
        </p:txBody>
      </p:sp>
      <p:sp>
        <p:nvSpPr>
          <p:cNvPr id="3" name="Content Placeholder 2"/>
          <p:cNvSpPr>
            <a:spLocks noGrp="1"/>
          </p:cNvSpPr>
          <p:nvPr>
            <p:ph sz="half" idx="1"/>
          </p:nvPr>
        </p:nvSpPr>
        <p:spPr>
          <a:xfrm>
            <a:off x="0" y="1792936"/>
            <a:ext cx="5960224" cy="5065064"/>
          </a:xfrm>
        </p:spPr>
        <p:txBody>
          <a:bodyPr>
            <a:normAutofit fontScale="92500"/>
          </a:bodyPr>
          <a:lstStyle/>
          <a:p>
            <a:pPr marL="0" indent="0">
              <a:buNone/>
            </a:pPr>
            <a:r>
              <a:rPr lang="en-US" b="1" dirty="0" smtClean="0">
                <a:solidFill>
                  <a:schemeClr val="bg2"/>
                </a:solidFill>
              </a:rPr>
              <a:t>CHAPTER 7:</a:t>
            </a:r>
          </a:p>
          <a:p>
            <a:pPr>
              <a:buFontTx/>
              <a:buChar char="-"/>
            </a:pPr>
            <a:r>
              <a:rPr lang="en-US" b="1" dirty="0" smtClean="0">
                <a:solidFill>
                  <a:schemeClr val="bg1"/>
                </a:solidFill>
              </a:rPr>
              <a:t>We learn about a teacher from Pi’s childhood- Mr. Satish Kumar (atheist) </a:t>
            </a:r>
          </a:p>
          <a:p>
            <a:pPr>
              <a:buFontTx/>
              <a:buChar char="-"/>
            </a:pPr>
            <a:r>
              <a:rPr lang="en-US" b="1" dirty="0" smtClean="0">
                <a:solidFill>
                  <a:schemeClr val="bg1"/>
                </a:solidFill>
              </a:rPr>
              <a:t>“It’s not atheists who get stuck in my craw, but agnostics. Doubt is useful for a while.”</a:t>
            </a:r>
          </a:p>
          <a:p>
            <a:pPr>
              <a:buFontTx/>
              <a:buChar char="-"/>
            </a:pPr>
            <a:r>
              <a:rPr lang="en-US" b="1" dirty="0" smtClean="0">
                <a:solidFill>
                  <a:schemeClr val="bg1"/>
                </a:solidFill>
              </a:rPr>
              <a:t>“To choose doubt as a philosophy of life is akin to choosing immobility as a means of transportation.” </a:t>
            </a:r>
          </a:p>
          <a:p>
            <a:pPr marL="0" indent="0">
              <a:buNone/>
            </a:pPr>
            <a:r>
              <a:rPr lang="en-US" b="1" dirty="0" smtClean="0">
                <a:solidFill>
                  <a:schemeClr val="bg2"/>
                </a:solidFill>
              </a:rPr>
              <a:t>CHAPTER 8:</a:t>
            </a:r>
          </a:p>
          <a:p>
            <a:pPr>
              <a:buFontTx/>
              <a:buChar char="-"/>
            </a:pPr>
            <a:r>
              <a:rPr lang="en-US" b="1" dirty="0" smtClean="0">
                <a:solidFill>
                  <a:schemeClr val="bg1"/>
                </a:solidFill>
              </a:rPr>
              <a:t>The horribly sad goat scene </a:t>
            </a:r>
            <a:r>
              <a:rPr lang="en-US" b="1" dirty="0" smtClean="0">
                <a:solidFill>
                  <a:schemeClr val="bg1"/>
                </a:solidFill>
                <a:sym typeface="Wingdings" panose="05000000000000000000" pitchFamily="2" charset="2"/>
              </a:rPr>
              <a:t> </a:t>
            </a:r>
          </a:p>
          <a:p>
            <a:pPr>
              <a:buFontTx/>
              <a:buChar char="-"/>
            </a:pPr>
            <a:r>
              <a:rPr lang="en-US" b="1" dirty="0" smtClean="0">
                <a:solidFill>
                  <a:schemeClr val="bg1"/>
                </a:solidFill>
                <a:sym typeface="Wingdings" panose="05000000000000000000" pitchFamily="2" charset="2"/>
              </a:rPr>
              <a:t>Animal cruelty @ the zoo; There is a sign at the zoo, “DO YOU KNOW WHICH IS THE MOST DANGEROUS ANIMAL IN THE ZOO?” (Humans are the most dangerous animal at the zoo.) </a:t>
            </a:r>
          </a:p>
        </p:txBody>
      </p:sp>
      <p:sp>
        <p:nvSpPr>
          <p:cNvPr id="4" name="Content Placeholder 3"/>
          <p:cNvSpPr>
            <a:spLocks noGrp="1"/>
          </p:cNvSpPr>
          <p:nvPr>
            <p:ph sz="half" idx="2"/>
          </p:nvPr>
        </p:nvSpPr>
        <p:spPr>
          <a:xfrm>
            <a:off x="6230390" y="1792936"/>
            <a:ext cx="5959527" cy="5065064"/>
          </a:xfrm>
        </p:spPr>
        <p:txBody>
          <a:bodyPr>
            <a:normAutofit fontScale="92500"/>
          </a:bodyPr>
          <a:lstStyle/>
          <a:p>
            <a:pPr marL="0" indent="0">
              <a:buNone/>
            </a:pPr>
            <a:r>
              <a:rPr lang="en-US" b="1" dirty="0" smtClean="0">
                <a:solidFill>
                  <a:schemeClr val="bg2"/>
                </a:solidFill>
              </a:rPr>
              <a:t>CHATPER 9: </a:t>
            </a:r>
          </a:p>
          <a:p>
            <a:pPr>
              <a:buFontTx/>
              <a:buChar char="-"/>
            </a:pPr>
            <a:r>
              <a:rPr lang="en-US" b="1" dirty="0" smtClean="0">
                <a:solidFill>
                  <a:schemeClr val="bg1"/>
                </a:solidFill>
              </a:rPr>
              <a:t>Pi talks about how important it is to get animals used to humans.</a:t>
            </a:r>
          </a:p>
          <a:p>
            <a:pPr>
              <a:buFontTx/>
              <a:buChar char="-"/>
            </a:pPr>
            <a:r>
              <a:rPr lang="en-US" b="1" dirty="0">
                <a:solidFill>
                  <a:schemeClr val="bg1"/>
                </a:solidFill>
                <a:sym typeface="Wingdings" panose="05000000000000000000" pitchFamily="2" charset="2"/>
              </a:rPr>
              <a:t>Pi says that zoo animals that we well taken care of don’t often try to escape from the zoo (unless territory is invaded). </a:t>
            </a:r>
            <a:endParaRPr lang="en-US" b="1" dirty="0">
              <a:solidFill>
                <a:schemeClr val="bg1"/>
              </a:solidFill>
            </a:endParaRPr>
          </a:p>
          <a:p>
            <a:pPr marL="0" indent="0">
              <a:buNone/>
            </a:pPr>
            <a:r>
              <a:rPr lang="en-US" b="1" dirty="0" smtClean="0">
                <a:solidFill>
                  <a:schemeClr val="bg2"/>
                </a:solidFill>
              </a:rPr>
              <a:t>CHATPER 10: </a:t>
            </a:r>
          </a:p>
          <a:p>
            <a:pPr>
              <a:buFontTx/>
              <a:buChar char="-"/>
            </a:pPr>
            <a:r>
              <a:rPr lang="en-US" b="1" dirty="0" smtClean="0">
                <a:solidFill>
                  <a:schemeClr val="bg1"/>
                </a:solidFill>
              </a:rPr>
              <a:t>Animals will escape if conditions aren’t suitable </a:t>
            </a:r>
          </a:p>
          <a:p>
            <a:pPr>
              <a:buFontTx/>
              <a:buChar char="-"/>
            </a:pPr>
            <a:r>
              <a:rPr lang="en-US" b="1" dirty="0" smtClean="0">
                <a:solidFill>
                  <a:schemeClr val="bg1"/>
                </a:solidFill>
              </a:rPr>
              <a:t>“Escaping animals usually hide in the very first place they find that gives them a sense of security, and they are dangerous only to those who happen to get between them and their reckoned safe spot.” </a:t>
            </a:r>
          </a:p>
          <a:p>
            <a:pPr>
              <a:buFontTx/>
              <a:buChar char="-"/>
            </a:pPr>
            <a:endParaRPr lang="en-US" dirty="0"/>
          </a:p>
        </p:txBody>
      </p:sp>
    </p:spTree>
    <p:extLst>
      <p:ext uri="{BB962C8B-B14F-4D97-AF65-F5344CB8AC3E}">
        <p14:creationId xmlns:p14="http://schemas.microsoft.com/office/powerpoint/2010/main" val="1901341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17501"/>
            <a:ext cx="9784080" cy="1508760"/>
          </a:xfrm>
        </p:spPr>
        <p:txBody>
          <a:bodyPr>
            <a:noAutofit/>
          </a:bodyPr>
          <a:lstStyle/>
          <a:p>
            <a:r>
              <a:rPr lang="en-US" sz="9600" dirty="0" smtClean="0"/>
              <a:t>Ch. 11-16</a:t>
            </a:r>
            <a:endParaRPr lang="en-US" sz="9600" dirty="0"/>
          </a:p>
        </p:txBody>
      </p:sp>
      <p:sp>
        <p:nvSpPr>
          <p:cNvPr id="3" name="Content Placeholder 2"/>
          <p:cNvSpPr>
            <a:spLocks noGrp="1"/>
          </p:cNvSpPr>
          <p:nvPr>
            <p:ph sz="half" idx="1"/>
          </p:nvPr>
        </p:nvSpPr>
        <p:spPr>
          <a:xfrm>
            <a:off x="0" y="1792936"/>
            <a:ext cx="5259883" cy="5065064"/>
          </a:xfrm>
        </p:spPr>
        <p:txBody>
          <a:bodyPr>
            <a:normAutofit fontScale="47500" lnSpcReduction="20000"/>
          </a:bodyPr>
          <a:lstStyle/>
          <a:p>
            <a:pPr marL="0" indent="0">
              <a:buNone/>
            </a:pPr>
            <a:r>
              <a:rPr lang="en-US" sz="3600" b="1" dirty="0" smtClean="0">
                <a:solidFill>
                  <a:schemeClr val="bg2"/>
                </a:solidFill>
              </a:rPr>
              <a:t>CHAPTER 11:</a:t>
            </a:r>
          </a:p>
          <a:p>
            <a:pPr>
              <a:buFontTx/>
              <a:buChar char="-"/>
            </a:pPr>
            <a:r>
              <a:rPr lang="en-US" sz="3600" b="1" dirty="0" smtClean="0">
                <a:solidFill>
                  <a:schemeClr val="bg1"/>
                </a:solidFill>
              </a:rPr>
              <a:t>An example of an animal that actually escaped. </a:t>
            </a:r>
          </a:p>
          <a:p>
            <a:pPr>
              <a:buFontTx/>
              <a:buChar char="-"/>
            </a:pPr>
            <a:r>
              <a:rPr lang="en-US" sz="3600" b="1" dirty="0" smtClean="0">
                <a:solidFill>
                  <a:schemeClr val="bg1"/>
                </a:solidFill>
              </a:rPr>
              <a:t>Says you can find wild animals even in the Mexican tropical jungle. </a:t>
            </a:r>
          </a:p>
          <a:p>
            <a:pPr marL="0" indent="0">
              <a:buNone/>
            </a:pPr>
            <a:r>
              <a:rPr lang="en-US" sz="3600" b="1" dirty="0" smtClean="0">
                <a:solidFill>
                  <a:schemeClr val="bg2"/>
                </a:solidFill>
              </a:rPr>
              <a:t>CHAPTER 12:</a:t>
            </a:r>
          </a:p>
          <a:p>
            <a:pPr>
              <a:buFontTx/>
              <a:buChar char="-"/>
            </a:pPr>
            <a:r>
              <a:rPr lang="en-US" sz="3600" b="1" dirty="0" smtClean="0">
                <a:solidFill>
                  <a:schemeClr val="bg1"/>
                </a:solidFill>
                <a:sym typeface="Wingdings" panose="05000000000000000000" pitchFamily="2" charset="2"/>
              </a:rPr>
              <a:t>Martel interjects </a:t>
            </a:r>
          </a:p>
          <a:p>
            <a:pPr>
              <a:buFontTx/>
              <a:buChar char="-"/>
            </a:pPr>
            <a:r>
              <a:rPr lang="en-US" sz="3600" b="1" dirty="0" smtClean="0">
                <a:solidFill>
                  <a:schemeClr val="bg1"/>
                </a:solidFill>
                <a:sym typeface="Wingdings" panose="05000000000000000000" pitchFamily="2" charset="2"/>
              </a:rPr>
              <a:t>He says that, “At times he [Pi] gets agitated.” </a:t>
            </a:r>
          </a:p>
          <a:p>
            <a:pPr>
              <a:buFontTx/>
              <a:buChar char="-"/>
            </a:pPr>
            <a:r>
              <a:rPr lang="en-US" sz="3600" b="1" dirty="0" smtClean="0">
                <a:solidFill>
                  <a:schemeClr val="bg1"/>
                </a:solidFill>
                <a:sym typeface="Wingdings" panose="05000000000000000000" pitchFamily="2" charset="2"/>
              </a:rPr>
              <a:t>Author told Pi he likes spicy food even though it makes him sick. </a:t>
            </a:r>
          </a:p>
          <a:p>
            <a:pPr marL="0" indent="0">
              <a:buNone/>
            </a:pPr>
            <a:r>
              <a:rPr lang="en-US" sz="3600" b="1" dirty="0">
                <a:solidFill>
                  <a:schemeClr val="bg2"/>
                </a:solidFill>
              </a:rPr>
              <a:t>CHATPER 13: </a:t>
            </a:r>
          </a:p>
          <a:p>
            <a:pPr>
              <a:buFontTx/>
              <a:buChar char="-"/>
            </a:pPr>
            <a:r>
              <a:rPr lang="en-US" sz="3600" b="1" dirty="0">
                <a:solidFill>
                  <a:schemeClr val="bg1"/>
                </a:solidFill>
              </a:rPr>
              <a:t>Pi talks about how to train a lion (lions only attack if the trainer has “invaded its territory” </a:t>
            </a:r>
          </a:p>
          <a:p>
            <a:pPr>
              <a:buFontTx/>
              <a:buChar char="-"/>
            </a:pPr>
            <a:r>
              <a:rPr lang="en-US" sz="3600" b="1" dirty="0">
                <a:solidFill>
                  <a:schemeClr val="bg1"/>
                </a:solidFill>
              </a:rPr>
              <a:t>Pi discusses the different types of animals [super-alpha male; beta]</a:t>
            </a:r>
          </a:p>
          <a:p>
            <a:pPr>
              <a:buFontTx/>
              <a:buChar char="-"/>
            </a:pPr>
            <a:r>
              <a:rPr lang="en-US" sz="3600" b="1" dirty="0">
                <a:solidFill>
                  <a:schemeClr val="bg1"/>
                </a:solidFill>
              </a:rPr>
              <a:t>Trainers have to show animals who is in control </a:t>
            </a:r>
            <a:endParaRPr lang="en-US" sz="3600" b="1" dirty="0" smtClean="0">
              <a:solidFill>
                <a:schemeClr val="bg1"/>
              </a:solidFill>
            </a:endParaRPr>
          </a:p>
          <a:p>
            <a:pPr>
              <a:buFontTx/>
              <a:buChar char="-"/>
            </a:pPr>
            <a:endParaRPr lang="en-US" dirty="0"/>
          </a:p>
          <a:p>
            <a:pPr>
              <a:buFontTx/>
              <a:buChar char="-"/>
            </a:pPr>
            <a:endParaRPr lang="en-US" dirty="0" smtClean="0">
              <a:sym typeface="Wingdings" panose="05000000000000000000" pitchFamily="2" charset="2"/>
            </a:endParaRPr>
          </a:p>
        </p:txBody>
      </p:sp>
      <p:sp>
        <p:nvSpPr>
          <p:cNvPr id="4" name="Content Placeholder 3"/>
          <p:cNvSpPr>
            <a:spLocks noGrp="1"/>
          </p:cNvSpPr>
          <p:nvPr>
            <p:ph sz="half" idx="2"/>
          </p:nvPr>
        </p:nvSpPr>
        <p:spPr>
          <a:xfrm>
            <a:off x="5259883" y="38100"/>
            <a:ext cx="6932117" cy="6858000"/>
          </a:xfrm>
        </p:spPr>
        <p:txBody>
          <a:bodyPr>
            <a:noAutofit/>
          </a:bodyPr>
          <a:lstStyle/>
          <a:p>
            <a:pPr marL="0" indent="0">
              <a:buNone/>
            </a:pPr>
            <a:r>
              <a:rPr lang="en-US" sz="1600" b="1" dirty="0" smtClean="0">
                <a:solidFill>
                  <a:schemeClr val="bg2"/>
                </a:solidFill>
              </a:rPr>
              <a:t>CHATPER </a:t>
            </a:r>
            <a:r>
              <a:rPr lang="en-US" sz="1600" b="1" dirty="0">
                <a:solidFill>
                  <a:schemeClr val="bg2"/>
                </a:solidFill>
              </a:rPr>
              <a:t>14: </a:t>
            </a:r>
          </a:p>
          <a:p>
            <a:pPr>
              <a:buFontTx/>
              <a:buChar char="-"/>
            </a:pPr>
            <a:r>
              <a:rPr lang="en-US" sz="1600" dirty="0">
                <a:solidFill>
                  <a:schemeClr val="bg1"/>
                </a:solidFill>
              </a:rPr>
              <a:t>Pi says that animals lowest on the totem pole are easier to train [the omega animal].</a:t>
            </a:r>
          </a:p>
          <a:p>
            <a:pPr>
              <a:buFontTx/>
              <a:buChar char="-"/>
            </a:pPr>
            <a:r>
              <a:rPr lang="en-US" sz="1600" dirty="0">
                <a:solidFill>
                  <a:schemeClr val="bg1"/>
                </a:solidFill>
              </a:rPr>
              <a:t>“Socially inferior animals are the ones that make the most strenuous resourceful efforts to get to know their keepers. They prove to be the ones most faithful to them, most in need of their company, least likely to challenge them or to be difficult.” </a:t>
            </a:r>
          </a:p>
          <a:p>
            <a:pPr marL="0" indent="0">
              <a:buNone/>
            </a:pPr>
            <a:r>
              <a:rPr lang="en-US" sz="1600" b="1" dirty="0" smtClean="0">
                <a:solidFill>
                  <a:schemeClr val="bg2"/>
                </a:solidFill>
              </a:rPr>
              <a:t>CHATPER </a:t>
            </a:r>
            <a:r>
              <a:rPr lang="en-US" sz="1600" b="1" dirty="0">
                <a:solidFill>
                  <a:schemeClr val="bg2"/>
                </a:solidFill>
              </a:rPr>
              <a:t>15:</a:t>
            </a:r>
          </a:p>
          <a:p>
            <a:pPr>
              <a:buFontTx/>
              <a:buChar char="-"/>
            </a:pPr>
            <a:r>
              <a:rPr lang="en-US" sz="1600" b="1" dirty="0">
                <a:solidFill>
                  <a:schemeClr val="bg1"/>
                </a:solidFill>
              </a:rPr>
              <a:t>Martel interjects</a:t>
            </a:r>
          </a:p>
          <a:p>
            <a:pPr>
              <a:buFontTx/>
              <a:buChar char="-"/>
            </a:pPr>
            <a:r>
              <a:rPr lang="en-US" sz="1600" b="1" dirty="0">
                <a:solidFill>
                  <a:schemeClr val="bg1"/>
                </a:solidFill>
              </a:rPr>
              <a:t>Describes all of the religious statues/pictures that Pi has all over his house. </a:t>
            </a:r>
            <a:endParaRPr lang="en-US" sz="1600" b="1" dirty="0" smtClean="0">
              <a:solidFill>
                <a:schemeClr val="bg1"/>
              </a:solidFill>
            </a:endParaRPr>
          </a:p>
          <a:p>
            <a:pPr marL="0" indent="0">
              <a:buNone/>
            </a:pPr>
            <a:r>
              <a:rPr lang="en-US" sz="1600" b="1" dirty="0" smtClean="0">
                <a:solidFill>
                  <a:schemeClr val="bg2"/>
                </a:solidFill>
              </a:rPr>
              <a:t>CHAPTER 16: </a:t>
            </a:r>
          </a:p>
          <a:p>
            <a:pPr>
              <a:buFontTx/>
              <a:buChar char="-"/>
            </a:pPr>
            <a:r>
              <a:rPr lang="en-US" sz="1600" b="1" dirty="0" smtClean="0">
                <a:solidFill>
                  <a:schemeClr val="bg1"/>
                </a:solidFill>
              </a:rPr>
              <a:t>Pi switches to talking about religion </a:t>
            </a:r>
          </a:p>
          <a:p>
            <a:pPr>
              <a:buFontTx/>
              <a:buChar char="-"/>
            </a:pPr>
            <a:r>
              <a:rPr lang="en-US" sz="1600" b="1" dirty="0" smtClean="0">
                <a:solidFill>
                  <a:schemeClr val="bg1"/>
                </a:solidFill>
              </a:rPr>
              <a:t>Says that he loves religion because of his Auntie </a:t>
            </a:r>
            <a:r>
              <a:rPr lang="en-US" sz="1600" b="1" dirty="0" err="1" smtClean="0">
                <a:solidFill>
                  <a:schemeClr val="bg1"/>
                </a:solidFill>
              </a:rPr>
              <a:t>Rohini</a:t>
            </a:r>
            <a:r>
              <a:rPr lang="en-US" sz="1600" b="1" dirty="0" smtClean="0">
                <a:solidFill>
                  <a:schemeClr val="bg1"/>
                </a:solidFill>
              </a:rPr>
              <a:t> who brought him to a temple when he was a small baby.</a:t>
            </a:r>
          </a:p>
          <a:p>
            <a:pPr>
              <a:buFontTx/>
              <a:buChar char="-"/>
            </a:pPr>
            <a:r>
              <a:rPr lang="en-US" sz="1600" b="1" dirty="0" smtClean="0">
                <a:solidFill>
                  <a:schemeClr val="bg1"/>
                </a:solidFill>
              </a:rPr>
              <a:t>Talks about his love for Hinduism </a:t>
            </a:r>
          </a:p>
          <a:p>
            <a:pPr>
              <a:buFontTx/>
              <a:buChar char="-"/>
            </a:pPr>
            <a:r>
              <a:rPr lang="en-US" sz="1600" b="1" dirty="0" smtClean="0">
                <a:solidFill>
                  <a:schemeClr val="bg1"/>
                </a:solidFill>
              </a:rPr>
              <a:t>Talks about Brahman, “…atman seeks to realize Braham, to be united with the Absolute…” </a:t>
            </a:r>
          </a:p>
          <a:p>
            <a:pPr>
              <a:buFontTx/>
              <a:buChar char="-"/>
            </a:pPr>
            <a:r>
              <a:rPr lang="en-US" sz="1600" b="1" dirty="0" smtClean="0">
                <a:solidFill>
                  <a:schemeClr val="bg1"/>
                </a:solidFill>
              </a:rPr>
              <a:t>Pi doesn’t like fundamentalists or literalists (pg. 49). He tells two stories to illustrate why:</a:t>
            </a:r>
          </a:p>
          <a:p>
            <a:pPr lvl="1">
              <a:buFontTx/>
              <a:buChar char="-"/>
            </a:pPr>
            <a:r>
              <a:rPr lang="en-US" sz="1600" b="1" dirty="0" smtClean="0">
                <a:solidFill>
                  <a:schemeClr val="bg1"/>
                </a:solidFill>
              </a:rPr>
              <a:t>1. Lord Krishna</a:t>
            </a:r>
          </a:p>
          <a:p>
            <a:pPr lvl="1">
              <a:buFontTx/>
              <a:buChar char="-"/>
            </a:pPr>
            <a:r>
              <a:rPr lang="en-US" sz="1600" b="1" dirty="0" smtClean="0">
                <a:solidFill>
                  <a:schemeClr val="bg1"/>
                </a:solidFill>
              </a:rPr>
              <a:t>2. Toronto lady  </a:t>
            </a:r>
            <a:endParaRPr lang="en-US" sz="1600" b="1" dirty="0">
              <a:solidFill>
                <a:schemeClr val="bg1"/>
              </a:solidFill>
            </a:endParaRPr>
          </a:p>
        </p:txBody>
      </p:sp>
    </p:spTree>
    <p:extLst>
      <p:ext uri="{BB962C8B-B14F-4D97-AF65-F5344CB8AC3E}">
        <p14:creationId xmlns:p14="http://schemas.microsoft.com/office/powerpoint/2010/main" val="2896200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431" y="188926"/>
            <a:ext cx="9784080" cy="1508760"/>
          </a:xfrm>
        </p:spPr>
        <p:txBody>
          <a:bodyPr>
            <a:noAutofit/>
          </a:bodyPr>
          <a:lstStyle/>
          <a:p>
            <a:r>
              <a:rPr lang="en-US" sz="11500" dirty="0" smtClean="0"/>
              <a:t>Ch. 17-23</a:t>
            </a:r>
            <a:endParaRPr lang="en-US" sz="11500" dirty="0"/>
          </a:p>
        </p:txBody>
      </p:sp>
      <p:sp>
        <p:nvSpPr>
          <p:cNvPr id="8" name="Content Placeholder 7"/>
          <p:cNvSpPr>
            <a:spLocks noGrp="1"/>
          </p:cNvSpPr>
          <p:nvPr>
            <p:ph sz="half" idx="1"/>
          </p:nvPr>
        </p:nvSpPr>
        <p:spPr>
          <a:xfrm>
            <a:off x="0" y="1792936"/>
            <a:ext cx="5960224" cy="5065064"/>
          </a:xfrm>
        </p:spPr>
        <p:txBody>
          <a:bodyPr>
            <a:normAutofit fontScale="32500" lnSpcReduction="20000"/>
          </a:bodyPr>
          <a:lstStyle/>
          <a:p>
            <a:pPr marL="0" indent="0">
              <a:buNone/>
            </a:pPr>
            <a:r>
              <a:rPr lang="en-US" sz="4000" b="1" dirty="0" smtClean="0">
                <a:solidFill>
                  <a:schemeClr val="bg2"/>
                </a:solidFill>
              </a:rPr>
              <a:t>CHAPTER 17: </a:t>
            </a:r>
          </a:p>
          <a:p>
            <a:pPr>
              <a:buFontTx/>
              <a:buChar char="-"/>
            </a:pPr>
            <a:r>
              <a:rPr lang="en-US" sz="4000" b="1" dirty="0" smtClean="0">
                <a:solidFill>
                  <a:schemeClr val="bg1"/>
                </a:solidFill>
              </a:rPr>
              <a:t>He learns about Jesus Christ from Father Martin, who he met on a family vacation </a:t>
            </a:r>
          </a:p>
          <a:p>
            <a:pPr>
              <a:buFontTx/>
              <a:buChar char="-"/>
            </a:pPr>
            <a:r>
              <a:rPr lang="en-US" sz="4000" b="1" dirty="0" smtClean="0">
                <a:solidFill>
                  <a:schemeClr val="bg1"/>
                </a:solidFill>
              </a:rPr>
              <a:t>Pi struggles with the idea that Christ suffered </a:t>
            </a:r>
          </a:p>
          <a:p>
            <a:pPr>
              <a:buFontTx/>
              <a:buChar char="-"/>
            </a:pPr>
            <a:r>
              <a:rPr lang="en-US" sz="4000" b="1" dirty="0" smtClean="0">
                <a:solidFill>
                  <a:schemeClr val="bg1"/>
                </a:solidFill>
              </a:rPr>
              <a:t>Father Martin tells him that he suffered because of “LOVE”</a:t>
            </a:r>
          </a:p>
          <a:p>
            <a:pPr>
              <a:buFontTx/>
              <a:buChar char="-"/>
            </a:pPr>
            <a:r>
              <a:rPr lang="en-US" sz="4000" b="1" dirty="0" smtClean="0">
                <a:solidFill>
                  <a:schemeClr val="bg1"/>
                </a:solidFill>
              </a:rPr>
              <a:t>Because of this love, Pi becomes a Christian. </a:t>
            </a:r>
          </a:p>
          <a:p>
            <a:pPr marL="0" indent="0">
              <a:buNone/>
            </a:pPr>
            <a:r>
              <a:rPr lang="en-US" sz="4000" b="1" dirty="0" smtClean="0">
                <a:solidFill>
                  <a:schemeClr val="bg2"/>
                </a:solidFill>
              </a:rPr>
              <a:t>CHAPTER 18: </a:t>
            </a:r>
          </a:p>
          <a:p>
            <a:pPr>
              <a:buFontTx/>
              <a:buChar char="-"/>
            </a:pPr>
            <a:r>
              <a:rPr lang="en-US" sz="4000" b="1" dirty="0" smtClean="0">
                <a:solidFill>
                  <a:schemeClr val="bg1"/>
                </a:solidFill>
              </a:rPr>
              <a:t>“Islam followed right behind, hardly a year later.” </a:t>
            </a:r>
          </a:p>
          <a:p>
            <a:pPr>
              <a:buFontTx/>
              <a:buChar char="-"/>
            </a:pPr>
            <a:r>
              <a:rPr lang="en-US" sz="4000" b="1" dirty="0" smtClean="0">
                <a:solidFill>
                  <a:schemeClr val="bg1"/>
                </a:solidFill>
              </a:rPr>
              <a:t>A man asks him if he wants to try some bread. </a:t>
            </a:r>
          </a:p>
          <a:p>
            <a:pPr>
              <a:buFontTx/>
              <a:buChar char="-"/>
            </a:pPr>
            <a:r>
              <a:rPr lang="en-US" sz="4000" b="1" dirty="0" smtClean="0">
                <a:solidFill>
                  <a:schemeClr val="bg1"/>
                </a:solidFill>
              </a:rPr>
              <a:t>The man shows him how to bake the bread.</a:t>
            </a:r>
          </a:p>
          <a:p>
            <a:pPr>
              <a:buFontTx/>
              <a:buChar char="-"/>
            </a:pPr>
            <a:r>
              <a:rPr lang="en-US" sz="4000" b="1" dirty="0" smtClean="0">
                <a:solidFill>
                  <a:schemeClr val="bg1"/>
                </a:solidFill>
              </a:rPr>
              <a:t>Pi watches the man pray. </a:t>
            </a:r>
          </a:p>
          <a:p>
            <a:pPr>
              <a:buFontTx/>
              <a:buChar char="-"/>
            </a:pPr>
            <a:r>
              <a:rPr lang="en-US" sz="4000" b="1" dirty="0" smtClean="0">
                <a:solidFill>
                  <a:schemeClr val="bg1"/>
                </a:solidFill>
              </a:rPr>
              <a:t>Pi was impressed, “…the image of this callisthenic communication with God in the middle of bags of flour kept coming to my mind.” </a:t>
            </a:r>
          </a:p>
          <a:p>
            <a:pPr marL="0" indent="0">
              <a:buNone/>
            </a:pPr>
            <a:r>
              <a:rPr lang="en-US" sz="4000" b="1" dirty="0">
                <a:solidFill>
                  <a:schemeClr val="bg2"/>
                </a:solidFill>
              </a:rPr>
              <a:t>CHAPTER 19: </a:t>
            </a:r>
          </a:p>
          <a:p>
            <a:pPr>
              <a:buFontTx/>
              <a:buChar char="-"/>
            </a:pPr>
            <a:r>
              <a:rPr lang="en-US" sz="4000" b="1" dirty="0">
                <a:solidFill>
                  <a:schemeClr val="bg1"/>
                </a:solidFill>
              </a:rPr>
              <a:t>Pi went to see the man with the bread again. </a:t>
            </a:r>
          </a:p>
          <a:p>
            <a:pPr>
              <a:buFontTx/>
              <a:buChar char="-"/>
            </a:pPr>
            <a:r>
              <a:rPr lang="en-US" sz="4000" b="1" dirty="0">
                <a:solidFill>
                  <a:schemeClr val="bg1"/>
                </a:solidFill>
              </a:rPr>
              <a:t>He asks him about Islam </a:t>
            </a:r>
          </a:p>
          <a:p>
            <a:pPr>
              <a:buFontTx/>
              <a:buChar char="-"/>
            </a:pPr>
            <a:endParaRPr lang="en-US" dirty="0"/>
          </a:p>
        </p:txBody>
      </p:sp>
      <p:sp>
        <p:nvSpPr>
          <p:cNvPr id="9" name="Content Placeholder 8"/>
          <p:cNvSpPr>
            <a:spLocks noGrp="1"/>
          </p:cNvSpPr>
          <p:nvPr>
            <p:ph sz="half" idx="2"/>
          </p:nvPr>
        </p:nvSpPr>
        <p:spPr>
          <a:xfrm>
            <a:off x="6230390" y="276225"/>
            <a:ext cx="5959527" cy="6581775"/>
          </a:xfrm>
        </p:spPr>
        <p:txBody>
          <a:bodyPr>
            <a:normAutofit fontScale="32500" lnSpcReduction="20000"/>
          </a:bodyPr>
          <a:lstStyle/>
          <a:p>
            <a:pPr marL="0" indent="0">
              <a:buNone/>
            </a:pPr>
            <a:r>
              <a:rPr lang="en-US" sz="4900" b="1" dirty="0">
                <a:solidFill>
                  <a:schemeClr val="bg2"/>
                </a:solidFill>
              </a:rPr>
              <a:t>CHAPTER 20: </a:t>
            </a:r>
          </a:p>
          <a:p>
            <a:pPr>
              <a:buFontTx/>
              <a:buChar char="-"/>
            </a:pPr>
            <a:r>
              <a:rPr lang="en-US" sz="4900" dirty="0">
                <a:solidFill>
                  <a:schemeClr val="bg1"/>
                </a:solidFill>
              </a:rPr>
              <a:t>We learn the name of the man who makes the bread- Satish Kumar. </a:t>
            </a:r>
          </a:p>
          <a:p>
            <a:pPr>
              <a:buFontTx/>
              <a:buChar char="-"/>
            </a:pPr>
            <a:r>
              <a:rPr lang="en-US" sz="4900" dirty="0">
                <a:solidFill>
                  <a:schemeClr val="bg1"/>
                </a:solidFill>
              </a:rPr>
              <a:t>They pray together at the bakery</a:t>
            </a:r>
          </a:p>
          <a:p>
            <a:pPr>
              <a:buFontTx/>
              <a:buChar char="-"/>
            </a:pPr>
            <a:r>
              <a:rPr lang="en-US" sz="4900" dirty="0">
                <a:solidFill>
                  <a:schemeClr val="bg1"/>
                </a:solidFill>
              </a:rPr>
              <a:t>He talks about two religious experiences:</a:t>
            </a:r>
          </a:p>
          <a:p>
            <a:pPr lvl="1">
              <a:buFontTx/>
              <a:buChar char="-"/>
            </a:pPr>
            <a:r>
              <a:rPr lang="en-US" sz="4900" dirty="0">
                <a:solidFill>
                  <a:schemeClr val="bg1"/>
                </a:solidFill>
              </a:rPr>
              <a:t>1. one time when he left the baker and he “suddenly felt like [he] was in heaven.” </a:t>
            </a:r>
          </a:p>
          <a:p>
            <a:pPr lvl="1">
              <a:buFontTx/>
              <a:buChar char="-"/>
            </a:pPr>
            <a:r>
              <a:rPr lang="en-US" sz="4900" dirty="0">
                <a:solidFill>
                  <a:schemeClr val="bg1"/>
                </a:solidFill>
              </a:rPr>
              <a:t>2. another time in Canada when he sees the Virgin Mary </a:t>
            </a:r>
            <a:endParaRPr lang="en-US" sz="4900" dirty="0" smtClean="0">
              <a:solidFill>
                <a:schemeClr val="bg1"/>
              </a:solidFill>
            </a:endParaRPr>
          </a:p>
          <a:p>
            <a:pPr marL="0" indent="0">
              <a:buNone/>
            </a:pPr>
            <a:r>
              <a:rPr lang="en-US" sz="4900" b="1" dirty="0" smtClean="0">
                <a:solidFill>
                  <a:schemeClr val="bg2"/>
                </a:solidFill>
              </a:rPr>
              <a:t>CHAPTER 21: </a:t>
            </a:r>
          </a:p>
          <a:p>
            <a:pPr>
              <a:buFontTx/>
              <a:buChar char="-"/>
            </a:pPr>
            <a:r>
              <a:rPr lang="en-US" sz="4900" b="1" dirty="0" smtClean="0">
                <a:solidFill>
                  <a:schemeClr val="bg1"/>
                </a:solidFill>
              </a:rPr>
              <a:t>Martel interjects </a:t>
            </a:r>
          </a:p>
          <a:p>
            <a:pPr>
              <a:buFontTx/>
              <a:buChar char="-"/>
            </a:pPr>
            <a:r>
              <a:rPr lang="en-US" sz="4900" b="1" dirty="0" smtClean="0">
                <a:solidFill>
                  <a:schemeClr val="bg1"/>
                </a:solidFill>
              </a:rPr>
              <a:t>Talking about interview with Pi </a:t>
            </a:r>
          </a:p>
          <a:p>
            <a:pPr>
              <a:buFontTx/>
              <a:buChar char="-"/>
            </a:pPr>
            <a:r>
              <a:rPr lang="en-US" sz="4900" b="1" dirty="0" smtClean="0">
                <a:solidFill>
                  <a:schemeClr val="bg1"/>
                </a:solidFill>
              </a:rPr>
              <a:t>Thinks about his religions </a:t>
            </a:r>
          </a:p>
          <a:p>
            <a:pPr marL="0" indent="0">
              <a:buNone/>
            </a:pPr>
            <a:r>
              <a:rPr lang="en-US" sz="4900" b="1" dirty="0" smtClean="0">
                <a:solidFill>
                  <a:schemeClr val="bg2"/>
                </a:solidFill>
              </a:rPr>
              <a:t>CHATPER 22: </a:t>
            </a:r>
          </a:p>
          <a:p>
            <a:pPr>
              <a:buFontTx/>
              <a:buChar char="-"/>
            </a:pPr>
            <a:r>
              <a:rPr lang="en-US" sz="4900" b="1" dirty="0" smtClean="0">
                <a:solidFill>
                  <a:schemeClr val="bg1"/>
                </a:solidFill>
              </a:rPr>
              <a:t>Pi imagines an theist’s last words vs the lasts words of the agnostic </a:t>
            </a:r>
          </a:p>
          <a:p>
            <a:pPr>
              <a:buFontTx/>
              <a:buChar char="-"/>
            </a:pPr>
            <a:r>
              <a:rPr lang="en-US" sz="4900" b="1" dirty="0" smtClean="0">
                <a:solidFill>
                  <a:schemeClr val="bg1"/>
                </a:solidFill>
              </a:rPr>
              <a:t>Pi again shows his dislike of doubt </a:t>
            </a:r>
          </a:p>
          <a:p>
            <a:pPr marL="0" indent="0">
              <a:buNone/>
            </a:pPr>
            <a:r>
              <a:rPr lang="en-US" sz="4900" b="1" dirty="0" smtClean="0">
                <a:solidFill>
                  <a:schemeClr val="bg2"/>
                </a:solidFill>
              </a:rPr>
              <a:t>CHAPTER 23: </a:t>
            </a:r>
          </a:p>
          <a:p>
            <a:pPr>
              <a:buFontTx/>
              <a:buChar char="-"/>
            </a:pPr>
            <a:r>
              <a:rPr lang="en-US" sz="4900" b="1" dirty="0" smtClean="0">
                <a:solidFill>
                  <a:schemeClr val="bg1"/>
                </a:solidFill>
              </a:rPr>
              <a:t>Pi's </a:t>
            </a:r>
            <a:r>
              <a:rPr lang="en-US" sz="4900" b="1" dirty="0">
                <a:solidFill>
                  <a:schemeClr val="bg1"/>
                </a:solidFill>
              </a:rPr>
              <a:t>imam, priest, and </a:t>
            </a:r>
            <a:r>
              <a:rPr lang="en-US" sz="4900" b="1" dirty="0" err="1">
                <a:solidFill>
                  <a:schemeClr val="bg1"/>
                </a:solidFill>
              </a:rPr>
              <a:t>pandit</a:t>
            </a:r>
            <a:r>
              <a:rPr lang="en-US" sz="4900" b="1" dirty="0">
                <a:solidFill>
                  <a:schemeClr val="bg1"/>
                </a:solidFill>
              </a:rPr>
              <a:t> notice he's going to mosque, church, and temple</a:t>
            </a:r>
            <a:r>
              <a:rPr lang="en-US" sz="4900" b="1" dirty="0" smtClean="0">
                <a:solidFill>
                  <a:schemeClr val="bg1"/>
                </a:solidFill>
              </a:rPr>
              <a:t>.</a:t>
            </a:r>
          </a:p>
          <a:p>
            <a:pPr>
              <a:buFontTx/>
              <a:buChar char="-"/>
            </a:pPr>
            <a:r>
              <a:rPr lang="en-US" sz="4900" b="1" dirty="0" smtClean="0">
                <a:solidFill>
                  <a:schemeClr val="bg1"/>
                </a:solidFill>
              </a:rPr>
              <a:t>Pi’s family finds out too. </a:t>
            </a:r>
          </a:p>
          <a:p>
            <a:pPr>
              <a:buFontTx/>
              <a:buChar char="-"/>
            </a:pPr>
            <a:r>
              <a:rPr lang="en-US" sz="4900" b="1" dirty="0" smtClean="0">
                <a:solidFill>
                  <a:schemeClr val="bg1"/>
                </a:solidFill>
              </a:rPr>
              <a:t>Pi needs to choose one. </a:t>
            </a:r>
          </a:p>
          <a:p>
            <a:pPr>
              <a:buFontTx/>
              <a:buChar char="-"/>
            </a:pPr>
            <a:endParaRPr lang="en-US" dirty="0" smtClean="0"/>
          </a:p>
          <a:p>
            <a:pPr marL="0" indent="0">
              <a:buNone/>
            </a:pPr>
            <a:endParaRPr lang="en-US" dirty="0" smtClean="0"/>
          </a:p>
          <a:p>
            <a:pPr lvl="1">
              <a:buFontTx/>
              <a:buChar char="-"/>
            </a:pPr>
            <a:endParaRPr lang="en-US" dirty="0" smtClean="0"/>
          </a:p>
        </p:txBody>
      </p:sp>
    </p:spTree>
    <p:extLst>
      <p:ext uri="{BB962C8B-B14F-4D97-AF65-F5344CB8AC3E}">
        <p14:creationId xmlns:p14="http://schemas.microsoft.com/office/powerpoint/2010/main" val="2598314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dirty="0" smtClean="0"/>
              <a:t>Ch. 24-29</a:t>
            </a:r>
            <a:endParaRPr lang="en-US" sz="11500"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2963749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dirty="0" smtClean="0"/>
              <a:t>Ch. 30-36</a:t>
            </a:r>
            <a:endParaRPr lang="en-US" sz="11500"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331799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Playground Rules template.potx" id="{3B94854C-D64B-49A7-87B3-EC3E7B77FEC7}" vid="{5DF654BC-1FD6-4744-81E4-6E2169EA85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Playground rules presentation</Template>
  <TotalTime>0</TotalTime>
  <Words>1213</Words>
  <Application>Microsoft Office PowerPoint</Application>
  <PresentationFormat>Widescreen</PresentationFormat>
  <Paragraphs>129</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Corbel</vt:lpstr>
      <vt:lpstr>Franklin Gothic Medium</vt:lpstr>
      <vt:lpstr>Segoe UI</vt:lpstr>
      <vt:lpstr>Wingdings</vt:lpstr>
      <vt:lpstr>Banded</vt:lpstr>
      <vt:lpstr>PowerPoint Presentation</vt:lpstr>
      <vt:lpstr>Structure of the text </vt:lpstr>
      <vt:lpstr>PowerPoint Presentation</vt:lpstr>
      <vt:lpstr>Ch. 1-5</vt:lpstr>
      <vt:lpstr>Ch. 6-10</vt:lpstr>
      <vt:lpstr>Ch. 11-16</vt:lpstr>
      <vt:lpstr>Ch. 17-23</vt:lpstr>
      <vt:lpstr>Ch. 24-29</vt:lpstr>
      <vt:lpstr>Ch. 30-36</vt:lpstr>
      <vt:lpstr>PowerPoint Presentation</vt:lpstr>
      <vt:lpstr>Ch. 37-42</vt:lpstr>
      <vt:lpstr>Ch. 43-47</vt:lpstr>
      <vt:lpstr>Ch. 48-53</vt:lpstr>
      <vt:lpstr>Ch. 54-58</vt:lpstr>
      <vt:lpstr>Ch. 59-65</vt:lpstr>
      <vt:lpstr>Ch. 66-72</vt:lpstr>
      <vt:lpstr>Ch. 73-81</vt:lpstr>
      <vt:lpstr>Ch. 82-91</vt:lpstr>
      <vt:lpstr>Ch. 92-94</vt:lpstr>
      <vt:lpstr>PowerPoint Presentation</vt:lpstr>
      <vt:lpstr>Ch. 95-100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2019-01-27T22:25:10Z</dcterms:created>
  <dcterms:modified xsi:type="dcterms:W3CDTF">2019-02-04T15:45:34Z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2018-08-20T20:01:51.1186001Z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