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ATLAS Protocol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Data From Pre-Assessment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116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 the following chart on a sheet of paper: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2848038"/>
              </p:ext>
            </p:extLst>
          </p:nvPr>
        </p:nvGraphicFramePr>
        <p:xfrm>
          <a:off x="560719" y="2553418"/>
          <a:ext cx="11084943" cy="3944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4981"/>
                <a:gridCol w="3694981"/>
                <a:gridCol w="3694981"/>
              </a:tblGrid>
              <a:tr h="657488">
                <a:tc>
                  <a:txBody>
                    <a:bodyPr/>
                    <a:lstStyle/>
                    <a:p>
                      <a:r>
                        <a:rPr lang="en-US" dirty="0" smtClean="0"/>
                        <a:t>OBSERVATIONS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INTERPRETATIONS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IMPLICATIONS</a:t>
                      </a:r>
                      <a:endParaRPr lang="en-US" dirty="0"/>
                    </a:p>
                  </a:txBody>
                  <a:tcPr/>
                </a:tc>
              </a:tr>
              <a:tr h="6574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574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74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74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574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1780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#1: Observations (specific)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539" y="2222287"/>
            <a:ext cx="11628407" cy="433378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What do you SEE?</a:t>
            </a:r>
          </a:p>
          <a:p>
            <a:r>
              <a:rPr lang="en-US" sz="2400" dirty="0" smtClean="0"/>
              <a:t>Only state what can be directly found on the data sheet.  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For example:</a:t>
            </a:r>
          </a:p>
          <a:p>
            <a:pPr lvl="1"/>
            <a:r>
              <a:rPr lang="en-US" sz="2000" dirty="0" smtClean="0"/>
              <a:t>I only got 50% of the questions correct. </a:t>
            </a:r>
          </a:p>
          <a:p>
            <a:pPr marL="457200" lvl="1" indent="0">
              <a:buNone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Or </a:t>
            </a:r>
          </a:p>
          <a:p>
            <a:pPr lvl="1"/>
            <a:r>
              <a:rPr lang="en-US" sz="2000" dirty="0" smtClean="0"/>
              <a:t>I did not master any standard. </a:t>
            </a:r>
          </a:p>
          <a:p>
            <a:pPr marL="457200" lvl="1" indent="0">
              <a:buNone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Or</a:t>
            </a:r>
          </a:p>
          <a:p>
            <a:pPr lvl="1"/>
            <a:r>
              <a:rPr lang="en-US" sz="2000" dirty="0" smtClean="0"/>
              <a:t>I got 1 out of 3 correct in the “Depth of Knowledge: 3- Strategic Thinking” area.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66226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#2: Interpretations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045" y="2222287"/>
            <a:ext cx="11611155" cy="4480438"/>
          </a:xfrm>
        </p:spPr>
        <p:txBody>
          <a:bodyPr>
            <a:normAutofit/>
          </a:bodyPr>
          <a:lstStyle/>
          <a:p>
            <a:r>
              <a:rPr lang="en-US" altLang="ja-JP" dirty="0">
                <a:ea typeface="ＭＳ Ｐゴシック" pitchFamily="34" charset="-128"/>
              </a:rPr>
              <a:t>What does the data </a:t>
            </a:r>
            <a:r>
              <a:rPr lang="en-US" altLang="ja-JP" dirty="0" smtClean="0">
                <a:ea typeface="ＭＳ Ｐゴシック" pitchFamily="34" charset="-128"/>
              </a:rPr>
              <a:t>SUGGEST?</a:t>
            </a:r>
            <a:endParaRPr lang="en-US" altLang="ja-JP" dirty="0"/>
          </a:p>
          <a:p>
            <a:r>
              <a:rPr lang="en-US" altLang="ja-JP" dirty="0" smtClean="0">
                <a:ea typeface="ＭＳ Ｐゴシック" pitchFamily="34" charset="-128"/>
              </a:rPr>
              <a:t>What </a:t>
            </a:r>
            <a:r>
              <a:rPr lang="en-US" altLang="ja-JP" dirty="0">
                <a:ea typeface="ＭＳ Ｐゴシック" pitchFamily="34" charset="-128"/>
              </a:rPr>
              <a:t>are the assumptions </a:t>
            </a:r>
            <a:r>
              <a:rPr lang="en-US" altLang="ja-JP" dirty="0" smtClean="0">
                <a:ea typeface="ＭＳ Ｐゴシック" pitchFamily="34" charset="-128"/>
              </a:rPr>
              <a:t>I can </a:t>
            </a:r>
            <a:r>
              <a:rPr lang="en-US" altLang="ja-JP" dirty="0">
                <a:ea typeface="ＭＳ Ｐゴシック" pitchFamily="34" charset="-128"/>
              </a:rPr>
              <a:t>make about </a:t>
            </a:r>
            <a:r>
              <a:rPr lang="en-US" altLang="ja-JP" dirty="0" smtClean="0">
                <a:ea typeface="ＭＳ Ｐゴシック" pitchFamily="34" charset="-128"/>
              </a:rPr>
              <a:t>my learning?</a:t>
            </a:r>
          </a:p>
          <a:p>
            <a:r>
              <a:rPr lang="en-US" altLang="ja-JP" dirty="0" smtClean="0">
                <a:ea typeface="ＭＳ Ｐゴシック" pitchFamily="34" charset="-128"/>
              </a:rPr>
              <a:t>What are the assumptions I can make about my thinking during this test?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a typeface="ＭＳ Ｐゴシック" pitchFamily="34" charset="-128"/>
              </a:rPr>
              <a:t>For example: </a:t>
            </a:r>
          </a:p>
          <a:p>
            <a:pPr lvl="1"/>
            <a:r>
              <a:rPr lang="en-US" dirty="0" smtClean="0"/>
              <a:t>I did not understand the “Awakening” passage. </a:t>
            </a:r>
          </a:p>
          <a:p>
            <a:pPr marL="457200" lvl="1" indent="0">
              <a:buNone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Or </a:t>
            </a:r>
          </a:p>
          <a:p>
            <a:pPr lvl="1"/>
            <a:r>
              <a:rPr lang="en-US" dirty="0" smtClean="0"/>
              <a:t>I do not understand how to find the central idea of a text. </a:t>
            </a:r>
          </a:p>
          <a:p>
            <a:pPr marL="457200" lvl="1" indent="0">
              <a:buNone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Or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 do not understand how to interpret the author’s point of view. </a:t>
            </a:r>
          </a:p>
          <a:p>
            <a:pPr marL="457200" lvl="1" indent="0">
              <a:buNone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Or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 understand the meaning of words and phrases as they are used in a text.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151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#3: Implications (big picture)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540" y="2222287"/>
            <a:ext cx="11637034" cy="4428679"/>
          </a:xfrm>
        </p:spPr>
        <p:txBody>
          <a:bodyPr>
            <a:normAutofit/>
          </a:bodyPr>
          <a:lstStyle/>
          <a:p>
            <a:r>
              <a:rPr lang="en-US" altLang="ja-JP" dirty="0">
                <a:ea typeface="ＭＳ Ｐゴシック" pitchFamily="34" charset="-128"/>
              </a:rPr>
              <a:t>What are the implications of this work for </a:t>
            </a:r>
            <a:r>
              <a:rPr lang="en-US" altLang="ja-JP" dirty="0" smtClean="0">
                <a:ea typeface="ＭＳ Ｐゴシック" pitchFamily="34" charset="-128"/>
              </a:rPr>
              <a:t>teaching and learning this year?</a:t>
            </a:r>
          </a:p>
          <a:p>
            <a:r>
              <a:rPr lang="en-US" dirty="0" smtClean="0">
                <a:ea typeface="ＭＳ Ｐゴシック" pitchFamily="34" charset="-128"/>
              </a:rPr>
              <a:t>What is the “take away” from this data? </a:t>
            </a:r>
          </a:p>
          <a:p>
            <a:r>
              <a:rPr lang="en-US" dirty="0" smtClean="0"/>
              <a:t>What </a:t>
            </a:r>
            <a:r>
              <a:rPr lang="en-US" dirty="0"/>
              <a:t>instructional steps could </a:t>
            </a:r>
            <a:r>
              <a:rPr lang="en-US" dirty="0" smtClean="0"/>
              <a:t>I take </a:t>
            </a:r>
            <a:r>
              <a:rPr lang="en-US" dirty="0"/>
              <a:t>next with </a:t>
            </a:r>
            <a:r>
              <a:rPr lang="en-US" dirty="0" smtClean="0"/>
              <a:t>you? </a:t>
            </a:r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does this conversation make you think about in terms of your </a:t>
            </a:r>
            <a:r>
              <a:rPr lang="en-US" dirty="0" smtClean="0"/>
              <a:t>own learning? </a:t>
            </a:r>
            <a:r>
              <a:rPr lang="en-US" dirty="0"/>
              <a:t>About teaching and learning in </a:t>
            </a:r>
            <a:r>
              <a:rPr lang="en-US" dirty="0" smtClean="0"/>
              <a:t>general?</a:t>
            </a:r>
            <a:endParaRPr lang="en-US" dirty="0" smtClean="0"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a typeface="ＭＳ Ｐゴシック" pitchFamily="34" charset="-128"/>
              </a:rPr>
              <a:t>For example: 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I need to work on reading comprehension. </a:t>
            </a:r>
          </a:p>
          <a:p>
            <a:pPr marL="457200" lvl="1" indent="0">
              <a:buNone/>
            </a:pPr>
            <a:r>
              <a:rPr lang="en-US" dirty="0">
                <a:ea typeface="ＭＳ Ｐゴシック" pitchFamily="34" charset="-128"/>
              </a:rPr>
              <a:t>	</a:t>
            </a:r>
            <a:r>
              <a:rPr lang="en-US" dirty="0" smtClean="0">
                <a:ea typeface="ＭＳ Ｐゴシック" pitchFamily="34" charset="-128"/>
              </a:rPr>
              <a:t>	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Or 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I need to focus on how to understand author point of view. </a:t>
            </a:r>
          </a:p>
          <a:p>
            <a:pPr marL="457200" lvl="1" indent="0">
              <a:buNone/>
            </a:pPr>
            <a:r>
              <a:rPr lang="en-US" dirty="0" smtClean="0">
                <a:ea typeface="ＭＳ Ｐゴシック" pitchFamily="34" charset="-128"/>
              </a:rPr>
              <a:t>		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Or 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I need to spend time this semester practicing figurative language using USA Test Prep &amp; through annotations. </a:t>
            </a:r>
          </a:p>
        </p:txBody>
      </p:sp>
    </p:spTree>
    <p:extLst>
      <p:ext uri="{BB962C8B-B14F-4D97-AF65-F5344CB8AC3E}">
        <p14:creationId xmlns:p14="http://schemas.microsoft.com/office/powerpoint/2010/main" val="3104329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056" y="852629"/>
            <a:ext cx="10571998" cy="970450"/>
          </a:xfrm>
        </p:spPr>
        <p:txBody>
          <a:bodyPr/>
          <a:lstStyle/>
          <a:p>
            <a:r>
              <a:rPr lang="en-US" dirty="0" smtClean="0"/>
              <a:t>Reflection: (Please keep this on the same sheet of paper that you completed the ATLAS protocol on.)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033" y="2222287"/>
            <a:ext cx="11706045" cy="442005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In 10-12 sentences, reflect on areas of improvement for this year; areas you have already mastered; and some academic goals you’d like to set for yourself. </a:t>
            </a:r>
          </a:p>
          <a:p>
            <a:r>
              <a:rPr lang="en-US" sz="2800" dirty="0" smtClean="0"/>
              <a:t>Were you pleased with your pre-assessment grade? </a:t>
            </a:r>
          </a:p>
          <a:p>
            <a:r>
              <a:rPr lang="en-US" sz="2800" dirty="0" smtClean="0"/>
              <a:t>Did you take it seriously? Why or why not? </a:t>
            </a:r>
          </a:p>
          <a:p>
            <a:r>
              <a:rPr lang="en-US" sz="2800" dirty="0" smtClean="0"/>
              <a:t>Is there something in particular you want to focus on this year? (</a:t>
            </a:r>
            <a:r>
              <a:rPr lang="en-US" sz="28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i.e. writing, figurative language, etc.) </a:t>
            </a:r>
          </a:p>
          <a:p>
            <a:r>
              <a:rPr lang="en-US" sz="2800" dirty="0" smtClean="0"/>
              <a:t>Please write in complete sentences using the CEI paragraph structure.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74024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25</TotalTime>
  <Words>285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ゴシック</vt:lpstr>
      <vt:lpstr>ＭＳ Ｐゴシック</vt:lpstr>
      <vt:lpstr>Century Gothic</vt:lpstr>
      <vt:lpstr>Wingdings 2</vt:lpstr>
      <vt:lpstr>Quotable</vt:lpstr>
      <vt:lpstr>ATLAS Protocol </vt:lpstr>
      <vt:lpstr>Draw the following chart on a sheet of paper:</vt:lpstr>
      <vt:lpstr>Step #1: Observations (specific) </vt:lpstr>
      <vt:lpstr>Step #2: Interpretations </vt:lpstr>
      <vt:lpstr>Step #3: Implications (big picture)</vt:lpstr>
      <vt:lpstr>Reflection: (Please keep this on the same sheet of paper that you completed the ATLAS protocol on.)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ATLAS Protocol</dc:title>
  <dc:creator>Thorne, Elizabeth C</dc:creator>
  <cp:lastModifiedBy>Thorne, Elizabeth C</cp:lastModifiedBy>
  <cp:revision>7</cp:revision>
  <dcterms:created xsi:type="dcterms:W3CDTF">2018-08-27T16:46:42Z</dcterms:created>
  <dcterms:modified xsi:type="dcterms:W3CDTF">2018-08-27T17:12:40Z</dcterms:modified>
</cp:coreProperties>
</file>