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3BORrtzoiQud1hwNDZPUzBBSW8/view" TargetMode="External"/><Relationship Id="rId2" Type="http://schemas.openxmlformats.org/officeDocument/2006/relationships/hyperlink" Target="https://drive.google.com/file/d/0B3BORrtzoiQuU2ZacTVIYUhLNTQ/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3BORrtzoiQuUVJ1d0pjR0FlMWs" TargetMode="External"/><Relationship Id="rId2" Type="http://schemas.openxmlformats.org/officeDocument/2006/relationships/hyperlink" Target="https://drive.google.com/open?id=0B3BORrtzoiQuS014cWs5ekh4Mm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drive.google.com/open?id=1p5FYormRgqiDj6MJ4xoAEkhaiNRzEz5vjwZdlxP2p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eaton.edu/academics/services/writing-center/writing-resources/style-diction-tone-and-voice/" TargetMode="External"/><Relationship Id="rId7" Type="http://schemas.openxmlformats.org/officeDocument/2006/relationships/hyperlink" Target="https://drive.google.com/file/d/0B3BORrtzoiQuVkFxbFl2amRFNms/view" TargetMode="External"/><Relationship Id="rId2" Type="http://schemas.openxmlformats.org/officeDocument/2006/relationships/hyperlink" Target="https://dictionary.cambridge.org/us/grammar/british-grammar/regis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iaed.org/handouts/DeconstructVideoAd.pdf" TargetMode="External"/><Relationship Id="rId5" Type="http://schemas.openxmlformats.org/officeDocument/2006/relationships/hyperlink" Target="https://www.mediaed.org/handouts/DeconstructinganAd.pdf" TargetMode="External"/><Relationship Id="rId4" Type="http://schemas.openxmlformats.org/officeDocument/2006/relationships/hyperlink" Target="https://smallbusiness.chron.com/7-elements-print-advertising-15325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nalyzing">
            <a:extLst>
              <a:ext uri="{FF2B5EF4-FFF2-40B4-BE49-F238E27FC236}">
                <a16:creationId xmlns:a16="http://schemas.microsoft.com/office/drawing/2014/main" id="{171109B4-9D7B-49C3-8897-AF3C94F3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77" y="1103054"/>
            <a:ext cx="7015648" cy="50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0ACA7F-F50E-4D03-846D-FF95A5ACF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9900" y="1828400"/>
            <a:ext cx="6406049" cy="3926546"/>
          </a:xfrm>
        </p:spPr>
        <p:txBody>
          <a:bodyPr/>
          <a:lstStyle/>
          <a:p>
            <a:r>
              <a:rPr lang="en-US" dirty="0">
                <a:latin typeface="Georgia Pro Cond Black" panose="020B0604020202020204" pitchFamily="18" charset="0"/>
                <a:cs typeface="Complex_IV50" panose="00000400000000000000" pitchFamily="2" charset="0"/>
              </a:rPr>
              <a:t>Analyzing ads</a:t>
            </a:r>
          </a:p>
        </p:txBody>
      </p:sp>
    </p:spTree>
    <p:extLst>
      <p:ext uri="{BB962C8B-B14F-4D97-AF65-F5344CB8AC3E}">
        <p14:creationId xmlns:p14="http://schemas.microsoft.com/office/powerpoint/2010/main" val="173361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24A78-5551-467B-B53D-914845C7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637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INSTRUCTIONS: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51644-F713-480F-8636-39B01FFF8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11763"/>
            <a:ext cx="10571584" cy="5943600"/>
          </a:xfrm>
        </p:spPr>
        <p:txBody>
          <a:bodyPr>
            <a:normAutofit/>
          </a:bodyPr>
          <a:lstStyle/>
          <a:p>
            <a:r>
              <a:rPr lang="en-US" sz="2400" dirty="0"/>
              <a:t>Read pg. </a:t>
            </a:r>
            <a:r>
              <a:rPr lang="en-US" sz="2400" dirty="0">
                <a:hlinkClick r:id="rId2"/>
              </a:rPr>
              <a:t>98-104 of textbook</a:t>
            </a:r>
            <a:r>
              <a:rPr lang="en-US" sz="2400" dirty="0"/>
              <a:t>. </a:t>
            </a:r>
          </a:p>
          <a:p>
            <a:pPr lvl="1"/>
            <a:r>
              <a:rPr lang="en-US" sz="2400" b="1" dirty="0"/>
              <a:t>Identify 4 structural elements of print advertisements</a:t>
            </a:r>
          </a:p>
          <a:p>
            <a:pPr lvl="1"/>
            <a:r>
              <a:rPr lang="en-US" sz="2400" b="1" dirty="0"/>
              <a:t>Identify 5 persuasive techniques used in advertisements</a:t>
            </a:r>
          </a:p>
          <a:p>
            <a:r>
              <a:rPr lang="en-US" sz="2400" dirty="0"/>
              <a:t>Read &amp; take notes on </a:t>
            </a:r>
            <a:r>
              <a:rPr lang="en-US" sz="2400" dirty="0">
                <a:hlinkClick r:id="rId3"/>
              </a:rPr>
              <a:t>guide to visual layouts</a:t>
            </a:r>
            <a:r>
              <a:rPr lang="en-US" sz="2400" dirty="0"/>
              <a:t>. </a:t>
            </a:r>
          </a:p>
          <a:p>
            <a:r>
              <a:rPr lang="en-US" sz="2400" dirty="0"/>
              <a:t>GET WITH A PARTNER. </a:t>
            </a:r>
          </a:p>
          <a:p>
            <a:pPr lvl="1"/>
            <a:r>
              <a:rPr lang="en-US" sz="2400" dirty="0"/>
              <a:t>One person will take Text A [Volkswagen] while the other person takes Text B [</a:t>
            </a:r>
            <a:r>
              <a:rPr lang="en-US" sz="2400" dirty="0" err="1"/>
              <a:t>Jalna</a:t>
            </a:r>
            <a:r>
              <a:rPr lang="en-US" sz="2400" dirty="0"/>
              <a:t>].</a:t>
            </a:r>
          </a:p>
          <a:p>
            <a:pPr lvl="1"/>
            <a:r>
              <a:rPr lang="en-US" sz="2400" dirty="0"/>
              <a:t>Analyze your text using The Big 5 document provided to you. </a:t>
            </a:r>
          </a:p>
          <a:p>
            <a:pPr lvl="2"/>
            <a:r>
              <a:rPr lang="en-US" dirty="0"/>
              <a:t>Use your notes/key terms/resources provided (slide 4) to analyze the text. </a:t>
            </a:r>
          </a:p>
          <a:p>
            <a:pPr lvl="1"/>
            <a:r>
              <a:rPr lang="en-US" sz="2400" dirty="0"/>
              <a:t>Answer the questions provided. </a:t>
            </a:r>
          </a:p>
          <a:p>
            <a:pPr lvl="1"/>
            <a:r>
              <a:rPr lang="en-US" sz="2400" dirty="0"/>
              <a:t>Discuss your findings with your partner. </a:t>
            </a:r>
          </a:p>
          <a:p>
            <a:pPr lvl="2"/>
            <a:r>
              <a:rPr lang="en-US" sz="2000" dirty="0"/>
              <a:t>Fill in the other column of your Big 5 document with the information you discuss with your partner. </a:t>
            </a:r>
          </a:p>
        </p:txBody>
      </p:sp>
    </p:spTree>
    <p:extLst>
      <p:ext uri="{BB962C8B-B14F-4D97-AF65-F5344CB8AC3E}">
        <p14:creationId xmlns:p14="http://schemas.microsoft.com/office/powerpoint/2010/main" val="250201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2E5AE6-5B7A-42A7-8E72-D5F037D7A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21490"/>
              </p:ext>
            </p:extLst>
          </p:nvPr>
        </p:nvGraphicFramePr>
        <p:xfrm>
          <a:off x="1371600" y="0"/>
          <a:ext cx="10107038" cy="6858000"/>
        </p:xfrm>
        <a:graphic>
          <a:graphicData uri="http://schemas.openxmlformats.org/drawingml/2006/table">
            <a:tbl>
              <a:tblPr/>
              <a:tblGrid>
                <a:gridCol w="5053519">
                  <a:extLst>
                    <a:ext uri="{9D8B030D-6E8A-4147-A177-3AD203B41FA5}">
                      <a16:colId xmlns:a16="http://schemas.microsoft.com/office/drawing/2014/main" val="1448541287"/>
                    </a:ext>
                  </a:extLst>
                </a:gridCol>
                <a:gridCol w="5053519">
                  <a:extLst>
                    <a:ext uri="{9D8B030D-6E8A-4147-A177-3AD203B41FA5}">
                      <a16:colId xmlns:a16="http://schemas.microsoft.com/office/drawing/2014/main" val="1900784329"/>
                    </a:ext>
                  </a:extLst>
                </a:gridCol>
              </a:tblGrid>
              <a:tr h="9255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0" u="sng" strike="noStrike" dirty="0">
                          <a:solidFill>
                            <a:srgbClr val="1155CC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Volkswagen</a:t>
                      </a:r>
                      <a:r>
                        <a:rPr lang="en-US" sz="3600" b="1" i="0" u="sng" strike="noStrike" dirty="0">
                          <a:solidFill>
                            <a:srgbClr val="1155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0" u="sng" strike="noStrike" dirty="0" err="1">
                          <a:solidFill>
                            <a:srgbClr val="1155CC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Jalna</a:t>
                      </a:r>
                      <a:endParaRPr lang="en-US" sz="4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897"/>
                  </a:ext>
                </a:extLst>
              </a:tr>
              <a:tr h="5932474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is the general </a:t>
                      </a:r>
                      <a:r>
                        <a:rPr lang="en-US" sz="2000" b="1" i="0" u="sng" strike="noStrike" dirty="0">
                          <a:solidFill>
                            <a:srgbClr val="1155CC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tone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the text?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do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both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words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images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contribute to the tone?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is the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style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the text?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is this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style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related to genre?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does this text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take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advantage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our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expectations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or knowledge of genre?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words and images point to the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first level of the text’s humorous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or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superficial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intentions?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words and images point to the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message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the text?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is the general </a:t>
                      </a:r>
                      <a:r>
                        <a:rPr lang="en-US" sz="2000" b="1" i="0" u="sng" strike="noStrike" dirty="0">
                          <a:solidFill>
                            <a:srgbClr val="1155CC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tone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the text?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is the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style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the text?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is the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behind this advertisement?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 on how many elements from your study of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narrative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that you recognize. Who is the main character? What is she like? What are the main ideas, issues or themes being communicated? Plot? Conflict? Setting? Etc.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 is the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implied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reader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this story and how is the reader supposed to relate to the ad?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0036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A5EE8A8-9C0F-4C83-BB76-B961C0C2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83" y="2796887"/>
            <a:ext cx="171426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Image result for volkswagen">
            <a:extLst>
              <a:ext uri="{FF2B5EF4-FFF2-40B4-BE49-F238E27FC236}">
                <a16:creationId xmlns:a16="http://schemas.microsoft.com/office/drawing/2014/main" id="{F3217A13-0335-4927-870C-F1D3FC0D4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866" y="76508"/>
            <a:ext cx="950065" cy="71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result for jalna yogurt">
            <a:extLst>
              <a:ext uri="{FF2B5EF4-FFF2-40B4-BE49-F238E27FC236}">
                <a16:creationId xmlns:a16="http://schemas.microsoft.com/office/drawing/2014/main" id="{EE89F4F8-57AB-4D2E-AB77-65A1F025B5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0" b="10070"/>
          <a:stretch/>
        </p:blipFill>
        <p:spPr bwMode="auto">
          <a:xfrm>
            <a:off x="9937637" y="-1"/>
            <a:ext cx="882763" cy="91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26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AF2E-D8EC-4C19-A1F0-3A94F6CD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11968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Helpful links: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0A9F-BC5F-44E0-9D2B-BE199EAE3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877079"/>
            <a:ext cx="10711543" cy="5868954"/>
          </a:xfrm>
        </p:spPr>
        <p:txBody>
          <a:bodyPr>
            <a:normAutofit/>
          </a:bodyPr>
          <a:lstStyle/>
          <a:p>
            <a:r>
              <a:rPr lang="en-US" sz="2400" dirty="0"/>
              <a:t>Register, style, tone</a:t>
            </a:r>
          </a:p>
          <a:p>
            <a:pPr lvl="1"/>
            <a:r>
              <a:rPr lang="en-US" sz="2400" dirty="0">
                <a:hlinkClick r:id="rId2"/>
              </a:rPr>
              <a:t>https://dictionary.cambridge.org/us/grammar/british-grammar/register</a:t>
            </a:r>
            <a:endParaRPr lang="en-US" sz="2400" dirty="0"/>
          </a:p>
          <a:p>
            <a:pPr lvl="1"/>
            <a:r>
              <a:rPr lang="en-US" sz="2400" dirty="0">
                <a:hlinkClick r:id="rId3"/>
              </a:rPr>
              <a:t>https://www.wheaton.edu/academics/services/writing-center/writing-resources/style-diction-tone-and-voice/</a:t>
            </a:r>
            <a:endParaRPr lang="en-US" sz="2400" dirty="0"/>
          </a:p>
          <a:p>
            <a:r>
              <a:rPr lang="en-US" sz="2400" dirty="0"/>
              <a:t>Elements of print: </a:t>
            </a:r>
          </a:p>
          <a:p>
            <a:pPr lvl="1"/>
            <a:r>
              <a:rPr lang="en-US" sz="2400" dirty="0">
                <a:hlinkClick r:id="rId4"/>
              </a:rPr>
              <a:t>https://smallbusiness.chron.com/7-elements-print-advertising-15325.html</a:t>
            </a:r>
            <a:endParaRPr lang="en-US" sz="2400" dirty="0"/>
          </a:p>
          <a:p>
            <a:r>
              <a:rPr lang="en-US" sz="2400" dirty="0"/>
              <a:t>Deconstructing an advertisement:</a:t>
            </a:r>
          </a:p>
          <a:p>
            <a:pPr lvl="1"/>
            <a:r>
              <a:rPr lang="en-US" sz="2400" dirty="0">
                <a:hlinkClick r:id="rId5"/>
              </a:rPr>
              <a:t>https://www.mediaed.org/handouts/DeconstructinganAd.pdf</a:t>
            </a:r>
            <a:endParaRPr lang="en-US" sz="2400" dirty="0"/>
          </a:p>
          <a:p>
            <a:pPr lvl="1"/>
            <a:r>
              <a:rPr lang="en-US" sz="2400" dirty="0">
                <a:hlinkClick r:id="rId6"/>
              </a:rPr>
              <a:t>https://www.mediaed.org/handouts/DeconstructVideoAd.pdf</a:t>
            </a:r>
            <a:endParaRPr lang="en-US" sz="2400" dirty="0"/>
          </a:p>
          <a:p>
            <a:r>
              <a:rPr lang="en-US" sz="2400" dirty="0"/>
              <a:t>Visual elements of an advertisement: </a:t>
            </a:r>
          </a:p>
          <a:p>
            <a:pPr lvl="1"/>
            <a:r>
              <a:rPr lang="en-US" sz="2400" dirty="0">
                <a:hlinkClick r:id="rId7"/>
              </a:rPr>
              <a:t>https://drive.google.com/file/d/0B3BORrtzoiQuVkFxbFl2amRFNms/view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2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0CFA-4237-4373-B402-66ADF8B4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40C96-D375-4727-8BD3-159C2677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7502"/>
            <a:ext cx="5458408" cy="415989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Be sure to continue working on 6 week project.</a:t>
            </a:r>
          </a:p>
          <a:p>
            <a:pPr marL="987552" lvl="1" indent="-457200">
              <a:buAutoNum type="arabicPeriod"/>
            </a:pPr>
            <a:r>
              <a:rPr lang="en-US" sz="2800" dirty="0"/>
              <a:t>You should be on </a:t>
            </a:r>
            <a:r>
              <a:rPr lang="en-US" sz="2800" u="sng" dirty="0"/>
              <a:t>WEEK 4</a:t>
            </a:r>
            <a:r>
              <a:rPr lang="en-US" sz="2800" dirty="0"/>
              <a:t>.  </a:t>
            </a:r>
          </a:p>
          <a:p>
            <a:pPr marL="457200" indent="-457200">
              <a:buAutoNum type="arabicPeriod"/>
            </a:pPr>
            <a:r>
              <a:rPr lang="en-US" sz="2800" dirty="0"/>
              <a:t>Mock Paper #1 due Wednesday night at 11:59 p.m. on Turnitin.com. </a:t>
            </a:r>
          </a:p>
          <a:p>
            <a:pPr marL="987552" lvl="1" indent="-457200">
              <a:buAutoNum type="arabicPeriod"/>
            </a:pPr>
            <a:r>
              <a:rPr lang="en-US" sz="2800" dirty="0"/>
              <a:t>Only essays submitted to Turnitin.com will count for a grade! </a:t>
            </a:r>
            <a:r>
              <a:rPr lang="en-US" sz="2800" dirty="0">
                <a:sym typeface="Wingdings" panose="05000000000000000000" pitchFamily="2" charset="2"/>
              </a:rPr>
              <a:t> </a:t>
            </a:r>
            <a:endParaRPr lang="en-US" sz="2800" dirty="0"/>
          </a:p>
        </p:txBody>
      </p:sp>
      <p:pic>
        <p:nvPicPr>
          <p:cNvPr id="3074" name="Picture 2" descr="Image result for reminders">
            <a:extLst>
              <a:ext uri="{FF2B5EF4-FFF2-40B4-BE49-F238E27FC236}">
                <a16:creationId xmlns:a16="http://schemas.microsoft.com/office/drawing/2014/main" id="{55772528-3887-4CC4-884D-E9EBA7C4A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926" y="2023208"/>
            <a:ext cx="4715264" cy="352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0562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456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Georgia Pro Cond Black</vt:lpstr>
      <vt:lpstr>Crop</vt:lpstr>
      <vt:lpstr>Analyzing ads</vt:lpstr>
      <vt:lpstr>INSTRUCTIONS: </vt:lpstr>
      <vt:lpstr>PowerPoint Presentation</vt:lpstr>
      <vt:lpstr>Helpful links: </vt:lpstr>
      <vt:lpstr>HOMEWORK: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ads</dc:title>
  <dc:creator>Thorne, Elizabeth C</dc:creator>
  <cp:lastModifiedBy>Thorne, Elizabeth C</cp:lastModifiedBy>
  <cp:revision>6</cp:revision>
  <dcterms:created xsi:type="dcterms:W3CDTF">2019-09-16T13:26:12Z</dcterms:created>
  <dcterms:modified xsi:type="dcterms:W3CDTF">2019-09-16T13:51:40Z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thornee@fultonschools.org</vt:lpwstr>
  </property>
  <property fmtid="{D5CDD505-2E9C-101B-9397-08002B2CF9AE}" pid="5" name="MSIP_Label_0ee3c538-ec52-435f-ae58-017644bd9513_SetDate">
    <vt:lpwstr>2019-09-16T13:46:25.2477648Z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