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10/24/2018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10/24/2018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10/24/2018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DISCUSSION QUESTIONS, Literary elements questions &amp; WRITING PROMPTS </a:t>
            </a:r>
            <a:endParaRPr lang="en-US" dirty="0"/>
          </a:p>
        </p:txBody>
      </p:sp>
      <p:sp>
        <p:nvSpPr>
          <p:cNvPr id="3" name="Subtitle 2"/>
          <p:cNvSpPr>
            <a:spLocks noGrp="1"/>
          </p:cNvSpPr>
          <p:nvPr>
            <p:ph type="subTitle" idx="1"/>
          </p:nvPr>
        </p:nvSpPr>
        <p:spPr/>
        <p:txBody>
          <a:bodyPr>
            <a:normAutofit/>
          </a:bodyPr>
          <a:lstStyle/>
          <a:p>
            <a:r>
              <a:rPr lang="en-US" sz="4000" i="1" dirty="0" smtClean="0"/>
              <a:t>Macbeth</a:t>
            </a:r>
            <a:r>
              <a:rPr lang="en-US" sz="3600" i="1" dirty="0" smtClean="0"/>
              <a:t/>
            </a:r>
            <a:br>
              <a:rPr lang="en-US" sz="3600" i="1" dirty="0" smtClean="0"/>
            </a:br>
            <a:r>
              <a:rPr lang="en-US" sz="2800" i="1" dirty="0" smtClean="0"/>
              <a:t> Act 1, Scenes i-vii</a:t>
            </a:r>
            <a:r>
              <a:rPr lang="en-US" dirty="0" smtClean="0"/>
              <a:t/>
            </a:r>
            <a:br>
              <a:rPr lang="en-US" dirty="0" smtClean="0"/>
            </a:br>
            <a:r>
              <a:rPr lang="en-US" dirty="0" smtClean="0"/>
              <a:t>William Shakespeare </a:t>
            </a:r>
            <a:endParaRPr lang="en-US" dirty="0"/>
          </a:p>
        </p:txBody>
      </p:sp>
    </p:spTree>
    <p:extLst>
      <p:ext uri="{BB962C8B-B14F-4D97-AF65-F5344CB8AC3E}">
        <p14:creationId xmlns:p14="http://schemas.microsoft.com/office/powerpoint/2010/main" val="2915589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PARTS </a:t>
            </a:r>
            <a:endParaRPr lang="en-US" dirty="0"/>
          </a:p>
        </p:txBody>
      </p:sp>
      <p:sp>
        <p:nvSpPr>
          <p:cNvPr id="3" name="Content Placeholder 2"/>
          <p:cNvSpPr>
            <a:spLocks noGrp="1"/>
          </p:cNvSpPr>
          <p:nvPr>
            <p:ph sz="half" idx="1"/>
          </p:nvPr>
        </p:nvSpPr>
        <p:spPr/>
        <p:txBody>
          <a:bodyPr>
            <a:normAutofit/>
          </a:bodyPr>
          <a:lstStyle/>
          <a:p>
            <a:r>
              <a:rPr lang="en-US" sz="3200" dirty="0" smtClean="0"/>
              <a:t>MACBETH: </a:t>
            </a:r>
            <a:r>
              <a:rPr lang="en-US" sz="3200" dirty="0" smtClean="0"/>
              <a:t>Bryce </a:t>
            </a:r>
            <a:endParaRPr lang="en-US" sz="3200" dirty="0" smtClean="0"/>
          </a:p>
          <a:p>
            <a:r>
              <a:rPr lang="en-US" sz="3200" dirty="0" smtClean="0"/>
              <a:t>BANQUO: </a:t>
            </a:r>
            <a:r>
              <a:rPr lang="en-US" sz="3200" dirty="0" smtClean="0"/>
              <a:t>Kendall C. </a:t>
            </a:r>
            <a:endParaRPr lang="en-US" sz="3200" dirty="0" smtClean="0"/>
          </a:p>
          <a:p>
            <a:r>
              <a:rPr lang="en-US" sz="3200" dirty="0" smtClean="0"/>
              <a:t>ROSS: </a:t>
            </a:r>
            <a:r>
              <a:rPr lang="en-US" sz="3200" dirty="0" smtClean="0"/>
              <a:t>Kelley</a:t>
            </a:r>
            <a:endParaRPr lang="en-US" sz="3200" dirty="0" smtClean="0"/>
          </a:p>
          <a:p>
            <a:r>
              <a:rPr lang="en-US" sz="3200" dirty="0"/>
              <a:t>ANGUS</a:t>
            </a:r>
            <a:r>
              <a:rPr lang="en-US" sz="3200" dirty="0" smtClean="0"/>
              <a:t>: Joseph</a:t>
            </a:r>
            <a:endParaRPr lang="en-US" sz="3200" dirty="0"/>
          </a:p>
          <a:p>
            <a:endParaRPr lang="en-US" sz="3200" dirty="0" smtClean="0"/>
          </a:p>
        </p:txBody>
      </p:sp>
      <p:sp>
        <p:nvSpPr>
          <p:cNvPr id="4" name="Content Placeholder 3"/>
          <p:cNvSpPr>
            <a:spLocks noGrp="1"/>
          </p:cNvSpPr>
          <p:nvPr>
            <p:ph sz="half" idx="2"/>
          </p:nvPr>
        </p:nvSpPr>
        <p:spPr/>
        <p:txBody>
          <a:bodyPr>
            <a:normAutofit/>
          </a:bodyPr>
          <a:lstStyle/>
          <a:p>
            <a:r>
              <a:rPr lang="en-US" sz="3200" dirty="0" smtClean="0"/>
              <a:t>DUNCAN : </a:t>
            </a:r>
            <a:r>
              <a:rPr lang="en-US" sz="3200" dirty="0" err="1" smtClean="0"/>
              <a:t>Jaytin</a:t>
            </a:r>
            <a:endParaRPr lang="en-US" sz="3200" dirty="0"/>
          </a:p>
          <a:p>
            <a:r>
              <a:rPr lang="en-US" sz="3200" dirty="0"/>
              <a:t>MALCOLM: </a:t>
            </a:r>
            <a:r>
              <a:rPr lang="en-US" sz="3200" dirty="0" smtClean="0"/>
              <a:t>Kenya</a:t>
            </a:r>
            <a:endParaRPr lang="en-US" sz="3200" dirty="0" smtClean="0"/>
          </a:p>
          <a:p>
            <a:r>
              <a:rPr lang="en-US" sz="3200" dirty="0" smtClean="0"/>
              <a:t>LADY MACBETH: </a:t>
            </a:r>
            <a:r>
              <a:rPr lang="en-US" sz="3200" dirty="0" smtClean="0"/>
              <a:t>Savannah</a:t>
            </a:r>
            <a:endParaRPr lang="en-US" sz="3200" dirty="0" smtClean="0"/>
          </a:p>
          <a:p>
            <a:r>
              <a:rPr lang="en-US" sz="3200" dirty="0" smtClean="0"/>
              <a:t>MESSENGER: </a:t>
            </a:r>
            <a:r>
              <a:rPr lang="en-US" sz="3200" dirty="0" smtClean="0"/>
              <a:t>Nyasia</a:t>
            </a:r>
            <a:endParaRPr lang="en-US" sz="3200" dirty="0" smtClean="0"/>
          </a:p>
          <a:p>
            <a:endParaRPr lang="en-US" dirty="0"/>
          </a:p>
        </p:txBody>
      </p:sp>
    </p:spTree>
    <p:extLst>
      <p:ext uri="{BB962C8B-B14F-4D97-AF65-F5344CB8AC3E}">
        <p14:creationId xmlns:p14="http://schemas.microsoft.com/office/powerpoint/2010/main" val="743911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 after each act: </a:t>
            </a:r>
            <a:endParaRPr lang="en-US" dirty="0"/>
          </a:p>
        </p:txBody>
      </p:sp>
      <p:sp>
        <p:nvSpPr>
          <p:cNvPr id="3" name="Content Placeholder 2"/>
          <p:cNvSpPr>
            <a:spLocks noGrp="1"/>
          </p:cNvSpPr>
          <p:nvPr>
            <p:ph sz="half" idx="1"/>
          </p:nvPr>
        </p:nvSpPr>
        <p:spPr/>
        <p:txBody>
          <a:bodyPr>
            <a:normAutofit/>
          </a:bodyPr>
          <a:lstStyle/>
          <a:p>
            <a:pPr marL="457200" indent="-457200">
              <a:buAutoNum type="arabicPeriod"/>
            </a:pPr>
            <a:r>
              <a:rPr lang="en-US" sz="3600" dirty="0" smtClean="0"/>
              <a:t>End of Act Notes </a:t>
            </a:r>
          </a:p>
          <a:p>
            <a:pPr marL="457200" indent="-457200">
              <a:buAutoNum type="arabicPeriod"/>
            </a:pPr>
            <a:r>
              <a:rPr lang="en-US" sz="3600" dirty="0" smtClean="0"/>
              <a:t>Act I Discussion Questions </a:t>
            </a:r>
          </a:p>
          <a:p>
            <a:pPr marL="457200" indent="-457200">
              <a:buAutoNum type="arabicPeriod"/>
            </a:pPr>
            <a:r>
              <a:rPr lang="en-US" sz="3600" dirty="0" smtClean="0"/>
              <a:t>Act 1 Literary Elements Questions </a:t>
            </a:r>
          </a:p>
          <a:p>
            <a:pPr marL="457200" indent="-457200">
              <a:buAutoNum type="arabicPeriod"/>
            </a:pPr>
            <a:r>
              <a:rPr lang="en-US" sz="3600" dirty="0" smtClean="0"/>
              <a:t>Act I Writing Prompts </a:t>
            </a:r>
            <a:endParaRPr lang="en-US" sz="3600" dirty="0"/>
          </a:p>
        </p:txBody>
      </p:sp>
      <p:pic>
        <p:nvPicPr>
          <p:cNvPr id="1026" name="Picture 2" descr="Image result for MACBE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0229" y="2418939"/>
            <a:ext cx="3816770" cy="3625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961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End of each act notes: </a:t>
            </a:r>
            <a:endParaRPr lang="en-US" dirty="0"/>
          </a:p>
        </p:txBody>
      </p:sp>
      <p:sp>
        <p:nvSpPr>
          <p:cNvPr id="6" name="Content Placeholder 5"/>
          <p:cNvSpPr>
            <a:spLocks noGrp="1"/>
          </p:cNvSpPr>
          <p:nvPr>
            <p:ph idx="1"/>
          </p:nvPr>
        </p:nvSpPr>
        <p:spPr>
          <a:xfrm>
            <a:off x="1" y="1887827"/>
            <a:ext cx="12191999" cy="5065064"/>
          </a:xfrm>
        </p:spPr>
        <p:txBody>
          <a:bodyPr>
            <a:normAutofit fontScale="85000" lnSpcReduction="20000"/>
          </a:bodyPr>
          <a:lstStyle/>
          <a:p>
            <a:r>
              <a:rPr lang="en-US" sz="2400" dirty="0"/>
              <a:t>You will be required to submit notes immediately after </a:t>
            </a:r>
            <a:r>
              <a:rPr lang="en-US" sz="2400" b="1" dirty="0"/>
              <a:t>EACH</a:t>
            </a:r>
            <a:r>
              <a:rPr lang="en-US" sz="2400" dirty="0"/>
              <a:t> Act. Each set of notes will be worth 1 quiz grade (formative grade) and will be weighted at 25 points each (amounting to 100 points by the end of the play). </a:t>
            </a:r>
            <a:endParaRPr lang="en-US" sz="1600" dirty="0"/>
          </a:p>
          <a:p>
            <a:pPr lvl="0" fontAlgn="base"/>
            <a:r>
              <a:rPr lang="en-US" sz="2400" b="1" dirty="0"/>
              <a:t>(5 pts.) Summary</a:t>
            </a:r>
            <a:r>
              <a:rPr lang="en-US" sz="2400" dirty="0"/>
              <a:t> of the Act with major plot points. </a:t>
            </a:r>
            <a:endParaRPr lang="en-US" sz="1800" dirty="0"/>
          </a:p>
          <a:p>
            <a:pPr lvl="1" fontAlgn="base"/>
            <a:r>
              <a:rPr lang="en-US" dirty="0"/>
              <a:t>You MUST discuss the importance of </a:t>
            </a:r>
            <a:r>
              <a:rPr lang="en-US" b="1" dirty="0"/>
              <a:t>stage directions</a:t>
            </a:r>
            <a:r>
              <a:rPr lang="en-US" dirty="0"/>
              <a:t> in the age. </a:t>
            </a:r>
            <a:endParaRPr lang="en-US" sz="1600" dirty="0"/>
          </a:p>
          <a:p>
            <a:pPr lvl="1" fontAlgn="base"/>
            <a:r>
              <a:rPr lang="en-US" dirty="0"/>
              <a:t>Be able to discuss </a:t>
            </a:r>
            <a:r>
              <a:rPr lang="en-US" b="1" dirty="0"/>
              <a:t>major soliloquies/monologues</a:t>
            </a:r>
            <a:r>
              <a:rPr lang="en-US" dirty="0"/>
              <a:t> and their impact. </a:t>
            </a:r>
            <a:endParaRPr lang="en-US" sz="1600" dirty="0"/>
          </a:p>
          <a:p>
            <a:pPr lvl="2" fontAlgn="base"/>
            <a:r>
              <a:rPr lang="en-US" dirty="0"/>
              <a:t>Soliloquy= an act of speaking one’s thoughts aloud when by oneself or regardless of any hearers. </a:t>
            </a:r>
            <a:endParaRPr lang="en-US" sz="1400" dirty="0"/>
          </a:p>
          <a:p>
            <a:pPr lvl="2" fontAlgn="base"/>
            <a:r>
              <a:rPr lang="en-US" dirty="0"/>
              <a:t>Monologue=a long speech by one actor in a play </a:t>
            </a:r>
            <a:endParaRPr lang="en-US" sz="1400" dirty="0"/>
          </a:p>
          <a:p>
            <a:pPr lvl="0" fontAlgn="base"/>
            <a:r>
              <a:rPr lang="en-US" sz="2400" b="1" dirty="0"/>
              <a:t>(10 pts.) </a:t>
            </a:r>
            <a:r>
              <a:rPr lang="en-US" sz="2400" dirty="0"/>
              <a:t>10 examples of </a:t>
            </a:r>
            <a:r>
              <a:rPr lang="en-US" sz="2400" b="1" dirty="0"/>
              <a:t>RHETORICAL DEVICES/FIGURATIVE LANGUAGE</a:t>
            </a:r>
            <a:r>
              <a:rPr lang="en-US" sz="2400" dirty="0"/>
              <a:t>: </a:t>
            </a:r>
            <a:r>
              <a:rPr lang="en-US" sz="2400" i="1" u="sng" dirty="0"/>
              <a:t>You may not have any more than 2 examples for each rhetorical device</a:t>
            </a:r>
            <a:r>
              <a:rPr lang="en-US" sz="2400" dirty="0"/>
              <a:t> (For example, if you choose to discuss similes in the text, you may only document 2 examples from each act.). </a:t>
            </a:r>
            <a:endParaRPr lang="en-US" sz="1800" dirty="0"/>
          </a:p>
          <a:p>
            <a:pPr lvl="3" fontAlgn="base"/>
            <a:r>
              <a:rPr lang="en-US" dirty="0"/>
              <a:t>You MUST provide </a:t>
            </a:r>
            <a:r>
              <a:rPr lang="en-US" b="1" dirty="0"/>
              <a:t>page numbers</a:t>
            </a:r>
            <a:r>
              <a:rPr lang="en-US" dirty="0"/>
              <a:t> for each example. </a:t>
            </a:r>
            <a:endParaRPr lang="en-US" sz="1200" dirty="0"/>
          </a:p>
          <a:p>
            <a:pPr lvl="3" fontAlgn="base"/>
            <a:r>
              <a:rPr lang="en-US" dirty="0"/>
              <a:t>You MUST provide an </a:t>
            </a:r>
            <a:r>
              <a:rPr lang="en-US" b="1" dirty="0"/>
              <a:t>explanation</a:t>
            </a:r>
            <a:r>
              <a:rPr lang="en-US" dirty="0"/>
              <a:t> (3 sentences EACH) of </a:t>
            </a:r>
            <a:r>
              <a:rPr lang="en-US" b="1" i="1" u="sng" dirty="0"/>
              <a:t>how</a:t>
            </a:r>
            <a:r>
              <a:rPr lang="en-US" dirty="0"/>
              <a:t> the figurative language/rhetorical device impacts the text (ask yourself “how does the device add meaning to the text?”). </a:t>
            </a:r>
            <a:endParaRPr lang="en-US" sz="1200" dirty="0"/>
          </a:p>
          <a:p>
            <a:pPr lvl="3" fontAlgn="base"/>
            <a:r>
              <a:rPr lang="en-US" i="1" dirty="0"/>
              <a:t>****PLEASE NOTE: no points will be awarded for this section if you do not provide a detailed explanation of HOW the rhetorical device impacts the text. </a:t>
            </a:r>
            <a:endParaRPr lang="en-US" sz="1200" dirty="0"/>
          </a:p>
          <a:p>
            <a:pPr lvl="0" fontAlgn="base"/>
            <a:r>
              <a:rPr lang="en-US" sz="2400" b="1" dirty="0"/>
              <a:t>(10 pts.) Characterization</a:t>
            </a:r>
            <a:r>
              <a:rPr lang="en-US" sz="2400" dirty="0"/>
              <a:t> of at least one major character. </a:t>
            </a:r>
            <a:endParaRPr lang="en-US" sz="1800" dirty="0"/>
          </a:p>
          <a:p>
            <a:pPr lvl="3" fontAlgn="base"/>
            <a:r>
              <a:rPr lang="en-US" dirty="0"/>
              <a:t>Think back to how we discussed Lady Macbeth in ACT I. </a:t>
            </a:r>
            <a:endParaRPr lang="en-US" sz="1200" dirty="0"/>
          </a:p>
          <a:p>
            <a:pPr lvl="3" fontAlgn="base"/>
            <a:r>
              <a:rPr lang="en-US" dirty="0"/>
              <a:t>While you read, analyze how the author characterizes each character. </a:t>
            </a:r>
            <a:endParaRPr lang="en-US" sz="1200" dirty="0"/>
          </a:p>
          <a:p>
            <a:pPr lvl="3" fontAlgn="base"/>
            <a:r>
              <a:rPr lang="en-US" b="1" dirty="0"/>
              <a:t>Jot down specific</a:t>
            </a:r>
            <a:r>
              <a:rPr lang="en-US" dirty="0"/>
              <a:t> examples in the text where the author is displaying WHO the character is. </a:t>
            </a:r>
            <a:endParaRPr lang="en-US" sz="1600" dirty="0"/>
          </a:p>
          <a:p>
            <a:pPr marL="0" indent="0" algn="ctr">
              <a:buNone/>
            </a:pPr>
            <a:r>
              <a:rPr lang="en-US" sz="2400" b="1" dirty="0">
                <a:solidFill>
                  <a:srgbClr val="FFFF00"/>
                </a:solidFill>
              </a:rPr>
              <a:t>**You can write your notes however it makes sense to you as long as it is clearly stated. **</a:t>
            </a:r>
            <a:endParaRPr lang="en-US" sz="1800" b="1" dirty="0">
              <a:solidFill>
                <a:srgbClr val="FFFF00"/>
              </a:solidFill>
            </a:endParaRPr>
          </a:p>
          <a:p>
            <a:endParaRPr lang="en-US" dirty="0"/>
          </a:p>
        </p:txBody>
      </p:sp>
    </p:spTree>
    <p:extLst>
      <p:ext uri="{BB962C8B-B14F-4D97-AF65-F5344CB8AC3E}">
        <p14:creationId xmlns:p14="http://schemas.microsoft.com/office/powerpoint/2010/main" val="191758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Discussion Questions </a:t>
            </a:r>
            <a:endParaRPr lang="en-US" dirty="0"/>
          </a:p>
        </p:txBody>
      </p:sp>
      <p:sp>
        <p:nvSpPr>
          <p:cNvPr id="3" name="Content Placeholder 2"/>
          <p:cNvSpPr>
            <a:spLocks noGrp="1"/>
          </p:cNvSpPr>
          <p:nvPr>
            <p:ph sz="half" idx="1"/>
          </p:nvPr>
        </p:nvSpPr>
        <p:spPr>
          <a:xfrm>
            <a:off x="388189" y="2011680"/>
            <a:ext cx="5485771" cy="4725550"/>
          </a:xfrm>
        </p:spPr>
        <p:txBody>
          <a:bodyPr>
            <a:normAutofit/>
          </a:bodyPr>
          <a:lstStyle/>
          <a:p>
            <a:r>
              <a:rPr lang="en-US" dirty="0" smtClean="0"/>
              <a:t>Why do you think Shakespeare used a scene with three witches to begin this play (CONTEXT OF COMPOSITION)? Think about how this beginning might prepare the audience for what is to come. </a:t>
            </a:r>
          </a:p>
          <a:p>
            <a:r>
              <a:rPr lang="en-US" dirty="0" smtClean="0"/>
              <a:t>Contrast the way Banquo and Macbeth react to the witches. </a:t>
            </a:r>
          </a:p>
          <a:p>
            <a:r>
              <a:rPr lang="en-US" dirty="0" smtClean="0"/>
              <a:t>Describe what kind of man King Duncan is. Do you think he is a good leader? Explain. </a:t>
            </a:r>
          </a:p>
          <a:p>
            <a:r>
              <a:rPr lang="en-US" dirty="0"/>
              <a:t>In your opinion, what is Lady Macbeth’s attitude toward her husband? Give examples from the text to support your answer. </a:t>
            </a:r>
          </a:p>
          <a:p>
            <a:endParaRPr lang="en-US" dirty="0" smtClean="0"/>
          </a:p>
          <a:p>
            <a:endParaRPr lang="en-US" dirty="0"/>
          </a:p>
        </p:txBody>
      </p:sp>
      <p:sp>
        <p:nvSpPr>
          <p:cNvPr id="4" name="Content Placeholder 3"/>
          <p:cNvSpPr>
            <a:spLocks noGrp="1"/>
          </p:cNvSpPr>
          <p:nvPr>
            <p:ph sz="half" idx="2"/>
          </p:nvPr>
        </p:nvSpPr>
        <p:spPr>
          <a:xfrm>
            <a:off x="6230391" y="2011680"/>
            <a:ext cx="5432522" cy="4725550"/>
          </a:xfrm>
        </p:spPr>
        <p:txBody>
          <a:bodyPr>
            <a:normAutofit/>
          </a:bodyPr>
          <a:lstStyle/>
          <a:p>
            <a:r>
              <a:rPr lang="en-US" dirty="0" smtClean="0"/>
              <a:t>Reread King Duncan’s speech in Act I, Scene iv, lines 13-24, and discuss why you think Shakespeare had Duncan say this just before Macbeth enters. Do you agree with King Duncan that you cannot tell what people are really like just by looking at them? </a:t>
            </a:r>
          </a:p>
          <a:p>
            <a:r>
              <a:rPr lang="en-US" dirty="0" smtClean="0"/>
              <a:t>List the steps of Lady Macbeth’s plan to kill King Duncan and blame it on someone else. Next to each step, write possible things that could go wrong. </a:t>
            </a:r>
          </a:p>
          <a:p>
            <a:r>
              <a:rPr lang="en-US" dirty="0" smtClean="0"/>
              <a:t>What does Macbeth credit with giving him the courage to do the deed? </a:t>
            </a:r>
            <a:endParaRPr lang="en-US" dirty="0"/>
          </a:p>
        </p:txBody>
      </p:sp>
    </p:spTree>
    <p:extLst>
      <p:ext uri="{BB962C8B-B14F-4D97-AF65-F5344CB8AC3E}">
        <p14:creationId xmlns:p14="http://schemas.microsoft.com/office/powerpoint/2010/main" val="1327330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Literary elements </a:t>
            </a:r>
            <a:endParaRPr lang="en-US" dirty="0"/>
          </a:p>
        </p:txBody>
      </p:sp>
      <p:sp>
        <p:nvSpPr>
          <p:cNvPr id="3" name="Content Placeholder 2"/>
          <p:cNvSpPr>
            <a:spLocks noGrp="1"/>
          </p:cNvSpPr>
          <p:nvPr>
            <p:ph sz="half" idx="1"/>
          </p:nvPr>
        </p:nvSpPr>
        <p:spPr>
          <a:xfrm>
            <a:off x="301925" y="2011680"/>
            <a:ext cx="5658299" cy="4206240"/>
          </a:xfrm>
        </p:spPr>
        <p:txBody>
          <a:bodyPr>
            <a:normAutofit/>
          </a:bodyPr>
          <a:lstStyle/>
          <a:p>
            <a:r>
              <a:rPr lang="en-US" sz="2400" dirty="0" smtClean="0"/>
              <a:t>Images of blood and darkness run through the entire play of Macbeth. Find as many examples of this imagery as possible in Act I. </a:t>
            </a:r>
          </a:p>
          <a:p>
            <a:r>
              <a:rPr lang="en-US" sz="2400" dirty="0" smtClean="0"/>
              <a:t>A simile makes a comparison of two unlike things using like or as. Find one or two similes in Act I and explain how each helps to convey the feeling of the play. </a:t>
            </a:r>
          </a:p>
        </p:txBody>
      </p:sp>
      <p:sp>
        <p:nvSpPr>
          <p:cNvPr id="4" name="Content Placeholder 3"/>
          <p:cNvSpPr>
            <a:spLocks noGrp="1"/>
          </p:cNvSpPr>
          <p:nvPr>
            <p:ph sz="half" idx="2"/>
          </p:nvPr>
        </p:nvSpPr>
        <p:spPr>
          <a:xfrm>
            <a:off x="6230390" y="2011680"/>
            <a:ext cx="5622303" cy="4206240"/>
          </a:xfrm>
        </p:spPr>
        <p:txBody>
          <a:bodyPr>
            <a:noAutofit/>
          </a:bodyPr>
          <a:lstStyle/>
          <a:p>
            <a:r>
              <a:rPr lang="en-US" sz="2400" dirty="0" smtClean="0"/>
              <a:t>Shakespeare allows his characters to reveal their innermost thoughts and feelings to the audience through speeches called soliloquies. What ideas about murdering Duncan does Macbeth express in his soliloquy in Scene vii?</a:t>
            </a:r>
          </a:p>
          <a:p>
            <a:r>
              <a:rPr lang="en-US" sz="2400" dirty="0" smtClean="0"/>
              <a:t>A euphemism is a phrase that softens reality; for example,  people often use the phrase “passed away” instead of “died.” Note all the euphemisms Macbeth uses in his soliloquy in Scene vii in place of the words “killing Duncan.” Substitute “killing Duncan” to see what difference it makes. </a:t>
            </a:r>
            <a:endParaRPr lang="en-US" sz="2400" dirty="0"/>
          </a:p>
        </p:txBody>
      </p:sp>
    </p:spTree>
    <p:extLst>
      <p:ext uri="{BB962C8B-B14F-4D97-AF65-F5344CB8AC3E}">
        <p14:creationId xmlns:p14="http://schemas.microsoft.com/office/powerpoint/2010/main" val="2524206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i: writing prompts </a:t>
            </a:r>
            <a:br>
              <a:rPr lang="en-US" dirty="0" smtClean="0"/>
            </a:br>
            <a:r>
              <a:rPr lang="en-US" sz="2700" b="1" dirty="0" smtClean="0">
                <a:solidFill>
                  <a:srgbClr val="FF0000"/>
                </a:solidFill>
              </a:rPr>
              <a:t>**Note- In order to get credit for this portion of your quiz, you MUST REFER DIRENTLY TO THE TEXT USING PAGE &amp; LINE #S. </a:t>
            </a:r>
            <a:endParaRPr lang="en-US" b="1" dirty="0">
              <a:solidFill>
                <a:srgbClr val="FF0000"/>
              </a:solidFill>
            </a:endParaRPr>
          </a:p>
        </p:txBody>
      </p:sp>
      <p:sp>
        <p:nvSpPr>
          <p:cNvPr id="3" name="Content Placeholder 2"/>
          <p:cNvSpPr>
            <a:spLocks noGrp="1"/>
          </p:cNvSpPr>
          <p:nvPr>
            <p:ph sz="half" idx="1"/>
          </p:nvPr>
        </p:nvSpPr>
        <p:spPr>
          <a:xfrm>
            <a:off x="500332" y="2011680"/>
            <a:ext cx="5459892" cy="4206240"/>
          </a:xfrm>
        </p:spPr>
        <p:txBody>
          <a:bodyPr>
            <a:normAutofit fontScale="92500" lnSpcReduction="10000"/>
          </a:bodyPr>
          <a:lstStyle/>
          <a:p>
            <a:pPr marL="0" indent="0">
              <a:buNone/>
            </a:pPr>
            <a:r>
              <a:rPr lang="en-US" sz="2800" dirty="0" smtClean="0"/>
              <a:t>#1. Macbeth might have stopped thinking about killing Duncan if his wife hadn’t urged him on. Write about a time a person convinced you to do something you weren’t sure about. Tell what that person did to persuade you. Then explain if that person’s advice hurt or helped you. </a:t>
            </a:r>
          </a:p>
          <a:p>
            <a:pPr marL="0" indent="0">
              <a:buNone/>
            </a:pPr>
            <a:r>
              <a:rPr lang="en-US" sz="2800" b="1" i="1" dirty="0" smtClean="0">
                <a:solidFill>
                  <a:srgbClr val="FFFF00"/>
                </a:solidFill>
              </a:rPr>
              <a:t>(*3 paragraph minimum; 7 sentences per paragraph minimum</a:t>
            </a:r>
            <a:r>
              <a:rPr lang="en-US" sz="2800" b="1" dirty="0" smtClean="0">
                <a:solidFill>
                  <a:srgbClr val="FFFF00"/>
                </a:solidFill>
              </a:rPr>
              <a:t>)</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sz="2800" dirty="0" smtClean="0"/>
              <a:t>#2. Act I, Scene V begins with Lady Macbeth reading the ending of a letter from her husband, Macbeth. Keeping true to all of the information you have from the plays so far, write the beginning of the letter. Remember to tell Macbeth about the recent battle. </a:t>
            </a:r>
          </a:p>
          <a:p>
            <a:pPr marL="0" indent="0">
              <a:buNone/>
            </a:pPr>
            <a:r>
              <a:rPr lang="en-US" sz="2800" b="1" i="1" dirty="0" smtClean="0">
                <a:solidFill>
                  <a:srgbClr val="FFFF00"/>
                </a:solidFill>
              </a:rPr>
              <a:t>(*2 </a:t>
            </a:r>
            <a:r>
              <a:rPr lang="en-US" sz="2800" b="1" i="1" dirty="0">
                <a:solidFill>
                  <a:srgbClr val="FFFF00"/>
                </a:solidFill>
              </a:rPr>
              <a:t>paragraph minimum; 7 sentences per paragraph minimum</a:t>
            </a:r>
            <a:r>
              <a:rPr lang="en-US" sz="2800" b="1" dirty="0">
                <a:solidFill>
                  <a:srgbClr val="FFFF00"/>
                </a:solidFill>
              </a:rPr>
              <a:t>)</a:t>
            </a:r>
          </a:p>
        </p:txBody>
      </p:sp>
    </p:spTree>
    <p:extLst>
      <p:ext uri="{BB962C8B-B14F-4D97-AF65-F5344CB8AC3E}">
        <p14:creationId xmlns:p14="http://schemas.microsoft.com/office/powerpoint/2010/main" val="2416860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ysClr val="windowText" lastClr="000000"/>
      </a:dk1>
      <a:lt1>
        <a:sysClr val="window" lastClr="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tint val="99000"/>
                <a:shade val="96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C3935CB6-B0E3-44A7-AB37-996D901F73AB}"/>
    </a:ext>
  </a:extLst>
</a:theme>
</file>

<file path=docProps/app.xml><?xml version="1.0" encoding="utf-8"?>
<Properties xmlns="http://schemas.openxmlformats.org/officeDocument/2006/extended-properties" xmlns:vt="http://schemas.openxmlformats.org/officeDocument/2006/docPropsVTypes">
  <Template>TM03090430[[fn=Banded]]</Template>
  <TotalTime>319</TotalTime>
  <Words>853</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Corbel</vt:lpstr>
      <vt:lpstr>Wingdings</vt:lpstr>
      <vt:lpstr>Banded</vt:lpstr>
      <vt:lpstr>DISCUSSION QUESTIONS, Literary elements questions &amp; WRITING PROMPTS </vt:lpstr>
      <vt:lpstr>READING PARTS </vt:lpstr>
      <vt:lpstr>To do after each act: </vt:lpstr>
      <vt:lpstr>End of each act notes: </vt:lpstr>
      <vt:lpstr>Act 1: Discussion Questions </vt:lpstr>
      <vt:lpstr>Act 1 Literary elements </vt:lpstr>
      <vt:lpstr>Act i: writing prompts  **Note- In order to get credit for this portion of your quiz, you MUST REFER DIRENTLY TO THE TEXT USING PAGE &amp; LINE #S.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QUESTIONS &amp; WRITING PROMPTS</dc:title>
  <dc:creator>Thorne, Elizabeth C</dc:creator>
  <cp:lastModifiedBy>Thorne, Elizabeth C</cp:lastModifiedBy>
  <cp:revision>11</cp:revision>
  <dcterms:created xsi:type="dcterms:W3CDTF">2018-10-23T12:04:11Z</dcterms:created>
  <dcterms:modified xsi:type="dcterms:W3CDTF">2018-10-24T13:22:14Z</dcterms:modified>
</cp:coreProperties>
</file>