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2"/>
  </p:notesMasterIdLst>
  <p:sldIdLst>
    <p:sldId id="257" r:id="rId5"/>
    <p:sldId id="271" r:id="rId6"/>
    <p:sldId id="272" r:id="rId7"/>
    <p:sldId id="270" r:id="rId8"/>
    <p:sldId id="274" r:id="rId9"/>
    <p:sldId id="258" r:id="rId10"/>
    <p:sldId id="259" r:id="rId11"/>
    <p:sldId id="260" r:id="rId12"/>
    <p:sldId id="261" r:id="rId13"/>
    <p:sldId id="262" r:id="rId14"/>
    <p:sldId id="263" r:id="rId15"/>
    <p:sldId id="264" r:id="rId16"/>
    <p:sldId id="265" r:id="rId17"/>
    <p:sldId id="266" r:id="rId18"/>
    <p:sldId id="269" r:id="rId19"/>
    <p:sldId id="268"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90" autoAdjust="0"/>
  </p:normalViewPr>
  <p:slideViewPr>
    <p:cSldViewPr snapToGrid="0" showGuides="1">
      <p:cViewPr varScale="1">
        <p:scale>
          <a:sx n="87" d="100"/>
          <a:sy n="87" d="100"/>
        </p:scale>
        <p:origin x="922" y="67"/>
      </p:cViewPr>
      <p:guideLst>
        <p:guide orient="horz" pos="2160"/>
        <p:guide pos="3840"/>
      </p:guideLst>
    </p:cSldViewPr>
  </p:slideViewPr>
  <p:notesTextViewPr>
    <p:cViewPr>
      <p:scale>
        <a:sx n="1" d="1"/>
        <a:sy n="1" d="1"/>
      </p:scale>
      <p:origin x="0" y="0"/>
    </p:cViewPr>
  </p:notesTextViewPr>
  <p:sorterViewPr>
    <p:cViewPr>
      <p:scale>
        <a:sx n="100" d="100"/>
        <a:sy n="100" d="100"/>
      </p:scale>
      <p:origin x="0" y="-41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IN" smtClean="0"/>
              <a:t>08-01-2019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a:t>
            </a:fld>
            <a:endParaRPr lang="en-IN" dirty="0"/>
          </a:p>
        </p:txBody>
      </p:sp>
    </p:spTree>
    <p:extLst>
      <p:ext uri="{BB962C8B-B14F-4D97-AF65-F5344CB8AC3E}">
        <p14:creationId xmlns:p14="http://schemas.microsoft.com/office/powerpoint/2010/main" val="2985530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xmlns=""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xmlns=""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
              <a:extLst>
                <a:ext uri="{FF2B5EF4-FFF2-40B4-BE49-F238E27FC236}">
                  <a16:creationId xmlns:a16="http://schemas.microsoft.com/office/drawing/2014/main" xmlns=""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Oval 22">
            <a:extLst>
              <a:ext uri="{FF2B5EF4-FFF2-40B4-BE49-F238E27FC236}">
                <a16:creationId xmlns:a16="http://schemas.microsoft.com/office/drawing/2014/main" xmlns=""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xmlns=""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xmlns=""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xmlns=""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xmlns=""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Freeform: Shape 20">
            <a:extLst>
              <a:ext uri="{FF2B5EF4-FFF2-40B4-BE49-F238E27FC236}">
                <a16:creationId xmlns:a16="http://schemas.microsoft.com/office/drawing/2014/main" xmlns=""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xmlns=""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Shape 16">
            <a:extLst>
              <a:ext uri="{FF2B5EF4-FFF2-40B4-BE49-F238E27FC236}">
                <a16:creationId xmlns:a16="http://schemas.microsoft.com/office/drawing/2014/main" xmlns=""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xmlns=""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xmlns=""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xmlns=""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1" name="Picture Placeholder 2">
            <a:extLst>
              <a:ext uri="{FF2B5EF4-FFF2-40B4-BE49-F238E27FC236}">
                <a16:creationId xmlns:a16="http://schemas.microsoft.com/office/drawing/2014/main" xmlns=""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2" name="Picture Placeholder 2">
            <a:extLst>
              <a:ext uri="{FF2B5EF4-FFF2-40B4-BE49-F238E27FC236}">
                <a16:creationId xmlns:a16="http://schemas.microsoft.com/office/drawing/2014/main" xmlns=""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3" name="Picture Placeholder 2">
            <a:extLst>
              <a:ext uri="{FF2B5EF4-FFF2-40B4-BE49-F238E27FC236}">
                <a16:creationId xmlns:a16="http://schemas.microsoft.com/office/drawing/2014/main" xmlns=""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27" name="Content Placeholder 2">
            <a:extLst>
              <a:ext uri="{FF2B5EF4-FFF2-40B4-BE49-F238E27FC236}">
                <a16:creationId xmlns:a16="http://schemas.microsoft.com/office/drawing/2014/main" xmlns=""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28" name="Content Placeholder 2">
            <a:extLst>
              <a:ext uri="{FF2B5EF4-FFF2-40B4-BE49-F238E27FC236}">
                <a16:creationId xmlns:a16="http://schemas.microsoft.com/office/drawing/2014/main" xmlns=""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xmlns=""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30" name="Content Placeholder 2">
            <a:extLst>
              <a:ext uri="{FF2B5EF4-FFF2-40B4-BE49-F238E27FC236}">
                <a16:creationId xmlns:a16="http://schemas.microsoft.com/office/drawing/2014/main" xmlns=""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xmlns=""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32" name="Content Placeholder 2">
            <a:extLst>
              <a:ext uri="{FF2B5EF4-FFF2-40B4-BE49-F238E27FC236}">
                <a16:creationId xmlns:a16="http://schemas.microsoft.com/office/drawing/2014/main" xmlns=""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xmlns=""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34" name="Content Placeholder 2">
            <a:extLst>
              <a:ext uri="{FF2B5EF4-FFF2-40B4-BE49-F238E27FC236}">
                <a16:creationId xmlns:a16="http://schemas.microsoft.com/office/drawing/2014/main" xmlns=""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387650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xmlns=""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xmlns=""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xmlns=""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xmlns=""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63713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xmlns=""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xmlns=""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xmlns=""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pic>
        <p:nvPicPr>
          <p:cNvPr id="18" name="Graphic 16" descr="Envelope">
            <a:extLst>
              <a:ext uri="{FF2B5EF4-FFF2-40B4-BE49-F238E27FC236}">
                <a16:creationId xmlns:a16="http://schemas.microsoft.com/office/drawing/2014/main" xmlns="" id="{E5B30B87-6C2E-48F1-9026-E4F6BEA1CFE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xmlns=""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xmlns=""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xmlns=""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007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pic>
        <p:nvPicPr>
          <p:cNvPr id="8" name="Picture 7">
            <a:extLst>
              <a:ext uri="{FF2B5EF4-FFF2-40B4-BE49-F238E27FC236}">
                <a16:creationId xmlns:a16="http://schemas.microsoft.com/office/drawing/2014/main" xmlns=""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xmlns=""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xmlns=""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grpSp>
        <p:nvGrpSpPr>
          <p:cNvPr id="4" name="Group 3">
            <a:extLst>
              <a:ext uri="{FF2B5EF4-FFF2-40B4-BE49-F238E27FC236}">
                <a16:creationId xmlns:a16="http://schemas.microsoft.com/office/drawing/2014/main" xmlns=""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xmlns=""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xmlns=""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xmlns=""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sp>
        <p:nvSpPr>
          <p:cNvPr id="21" name="Text Placeholder 2">
            <a:extLst>
              <a:ext uri="{FF2B5EF4-FFF2-40B4-BE49-F238E27FC236}">
                <a16:creationId xmlns:a16="http://schemas.microsoft.com/office/drawing/2014/main" xmlns=""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716521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xmlns=""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xmlns=""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7">
              <a:extLst>
                <a:ext uri="{FF2B5EF4-FFF2-40B4-BE49-F238E27FC236}">
                  <a16:creationId xmlns:a16="http://schemas.microsoft.com/office/drawing/2014/main" xmlns=""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4" name="Title 3">
            <a:extLst>
              <a:ext uri="{FF2B5EF4-FFF2-40B4-BE49-F238E27FC236}">
                <a16:creationId xmlns:a16="http://schemas.microsoft.com/office/drawing/2014/main" xmlns="" id="{48706DBD-D7E1-4734-A193-C7FE296EA001}"/>
              </a:ext>
            </a:extLst>
          </p:cNvPr>
          <p:cNvSpPr>
            <a:spLocks noGrp="1"/>
          </p:cNvSpPr>
          <p:nvPr>
            <p:ph type="title"/>
          </p:nvPr>
        </p:nvSpPr>
        <p:spPr>
          <a:xfrm>
            <a:off x="515938" y="365125"/>
            <a:ext cx="10837862" cy="1325563"/>
          </a:xfrm>
        </p:spPr>
        <p:txBody>
          <a:bodyPr/>
          <a:lstStyle/>
          <a:p>
            <a:r>
              <a:rPr lang="en-US" smtClean="0"/>
              <a:t>Click to edit Master title style</a:t>
            </a:r>
            <a:endParaRPr lang="en-US"/>
          </a:p>
        </p:txBody>
      </p:sp>
      <p:sp>
        <p:nvSpPr>
          <p:cNvPr id="27" name="Content Placeholder 2">
            <a:extLst>
              <a:ext uri="{FF2B5EF4-FFF2-40B4-BE49-F238E27FC236}">
                <a16:creationId xmlns:a16="http://schemas.microsoft.com/office/drawing/2014/main" xmlns="" id="{1A1F33A2-66F7-4D85-99DD-7B00F265AC6D}"/>
              </a:ext>
            </a:extLst>
          </p:cNvPr>
          <p:cNvSpPr>
            <a:spLocks noGrp="1"/>
          </p:cNvSpPr>
          <p:nvPr>
            <p:ph idx="1"/>
          </p:nvPr>
        </p:nvSpPr>
        <p:spPr>
          <a:xfrm>
            <a:off x="515938" y="1825625"/>
            <a:ext cx="1083786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385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xmlns=""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xmlns=""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7">
              <a:extLst>
                <a:ext uri="{FF2B5EF4-FFF2-40B4-BE49-F238E27FC236}">
                  <a16:creationId xmlns:a16="http://schemas.microsoft.com/office/drawing/2014/main" xmlns=""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xmlns=""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Content Placeholder 2">
            <a:extLst>
              <a:ext uri="{FF2B5EF4-FFF2-40B4-BE49-F238E27FC236}">
                <a16:creationId xmlns:a16="http://schemas.microsoft.com/office/drawing/2014/main" xmlns="" id="{079DA8F4-EDD3-4D62-A90B-8C3C1AFB0083}"/>
              </a:ext>
            </a:extLst>
          </p:cNvPr>
          <p:cNvSpPr>
            <a:spLocks noGrp="1"/>
          </p:cNvSpPr>
          <p:nvPr>
            <p:ph sz="half" idx="1"/>
          </p:nvPr>
        </p:nvSpPr>
        <p:spPr>
          <a:xfrm>
            <a:off x="515938" y="1825625"/>
            <a:ext cx="550386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a:extLst>
              <a:ext uri="{FF2B5EF4-FFF2-40B4-BE49-F238E27FC236}">
                <a16:creationId xmlns:a16="http://schemas.microsoft.com/office/drawing/2014/main" xmlns="" id="{DA0DA994-B4A9-447A-BEBF-3EA31D3755A2}"/>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161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xmlns=""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xmlns=""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xmlns=""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xmlns=""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Text Placeholder 2">
            <a:extLst>
              <a:ext uri="{FF2B5EF4-FFF2-40B4-BE49-F238E27FC236}">
                <a16:creationId xmlns:a16="http://schemas.microsoft.com/office/drawing/2014/main" xmlns=""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3">
            <a:extLst>
              <a:ext uri="{FF2B5EF4-FFF2-40B4-BE49-F238E27FC236}">
                <a16:creationId xmlns:a16="http://schemas.microsoft.com/office/drawing/2014/main" xmlns="" id="{67BA8B6E-A28D-4658-8C91-6CA7BD539B85}"/>
              </a:ext>
            </a:extLst>
          </p:cNvPr>
          <p:cNvSpPr>
            <a:spLocks noGrp="1"/>
          </p:cNvSpPr>
          <p:nvPr>
            <p:ph sz="half" idx="2"/>
          </p:nvPr>
        </p:nvSpPr>
        <p:spPr>
          <a:xfrm>
            <a:off x="51593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4">
            <a:extLst>
              <a:ext uri="{FF2B5EF4-FFF2-40B4-BE49-F238E27FC236}">
                <a16:creationId xmlns:a16="http://schemas.microsoft.com/office/drawing/2014/main" xmlns=""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5">
            <a:extLst>
              <a:ext uri="{FF2B5EF4-FFF2-40B4-BE49-F238E27FC236}">
                <a16:creationId xmlns:a16="http://schemas.microsoft.com/office/drawing/2014/main" xmlns="" id="{8DFD34E8-36CC-4FFE-926B-C170208FEDB8}"/>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6319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Title 1">
            <a:extLst>
              <a:ext uri="{FF2B5EF4-FFF2-40B4-BE49-F238E27FC236}">
                <a16:creationId xmlns:a16="http://schemas.microsoft.com/office/drawing/2014/main" xmlns=""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xmlns=""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6897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xmlns=""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6">
              <a:extLst>
                <a:ext uri="{FF2B5EF4-FFF2-40B4-BE49-F238E27FC236}">
                  <a16:creationId xmlns:a16="http://schemas.microsoft.com/office/drawing/2014/main" xmlns=""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7">
              <a:extLst>
                <a:ext uri="{FF2B5EF4-FFF2-40B4-BE49-F238E27FC236}">
                  <a16:creationId xmlns:a16="http://schemas.microsoft.com/office/drawing/2014/main" xmlns=""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xmlns=""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7" name="Text Placeholder 3">
            <a:extLst>
              <a:ext uri="{FF2B5EF4-FFF2-40B4-BE49-F238E27FC236}">
                <a16:creationId xmlns:a16="http://schemas.microsoft.com/office/drawing/2014/main" xmlns=""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8" name="Content Placeholder 2">
            <a:extLst>
              <a:ext uri="{FF2B5EF4-FFF2-40B4-BE49-F238E27FC236}">
                <a16:creationId xmlns:a16="http://schemas.microsoft.com/office/drawing/2014/main" xmlns=""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64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sp>
        <p:nvSpPr>
          <p:cNvPr id="3" name="Text Placeholder 2">
            <a:extLst>
              <a:ext uri="{FF2B5EF4-FFF2-40B4-BE49-F238E27FC236}">
                <a16:creationId xmlns:a16="http://schemas.microsoft.com/office/drawing/2014/main" xmlns=""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pic>
        <p:nvPicPr>
          <p:cNvPr id="8" name="Picture 7">
            <a:extLst>
              <a:ext uri="{FF2B5EF4-FFF2-40B4-BE49-F238E27FC236}">
                <a16:creationId xmlns:a16="http://schemas.microsoft.com/office/drawing/2014/main" xmlns=""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xmlns=""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xmlns=""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15" name="Picture Placeholder 14">
            <a:extLst>
              <a:ext uri="{FF2B5EF4-FFF2-40B4-BE49-F238E27FC236}">
                <a16:creationId xmlns:a16="http://schemas.microsoft.com/office/drawing/2014/main" xmlns=""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smtClean="0"/>
              <a:t>Click icon to add picture</a:t>
            </a:r>
            <a:endParaRPr lang="en-IN" dirty="0"/>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xmlns=""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xmlns=""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xmlns=""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xmlns=""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xmlns=""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smtClean="0"/>
              <a:t>Click icon to add picture</a:t>
            </a:r>
            <a:endParaRPr lang="en-IN" dirty="0"/>
          </a:p>
        </p:txBody>
      </p:sp>
      <p:sp>
        <p:nvSpPr>
          <p:cNvPr id="14" name="Title 1">
            <a:extLst>
              <a:ext uri="{FF2B5EF4-FFF2-40B4-BE49-F238E27FC236}">
                <a16:creationId xmlns:a16="http://schemas.microsoft.com/office/drawing/2014/main" xmlns=""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Rectangle 13">
            <a:extLst>
              <a:ext uri="{FF2B5EF4-FFF2-40B4-BE49-F238E27FC236}">
                <a16:creationId xmlns:a16="http://schemas.microsoft.com/office/drawing/2014/main" xmlns=""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xmlns=""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5">
            <a:extLst>
              <a:ext uri="{FF2B5EF4-FFF2-40B4-BE49-F238E27FC236}">
                <a16:creationId xmlns:a16="http://schemas.microsoft.com/office/drawing/2014/main" xmlns=""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smtClean="0"/>
              <a:t>Click icon to add picture</a:t>
            </a:r>
            <a:endParaRPr lang="en-IN"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xmlns=""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1">
            <a:extLst>
              <a:ext uri="{FF2B5EF4-FFF2-40B4-BE49-F238E27FC236}">
                <a16:creationId xmlns:a16="http://schemas.microsoft.com/office/drawing/2014/main" xmlns=""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9" name="Rectangle 8">
            <a:extLst>
              <a:ext uri="{FF2B5EF4-FFF2-40B4-BE49-F238E27FC236}">
                <a16:creationId xmlns:a16="http://schemas.microsoft.com/office/drawing/2014/main" xmlns=""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xmlns=""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xmlns=""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smtClean="0"/>
              <a:t>Click icon to add picture</a:t>
            </a:r>
            <a:endParaRPr lang="en-IN" dirty="0"/>
          </a:p>
        </p:txBody>
      </p:sp>
      <p:sp>
        <p:nvSpPr>
          <p:cNvPr id="17" name="Content Placeholder 2">
            <a:extLst>
              <a:ext uri="{FF2B5EF4-FFF2-40B4-BE49-F238E27FC236}">
                <a16:creationId xmlns:a16="http://schemas.microsoft.com/office/drawing/2014/main" xmlns=""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21" name="Content Placeholder 2">
            <a:extLst>
              <a:ext uri="{FF2B5EF4-FFF2-40B4-BE49-F238E27FC236}">
                <a16:creationId xmlns:a16="http://schemas.microsoft.com/office/drawing/2014/main" xmlns=""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12" name="Picture Placeholder 11">
            <a:extLst>
              <a:ext uri="{FF2B5EF4-FFF2-40B4-BE49-F238E27FC236}">
                <a16:creationId xmlns:a16="http://schemas.microsoft.com/office/drawing/2014/main" xmlns=""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xmlns=""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xmlns=""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Click to edit Master text styles</a:t>
            </a:r>
          </a:p>
        </p:txBody>
      </p:sp>
      <p:sp>
        <p:nvSpPr>
          <p:cNvPr id="25" name="Content Placeholder 2">
            <a:extLst>
              <a:ext uri="{FF2B5EF4-FFF2-40B4-BE49-F238E27FC236}">
                <a16:creationId xmlns:a16="http://schemas.microsoft.com/office/drawing/2014/main" xmlns=""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xmlns=""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1">
            <a:extLst>
              <a:ext uri="{FF2B5EF4-FFF2-40B4-BE49-F238E27FC236}">
                <a16:creationId xmlns:a16="http://schemas.microsoft.com/office/drawing/2014/main" xmlns=""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xmlns="" id="{F95B55F4-B501-3440-8904-A1C7F049CBE8}"/>
              </a:ext>
            </a:extLst>
          </p:cNvPr>
          <p:cNvSpPr>
            <a:spLocks noChangeAspect="1"/>
          </p:cNvSpPr>
          <p:nvPr userDrawn="1"/>
        </p:nvSpPr>
        <p:spPr>
          <a:xfrm>
            <a:off x="6100576" y="4707907"/>
            <a:ext cx="1001899" cy="100189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1">
            <a:extLst>
              <a:ext uri="{FF2B5EF4-FFF2-40B4-BE49-F238E27FC236}">
                <a16:creationId xmlns:a16="http://schemas.microsoft.com/office/drawing/2014/main" xmlns=""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xmlns=""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xmlns=""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xmlns=""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xmlns=""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xmlns=""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xmlns=""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xmlns=""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xmlns=""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xmlns=""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xmlns=""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xmlns=""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xmlns=""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xmlns=""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7995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a:extLst>
              <a:ext uri="{FF2B5EF4-FFF2-40B4-BE49-F238E27FC236}">
                <a16:creationId xmlns:a16="http://schemas.microsoft.com/office/drawing/2014/main" xmlns=""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t>08-01-2019</a:t>
            </a:fld>
            <a:endParaRPr lang="en-IN" dirty="0"/>
          </a:p>
        </p:txBody>
      </p:sp>
      <p:sp>
        <p:nvSpPr>
          <p:cNvPr id="5" name="Footer Placeholder 4">
            <a:extLst>
              <a:ext uri="{FF2B5EF4-FFF2-40B4-BE49-F238E27FC236}">
                <a16:creationId xmlns:a16="http://schemas.microsoft.com/office/drawing/2014/main" xmlns=""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xmlns=""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5" r:id="rId9"/>
    <p:sldLayoutId id="2147483664" r:id="rId10"/>
    <p:sldLayoutId id="2147483665" r:id="rId11"/>
    <p:sldLayoutId id="2147483666" r:id="rId12"/>
    <p:sldLayoutId id="2147483667" r:id="rId13"/>
    <p:sldLayoutId id="2147483668" r:id="rId14"/>
    <p:sldLayoutId id="2147483669" r:id="rId15"/>
    <p:sldLayoutId id="2147483671" r:id="rId16"/>
    <p:sldLayoutId id="2147483672" r:id="rId17"/>
    <p:sldLayoutId id="2147483674" r:id="rId18"/>
    <p:sldLayoutId id="214748367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EF7BD-FE81-4B20-8DC5-0B3EB736F9F8}"/>
              </a:ext>
            </a:extLst>
          </p:cNvPr>
          <p:cNvSpPr>
            <a:spLocks noGrp="1"/>
          </p:cNvSpPr>
          <p:nvPr>
            <p:ph type="ctrTitle"/>
          </p:nvPr>
        </p:nvSpPr>
        <p:spPr/>
        <p:txBody>
          <a:bodyPr/>
          <a:lstStyle/>
          <a:p>
            <a:r>
              <a:rPr lang="en-IN" dirty="0" smtClean="0"/>
              <a:t>Macbeth</a:t>
            </a:r>
            <a:endParaRPr lang="en-IN" dirty="0"/>
          </a:p>
        </p:txBody>
      </p:sp>
      <p:sp>
        <p:nvSpPr>
          <p:cNvPr id="3" name="Subtitle 2">
            <a:extLst>
              <a:ext uri="{FF2B5EF4-FFF2-40B4-BE49-F238E27FC236}">
                <a16:creationId xmlns:a16="http://schemas.microsoft.com/office/drawing/2014/main" xmlns="" id="{1AFF0EFE-C50F-44EB-8978-B97795477C9E}"/>
              </a:ext>
            </a:extLst>
          </p:cNvPr>
          <p:cNvSpPr>
            <a:spLocks noGrp="1"/>
          </p:cNvSpPr>
          <p:nvPr>
            <p:ph type="subTitle" idx="1"/>
          </p:nvPr>
        </p:nvSpPr>
        <p:spPr/>
        <p:txBody>
          <a:bodyPr/>
          <a:lstStyle/>
          <a:p>
            <a:r>
              <a:rPr lang="en-IN" dirty="0" smtClean="0"/>
              <a:t>Act I, Scenes I-VII</a:t>
            </a:r>
            <a:endParaRPr lang="en-IN" dirty="0"/>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937" b="7937"/>
          <a:stretch>
            <a:fillRect/>
          </a:stretch>
        </p:blipFill>
        <p:spPr/>
      </p:pic>
      <p:pic>
        <p:nvPicPr>
          <p:cNvPr id="1028" name="Picture 4" descr="Image result for white rectangle"/>
          <p:cNvPicPr>
            <a:picLocks noChangeAspect="1" noChangeArrowheads="1"/>
          </p:cNvPicPr>
          <p:nvPr/>
        </p:nvPicPr>
        <p:blipFill rotWithShape="1">
          <a:blip r:embed="rId4">
            <a:extLst>
              <a:ext uri="{28A0092B-C50C-407E-A947-70E740481C1C}">
                <a14:useLocalDpi xmlns:a14="http://schemas.microsoft.com/office/drawing/2010/main" val="0"/>
              </a:ext>
            </a:extLst>
          </a:blip>
          <a:srcRect l="62313" t="70546" r="9125" b="-526"/>
          <a:stretch/>
        </p:blipFill>
        <p:spPr bwMode="auto">
          <a:xfrm>
            <a:off x="6343650" y="984738"/>
            <a:ext cx="2366840" cy="150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3200" dirty="0" smtClean="0"/>
              <a:t>Letter from Macbeth to Lady Macbeth</a:t>
            </a:r>
          </a:p>
          <a:p>
            <a:r>
              <a:rPr lang="en-US" sz="3200" dirty="0" smtClean="0"/>
              <a:t>Lady Macbeth soliloquy </a:t>
            </a:r>
          </a:p>
          <a:p>
            <a:r>
              <a:rPr lang="en-US" sz="3200" dirty="0" smtClean="0"/>
              <a:t>Lady Macbeth characterization </a:t>
            </a:r>
          </a:p>
          <a:p>
            <a:r>
              <a:rPr lang="en-US" sz="3200" dirty="0" smtClean="0"/>
              <a:t>Relationship between Macbeth &amp; Lady Macbeth </a:t>
            </a:r>
          </a:p>
          <a:p>
            <a:r>
              <a:rPr lang="en-US" sz="3200" dirty="0" smtClean="0"/>
              <a:t>Use of metaphors </a:t>
            </a:r>
          </a:p>
          <a:p>
            <a:pPr marL="0" indent="0">
              <a:buNone/>
            </a:pPr>
            <a:endParaRPr lang="en-US" dirty="0"/>
          </a:p>
        </p:txBody>
      </p:sp>
      <p:sp>
        <p:nvSpPr>
          <p:cNvPr id="5" name="Title 4"/>
          <p:cNvSpPr>
            <a:spLocks noGrp="1"/>
          </p:cNvSpPr>
          <p:nvPr>
            <p:ph type="title"/>
          </p:nvPr>
        </p:nvSpPr>
        <p:spPr/>
        <p:txBody>
          <a:bodyPr/>
          <a:lstStyle/>
          <a:p>
            <a:r>
              <a:rPr lang="en-US" sz="4800" dirty="0" smtClean="0">
                <a:latin typeface="Aharoni" panose="02010803020104030203" pitchFamily="2" charset="-79"/>
                <a:cs typeface="Aharoni" panose="02010803020104030203" pitchFamily="2" charset="-79"/>
              </a:rPr>
              <a:t>Act I, scene v</a:t>
            </a:r>
            <a:endParaRPr lang="en-US" sz="4800" dirty="0">
              <a:latin typeface="Aharoni" panose="02010803020104030203" pitchFamily="2" charset="-79"/>
              <a:cs typeface="Aharoni" panose="02010803020104030203" pitchFamily="2" charset="-79"/>
            </a:endParaRPr>
          </a:p>
        </p:txBody>
      </p:sp>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lady macbet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4178" b="41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7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smtClean="0"/>
              <a:t>The calm before the storm scene </a:t>
            </a:r>
          </a:p>
          <a:p>
            <a:r>
              <a:rPr lang="en-US" sz="2800" dirty="0" smtClean="0"/>
              <a:t>Irony</a:t>
            </a:r>
          </a:p>
          <a:p>
            <a:r>
              <a:rPr lang="en-US" sz="2800" dirty="0" smtClean="0"/>
              <a:t>Theme: deceit </a:t>
            </a:r>
          </a:p>
          <a:p>
            <a:r>
              <a:rPr lang="en-US" sz="2800" dirty="0" smtClean="0"/>
              <a:t>Duncan characterization</a:t>
            </a:r>
          </a:p>
          <a:p>
            <a:pPr lvl="1"/>
            <a:r>
              <a:rPr lang="en-US" sz="2400" dirty="0" smtClean="0"/>
              <a:t>How he treats Macbeth &amp; Lady Macbeth </a:t>
            </a:r>
          </a:p>
          <a:p>
            <a:r>
              <a:rPr lang="en-US" sz="2800" dirty="0" smtClean="0"/>
              <a:t>Dramatic irony example </a:t>
            </a:r>
            <a:endParaRPr lang="en-US" sz="2800" dirty="0"/>
          </a:p>
        </p:txBody>
      </p:sp>
      <p:sp>
        <p:nvSpPr>
          <p:cNvPr id="5" name="Title 4"/>
          <p:cNvSpPr>
            <a:spLocks noGrp="1"/>
          </p:cNvSpPr>
          <p:nvPr>
            <p:ph type="title"/>
          </p:nvPr>
        </p:nvSpPr>
        <p:spPr/>
        <p:txBody>
          <a:bodyPr/>
          <a:lstStyle/>
          <a:p>
            <a:r>
              <a:rPr lang="en-US" sz="4800" dirty="0" smtClean="0">
                <a:latin typeface="Aharoni" panose="02010803020104030203" pitchFamily="2" charset="-79"/>
                <a:cs typeface="Aharoni" panose="02010803020104030203" pitchFamily="2" charset="-79"/>
              </a:rPr>
              <a:t>Act I, scene vi</a:t>
            </a:r>
            <a:endParaRPr lang="en-US" sz="4800" dirty="0">
              <a:latin typeface="Aharoni" panose="02010803020104030203" pitchFamily="2" charset="-79"/>
              <a:cs typeface="Aharoni" panose="02010803020104030203" pitchFamily="2" charset="-79"/>
            </a:endParaRPr>
          </a:p>
        </p:txBody>
      </p:sp>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lady macbeth and dunca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3716" r="1371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0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**very important soliloquy (Macbeth talking by himself on stage- no other character can hear him) </a:t>
            </a:r>
          </a:p>
          <a:p>
            <a:r>
              <a:rPr lang="en-US" dirty="0" smtClean="0"/>
              <a:t>Use of foreshadowing </a:t>
            </a:r>
          </a:p>
          <a:p>
            <a:r>
              <a:rPr lang="en-US" dirty="0" smtClean="0"/>
              <a:t>Lady Macbeth characterization</a:t>
            </a:r>
          </a:p>
          <a:p>
            <a:pPr lvl="1"/>
            <a:r>
              <a:rPr lang="en-US" dirty="0" smtClean="0"/>
              <a:t>How does she convince Macbeth to kill Duncan. What does she say? </a:t>
            </a:r>
          </a:p>
          <a:p>
            <a:r>
              <a:rPr lang="en-US" dirty="0" smtClean="0"/>
              <a:t>Context of composition</a:t>
            </a:r>
          </a:p>
          <a:p>
            <a:r>
              <a:rPr lang="en-US" dirty="0" smtClean="0"/>
              <a:t>Theme of:</a:t>
            </a:r>
          </a:p>
          <a:p>
            <a:pPr lvl="1"/>
            <a:r>
              <a:rPr lang="en-US" dirty="0" smtClean="0"/>
              <a:t>Deception </a:t>
            </a:r>
          </a:p>
          <a:p>
            <a:pPr lvl="1"/>
            <a:r>
              <a:rPr lang="en-US" dirty="0" smtClean="0"/>
              <a:t>Appearance vs reality </a:t>
            </a:r>
            <a:endParaRPr lang="en-US" dirty="0"/>
          </a:p>
        </p:txBody>
      </p:sp>
      <p:sp>
        <p:nvSpPr>
          <p:cNvPr id="5" name="Title 4"/>
          <p:cNvSpPr>
            <a:spLocks noGrp="1"/>
          </p:cNvSpPr>
          <p:nvPr>
            <p:ph type="title"/>
          </p:nvPr>
        </p:nvSpPr>
        <p:spPr/>
        <p:txBody>
          <a:bodyPr/>
          <a:lstStyle/>
          <a:p>
            <a:r>
              <a:rPr lang="en-US" sz="4800" dirty="0" smtClean="0">
                <a:latin typeface="Aharoni" panose="02010803020104030203" pitchFamily="2" charset="-79"/>
                <a:cs typeface="Aharoni" panose="02010803020104030203" pitchFamily="2" charset="-79"/>
              </a:rPr>
              <a:t>Act I, scene vii</a:t>
            </a:r>
            <a:endParaRPr lang="en-US" sz="4800" dirty="0">
              <a:latin typeface="Aharoni" panose="02010803020104030203" pitchFamily="2" charset="-79"/>
              <a:cs typeface="Aharoni" panose="02010803020104030203" pitchFamily="2" charset="-79"/>
            </a:endParaRPr>
          </a:p>
        </p:txBody>
      </p:sp>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lady macbeth and macbet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4819" b="148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4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0" y="1500996"/>
            <a:ext cx="5781131" cy="4572674"/>
          </a:xfrm>
        </p:spPr>
        <p:txBody>
          <a:bodyPr/>
          <a:lstStyle/>
          <a:p>
            <a:pPr marL="457200" indent="-457200">
              <a:buAutoNum type="arabicPeriod"/>
            </a:pPr>
            <a:r>
              <a:rPr lang="en-US" sz="3200" dirty="0" smtClean="0"/>
              <a:t>Summarize each scene of the act in your </a:t>
            </a:r>
            <a:r>
              <a:rPr lang="en-US" sz="3200" b="1" u="sng" dirty="0" smtClean="0"/>
              <a:t>OWN WORDS</a:t>
            </a:r>
            <a:r>
              <a:rPr lang="en-US" sz="3200" dirty="0"/>
              <a:t> </a:t>
            </a:r>
            <a:r>
              <a:rPr lang="en-US" sz="3200" dirty="0" smtClean="0"/>
              <a:t>on a post-it and put it at the start of each scene in your book. </a:t>
            </a:r>
            <a:br>
              <a:rPr lang="en-US" sz="3200" dirty="0" smtClean="0"/>
            </a:br>
            <a:r>
              <a:rPr lang="en-US" sz="3200" i="1" dirty="0" smtClean="0"/>
              <a:t>**</a:t>
            </a:r>
            <a:r>
              <a:rPr lang="en-US" sz="2800" i="1" dirty="0" smtClean="0"/>
              <a:t>I do not want to see </a:t>
            </a:r>
            <a:r>
              <a:rPr lang="en-US" sz="2800" i="1" dirty="0" err="1" smtClean="0"/>
              <a:t>Sparknotes</a:t>
            </a:r>
            <a:r>
              <a:rPr lang="en-US" sz="2800" i="1" dirty="0" smtClean="0"/>
              <a:t>/</a:t>
            </a:r>
            <a:r>
              <a:rPr lang="en-US" sz="2800" i="1" dirty="0" err="1" smtClean="0"/>
              <a:t>BookRags</a:t>
            </a:r>
            <a:r>
              <a:rPr lang="en-US" sz="2800" i="1" dirty="0" smtClean="0"/>
              <a:t>/etc. </a:t>
            </a:r>
          </a:p>
          <a:p>
            <a:pPr marL="457200" indent="-457200">
              <a:buAutoNum type="arabicPeriod"/>
            </a:pPr>
            <a:r>
              <a:rPr lang="en-US" sz="3200" b="1" dirty="0" smtClean="0"/>
              <a:t>Complete the </a:t>
            </a:r>
            <a:r>
              <a:rPr lang="en-US" sz="3200" b="1" dirty="0" smtClean="0">
                <a:solidFill>
                  <a:srgbClr val="00B050"/>
                </a:solidFill>
              </a:rPr>
              <a:t>DISCUSSION QUESTIONS PART 1 AND 2 </a:t>
            </a:r>
            <a:r>
              <a:rPr lang="en-US" sz="3200" b="1" dirty="0" smtClean="0"/>
              <a:t>&amp;</a:t>
            </a:r>
            <a:r>
              <a:rPr lang="en-US" sz="3200" dirty="0" smtClean="0"/>
              <a:t> </a:t>
            </a:r>
            <a:r>
              <a:rPr lang="en-US" sz="3200" b="1" dirty="0" smtClean="0">
                <a:solidFill>
                  <a:srgbClr val="00B050"/>
                </a:solidFill>
              </a:rPr>
              <a:t>LITERARY ELEMENTS QUESTIONS</a:t>
            </a:r>
            <a:r>
              <a:rPr lang="en-US" sz="3200" dirty="0" smtClean="0"/>
              <a:t>. </a:t>
            </a:r>
          </a:p>
          <a:p>
            <a:pPr marL="457200" lvl="1" indent="0">
              <a:buNone/>
            </a:pPr>
            <a:r>
              <a:rPr lang="en-US" sz="2800" i="1" dirty="0" smtClean="0"/>
              <a:t>**Due at the end of class! </a:t>
            </a:r>
            <a:r>
              <a:rPr lang="en-US" sz="2800" i="1" dirty="0" smtClean="0">
                <a:sym typeface="Wingdings" panose="05000000000000000000" pitchFamily="2" charset="2"/>
              </a:rPr>
              <a:t> </a:t>
            </a:r>
            <a:endParaRPr lang="en-US" sz="2800" i="1" dirty="0" smtClean="0"/>
          </a:p>
          <a:p>
            <a:pPr marL="457200" indent="-457200">
              <a:buAutoNum type="arabicPeriod"/>
            </a:pPr>
            <a:endParaRPr lang="en-US" dirty="0"/>
          </a:p>
          <a:p>
            <a:pPr marL="457200" indent="-457200">
              <a:buAutoNum type="arabicPeriod"/>
            </a:pPr>
            <a:endParaRPr lang="en-US" dirty="0" smtClean="0"/>
          </a:p>
          <a:p>
            <a:pPr marL="0" indent="0">
              <a:buNone/>
            </a:pPr>
            <a:endParaRPr lang="en-US" dirty="0"/>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612" b="15612"/>
          <a:stretch>
            <a:fillRect/>
          </a:stretch>
        </p:blipFill>
        <p:spPr>
          <a:xfrm>
            <a:off x="5781131" y="0"/>
            <a:ext cx="6307353" cy="5780372"/>
          </a:xfrm>
        </p:spPr>
      </p:pic>
      <p:sp>
        <p:nvSpPr>
          <p:cNvPr id="5" name="Title 4"/>
          <p:cNvSpPr>
            <a:spLocks noGrp="1"/>
          </p:cNvSpPr>
          <p:nvPr>
            <p:ph type="title"/>
          </p:nvPr>
        </p:nvSpPr>
        <p:spPr>
          <a:xfrm>
            <a:off x="421960" y="123786"/>
            <a:ext cx="4937211" cy="1325563"/>
          </a:xfrm>
        </p:spPr>
        <p:txBody>
          <a:bodyPr/>
          <a:lstStyle/>
          <a:p>
            <a:pPr algn="ctr"/>
            <a:r>
              <a:rPr lang="en-US" sz="8800" dirty="0" smtClean="0"/>
              <a:t>To do: </a:t>
            </a:r>
            <a:endParaRPr lang="en-US" sz="8800" dirty="0"/>
          </a:p>
        </p:txBody>
      </p:sp>
    </p:spTree>
    <p:extLst>
      <p:ext uri="{BB962C8B-B14F-4D97-AF65-F5344CB8AC3E}">
        <p14:creationId xmlns:p14="http://schemas.microsoft.com/office/powerpoint/2010/main" val="280221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91091" y="6245974"/>
            <a:ext cx="2366840" cy="521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1817" y="-17252"/>
            <a:ext cx="10837862" cy="1325563"/>
          </a:xfrm>
        </p:spPr>
        <p:txBody>
          <a:bodyPr>
            <a:normAutofit/>
          </a:bodyPr>
          <a:lstStyle/>
          <a:p>
            <a:pPr algn="ctr"/>
            <a:r>
              <a:rPr lang="en-US" sz="6000" dirty="0" smtClean="0">
                <a:latin typeface="Aharoni" panose="02010803020104030203" pitchFamily="2" charset="-79"/>
                <a:cs typeface="Aharoni" panose="02010803020104030203" pitchFamily="2" charset="-79"/>
              </a:rPr>
              <a:t>Discussion Questions: </a:t>
            </a:r>
            <a:endParaRPr lang="en-US" sz="6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1104182"/>
            <a:ext cx="12192000" cy="5753818"/>
          </a:xfrm>
        </p:spPr>
        <p:txBody>
          <a:bodyPr>
            <a:normAutofit fontScale="85000" lnSpcReduction="20000"/>
          </a:bodyPr>
          <a:lstStyle/>
          <a:p>
            <a:pPr marL="514350" indent="-514350">
              <a:buAutoNum type="arabicPeriod"/>
            </a:pPr>
            <a:r>
              <a:rPr lang="en-US" dirty="0" smtClean="0"/>
              <a:t>Why do you think Shakespeare used a scene with three witches to begin this play? Think about how this beginning might prepare the audience for what is to come. Use textual evidence to support your answer. </a:t>
            </a:r>
          </a:p>
          <a:p>
            <a:pPr marL="514350" indent="-514350">
              <a:buFont typeface="Arial" panose="020B0604020202020204" pitchFamily="34" charset="0"/>
              <a:buAutoNum type="arabicPeriod"/>
            </a:pPr>
            <a:r>
              <a:rPr lang="en-US" dirty="0" smtClean="0"/>
              <a:t>Contrast the way Banquo and Macbeth react to the witches. </a:t>
            </a:r>
            <a:r>
              <a:rPr lang="en-US" dirty="0"/>
              <a:t>Provide textual evidence to support your answer. </a:t>
            </a:r>
            <a:endParaRPr lang="en-US" dirty="0" smtClean="0"/>
          </a:p>
          <a:p>
            <a:pPr marL="514350" indent="-514350">
              <a:buFont typeface="Arial" panose="020B0604020202020204" pitchFamily="34" charset="0"/>
              <a:buAutoNum type="arabicPeriod"/>
            </a:pPr>
            <a:r>
              <a:rPr lang="en-US" dirty="0" smtClean="0"/>
              <a:t>Describe what kind of man King Duncan is. Do you think he is a good leader? Explain and provide </a:t>
            </a:r>
            <a:r>
              <a:rPr lang="en-US" dirty="0"/>
              <a:t>textual evidence to support your answer. </a:t>
            </a:r>
            <a:r>
              <a:rPr lang="en-US" dirty="0" smtClean="0"/>
              <a:t> </a:t>
            </a:r>
          </a:p>
          <a:p>
            <a:pPr marL="514350" indent="-514350">
              <a:buAutoNum type="arabicPeriod"/>
            </a:pPr>
            <a:r>
              <a:rPr lang="en-US" dirty="0" smtClean="0"/>
              <a:t>In your opinion, what is Lady Macbeth’s attitude toward her husband? Provide textual evidence to support your answer. </a:t>
            </a:r>
          </a:p>
          <a:p>
            <a:pPr marL="514350" indent="-514350">
              <a:buFont typeface="Arial" panose="020B0604020202020204" pitchFamily="34" charset="0"/>
              <a:buAutoNum type="arabicPeriod"/>
            </a:pPr>
            <a:r>
              <a:rPr lang="en-US" dirty="0" smtClean="0"/>
              <a:t>Reread King Duncan’s speech in Act I, Scene iv, lines 13-24, and discuss why you think Shakespeare had Duncan say this just before Macbeth enters. Do you agree with King Duncan that you cannot tell what people are really like just by looking at them. </a:t>
            </a:r>
            <a:r>
              <a:rPr lang="en-US" dirty="0"/>
              <a:t>Provide textual evidence to support your answer. </a:t>
            </a:r>
            <a:endParaRPr lang="en-US" dirty="0" smtClean="0"/>
          </a:p>
          <a:p>
            <a:pPr marL="514350" indent="-514350">
              <a:buFont typeface="Arial" panose="020B0604020202020204" pitchFamily="34" charset="0"/>
              <a:buAutoNum type="arabicPeriod"/>
            </a:pPr>
            <a:r>
              <a:rPr lang="en-US" dirty="0" smtClean="0"/>
              <a:t>List the steps of Lady’s Macbeth’s plan to kill Duncan and blame it on someone else. Next to each step, write possible things that could go wrong. How does Shakespeare foreshadow these possibilities? </a:t>
            </a:r>
            <a:r>
              <a:rPr lang="en-US" dirty="0"/>
              <a:t>Provide textual evidence to support your answer. </a:t>
            </a:r>
            <a:endParaRPr lang="en-US" dirty="0" smtClean="0"/>
          </a:p>
          <a:p>
            <a:pPr marL="514350" indent="-514350">
              <a:buAutoNum type="arabicPeriod"/>
            </a:pPr>
            <a:r>
              <a:rPr lang="en-US" dirty="0" smtClean="0"/>
              <a:t>What does Macbeth credit with giving him the courage to do the deed? Provide textual evidence to support your answer. </a:t>
            </a:r>
            <a:endParaRPr lang="en-US" dirty="0"/>
          </a:p>
        </p:txBody>
      </p:sp>
    </p:spTree>
    <p:extLst>
      <p:ext uri="{BB962C8B-B14F-4D97-AF65-F5344CB8AC3E}">
        <p14:creationId xmlns:p14="http://schemas.microsoft.com/office/powerpoint/2010/main" val="326314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IN" smtClean="0"/>
              <a:pPr/>
              <a:t>15</a:t>
            </a:fld>
            <a:endParaRPr lang="en-IN" dirty="0"/>
          </a:p>
        </p:txBody>
      </p:sp>
      <p:sp>
        <p:nvSpPr>
          <p:cNvPr id="3" name="Title 2"/>
          <p:cNvSpPr>
            <a:spLocks noGrp="1"/>
          </p:cNvSpPr>
          <p:nvPr>
            <p:ph type="title"/>
          </p:nvPr>
        </p:nvSpPr>
        <p:spPr>
          <a:xfrm>
            <a:off x="352857" y="820287"/>
            <a:ext cx="4703043" cy="1325563"/>
          </a:xfrm>
        </p:spPr>
        <p:txBody>
          <a:bodyPr>
            <a:noAutofit/>
          </a:bodyPr>
          <a:lstStyle/>
          <a:p>
            <a:pPr algn="ctr"/>
            <a:r>
              <a:rPr lang="en-US" sz="5400" dirty="0" smtClean="0">
                <a:latin typeface="Aharoni" panose="02010803020104030203" pitchFamily="2" charset="-79"/>
                <a:cs typeface="Aharoni" panose="02010803020104030203" pitchFamily="2" charset="-79"/>
              </a:rPr>
              <a:t>Discussion Questions </a:t>
            </a:r>
            <a:br>
              <a:rPr lang="en-US" sz="5400" dirty="0" smtClean="0">
                <a:latin typeface="Aharoni" panose="02010803020104030203" pitchFamily="2" charset="-79"/>
                <a:cs typeface="Aharoni" panose="02010803020104030203" pitchFamily="2" charset="-79"/>
              </a:rPr>
            </a:br>
            <a:r>
              <a:rPr lang="en-US" sz="5400" dirty="0" smtClean="0">
                <a:latin typeface="Aharoni" panose="02010803020104030203" pitchFamily="2" charset="-79"/>
                <a:cs typeface="Aharoni" panose="02010803020104030203" pitchFamily="2" charset="-79"/>
              </a:rPr>
              <a:t>Part 2</a:t>
            </a:r>
            <a:endParaRPr lang="en-US" sz="5400" dirty="0">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189779" y="2506662"/>
            <a:ext cx="5029197" cy="4351338"/>
          </a:xfrm>
        </p:spPr>
        <p:txBody>
          <a:bodyPr>
            <a:normAutofit fontScale="92500"/>
          </a:bodyPr>
          <a:lstStyle/>
          <a:p>
            <a:r>
              <a:rPr lang="en-US" sz="3600" dirty="0" smtClean="0"/>
              <a:t>Find an examples of each of the following terms:</a:t>
            </a:r>
          </a:p>
          <a:p>
            <a:pPr lvl="1"/>
            <a:r>
              <a:rPr lang="en-US" sz="3200" i="1" dirty="0" smtClean="0"/>
              <a:t>You can skip </a:t>
            </a:r>
            <a:r>
              <a:rPr lang="en-US" sz="3200" b="1" i="1" dirty="0" smtClean="0"/>
              <a:t>tragic waste</a:t>
            </a:r>
            <a:r>
              <a:rPr lang="en-US" sz="3200" i="1" dirty="0" smtClean="0"/>
              <a:t>, </a:t>
            </a:r>
            <a:r>
              <a:rPr lang="en-US" sz="3200" b="1" i="1" dirty="0" smtClean="0"/>
              <a:t>catharsis</a:t>
            </a:r>
            <a:r>
              <a:rPr lang="en-US" sz="3200" i="1" dirty="0" smtClean="0"/>
              <a:t>, </a:t>
            </a:r>
            <a:r>
              <a:rPr lang="en-US" sz="3200" b="1" i="1" dirty="0" smtClean="0"/>
              <a:t>lack of poetic justice</a:t>
            </a:r>
            <a:r>
              <a:rPr lang="en-US" sz="3200" i="1" dirty="0" smtClean="0"/>
              <a:t>, and </a:t>
            </a:r>
            <a:r>
              <a:rPr lang="en-US" sz="3200" b="1" i="1" dirty="0" smtClean="0"/>
              <a:t>comic relief</a:t>
            </a:r>
            <a:r>
              <a:rPr lang="en-US" sz="3200" i="1" dirty="0" smtClean="0"/>
              <a:t>. </a:t>
            </a:r>
          </a:p>
          <a:p>
            <a:r>
              <a:rPr lang="en-US" sz="3600" b="1" dirty="0" smtClean="0">
                <a:solidFill>
                  <a:srgbClr val="FF0000"/>
                </a:solidFill>
              </a:rPr>
              <a:t>Be sure to provide textual evidence (act #, scene #, and line #). </a:t>
            </a:r>
            <a:endParaRPr lang="en-US" sz="36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93453"/>
            <a:ext cx="6781800" cy="6857999"/>
          </a:xfrm>
          <a:prstGeom prst="rect">
            <a:avLst/>
          </a:prstGeom>
        </p:spPr>
      </p:pic>
      <p:pic>
        <p:nvPicPr>
          <p:cNvPr id="6" name="Picture 4" descr="Image result for white rectangle"/>
          <p:cNvPicPr>
            <a:picLocks noChangeAspect="1" noChangeArrowheads="1"/>
          </p:cNvPicPr>
          <p:nvPr/>
        </p:nvPicPr>
        <p:blipFill rotWithShape="1">
          <a:blip r:embed="rId3">
            <a:extLst>
              <a:ext uri="{28A0092B-C50C-407E-A947-70E740481C1C}">
                <a14:useLocalDpi xmlns:a14="http://schemas.microsoft.com/office/drawing/2010/main" val="0"/>
              </a:ext>
            </a:extLst>
          </a:blip>
          <a:srcRect l="62313" t="70546" r="9125" b="-526"/>
          <a:stretch/>
        </p:blipFill>
        <p:spPr bwMode="auto">
          <a:xfrm>
            <a:off x="391091" y="6245974"/>
            <a:ext cx="2366840" cy="52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8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91091" y="6245974"/>
            <a:ext cx="2366840" cy="521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6000" dirty="0" smtClean="0">
                <a:latin typeface="Aharoni" panose="02010803020104030203" pitchFamily="2" charset="-79"/>
                <a:cs typeface="Aharoni" panose="02010803020104030203" pitchFamily="2" charset="-79"/>
              </a:rPr>
              <a:t>Literary Elements Questions: </a:t>
            </a:r>
            <a:endParaRPr lang="en-US" sz="6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1492370"/>
            <a:ext cx="12192000" cy="5365629"/>
          </a:xfrm>
        </p:spPr>
        <p:txBody>
          <a:bodyPr>
            <a:normAutofit/>
          </a:bodyPr>
          <a:lstStyle/>
          <a:p>
            <a:pPr marL="514350" indent="-514350">
              <a:buAutoNum type="arabicPeriod"/>
            </a:pPr>
            <a:r>
              <a:rPr lang="en-US" dirty="0" smtClean="0"/>
              <a:t>Images of blood and darkness run through the entire play of Macbeth. Find as many examples of this imagery as possible in Act I. </a:t>
            </a:r>
          </a:p>
          <a:p>
            <a:pPr marL="514350" indent="-514350">
              <a:buAutoNum type="arabicPeriod"/>
            </a:pPr>
            <a:r>
              <a:rPr lang="en-US" dirty="0" smtClean="0"/>
              <a:t>A simile makes a comparison of two unlike things using like or as. Find one or two similes in Act I and explain how each helps to convey the feeling of the play. </a:t>
            </a:r>
          </a:p>
          <a:p>
            <a:pPr marL="514350" indent="-514350">
              <a:buAutoNum type="arabicPeriod"/>
            </a:pPr>
            <a:r>
              <a:rPr lang="en-US" dirty="0" smtClean="0"/>
              <a:t>Shakespeare allows his characters to reveal their innermost thoughts and feelings to the audience through speeches called soliloquies. What ides about murdering Duncan does Macbeth express in his soliloquy in Scene VII?</a:t>
            </a:r>
          </a:p>
          <a:p>
            <a:pPr marL="514350" indent="-514350">
              <a:buAutoNum type="arabicPeriod"/>
            </a:pPr>
            <a:r>
              <a:rPr lang="en-US" dirty="0" smtClean="0"/>
              <a:t>A euphemism is a phrase that softens reality; for example, people often use the phrase “passed away” instead of “died.” Note all the euphemisms Macbeth uses in his soliloquy in Scene VII in place of the words “killing Duncan.” Substitute “killing Duncan” to see what difference it makes, if any. </a:t>
            </a:r>
          </a:p>
        </p:txBody>
      </p:sp>
    </p:spTree>
    <p:extLst>
      <p:ext uri="{BB962C8B-B14F-4D97-AF65-F5344CB8AC3E}">
        <p14:creationId xmlns:p14="http://schemas.microsoft.com/office/powerpoint/2010/main" val="114534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IN" smtClean="0"/>
              <a:pPr/>
              <a:t>17</a:t>
            </a:fld>
            <a:endParaRPr lang="en-IN" dirty="0"/>
          </a:p>
        </p:txBody>
      </p:sp>
      <p:sp>
        <p:nvSpPr>
          <p:cNvPr id="3" name="Title 2"/>
          <p:cNvSpPr>
            <a:spLocks noGrp="1"/>
          </p:cNvSpPr>
          <p:nvPr>
            <p:ph type="title"/>
          </p:nvPr>
        </p:nvSpPr>
        <p:spPr>
          <a:xfrm>
            <a:off x="515938" y="1090383"/>
            <a:ext cx="7075307" cy="1325563"/>
          </a:xfrm>
        </p:spPr>
        <p:txBody>
          <a:bodyPr>
            <a:noAutofit/>
          </a:bodyPr>
          <a:lstStyle/>
          <a:p>
            <a:pPr algn="ctr"/>
            <a:r>
              <a:rPr lang="en-US" sz="5400" dirty="0" smtClean="0">
                <a:latin typeface="Aharoni" panose="02010803020104030203" pitchFamily="2" charset="-79"/>
                <a:cs typeface="Aharoni" panose="02010803020104030203" pitchFamily="2" charset="-79"/>
              </a:rPr>
              <a:t>Need some extra help understanding? </a:t>
            </a:r>
            <a:endParaRPr lang="en-US" sz="5400" dirty="0">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515938" y="2765904"/>
            <a:ext cx="7230583" cy="4351338"/>
          </a:xfrm>
        </p:spPr>
        <p:txBody>
          <a:bodyPr/>
          <a:lstStyle/>
          <a:p>
            <a:pPr marL="0" indent="0">
              <a:buNone/>
            </a:pPr>
            <a:r>
              <a:rPr lang="en-US" sz="4800" dirty="0" smtClean="0"/>
              <a:t>Read the act again @ home while watching the video: </a:t>
            </a:r>
          </a:p>
          <a:p>
            <a:pPr lvl="1"/>
            <a:r>
              <a:rPr lang="en-US" sz="4400" dirty="0"/>
              <a:t>https://www.youtube.com/watch?v=IKFLVEI1NBA</a:t>
            </a:r>
            <a:endParaRPr lang="en-US" sz="4400" dirty="0" smtClean="0"/>
          </a:p>
          <a:p>
            <a:pPr lvl="1"/>
            <a:endParaRPr lang="en-US" dirty="0"/>
          </a:p>
        </p:txBody>
      </p:sp>
      <p:pic>
        <p:nvPicPr>
          <p:cNvPr id="5"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91091" y="6245974"/>
            <a:ext cx="2366840" cy="52131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Image result for macb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454" y="365125"/>
            <a:ext cx="3416455" cy="607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5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578" y="365125"/>
            <a:ext cx="10515600" cy="1325563"/>
          </a:xfrm>
        </p:spPr>
        <p:txBody>
          <a:bodyPr/>
          <a:lstStyle/>
          <a:p>
            <a:r>
              <a:rPr lang="en-US" sz="8800" dirty="0" smtClean="0">
                <a:latin typeface="Andalus" panose="02020603050405020304" pitchFamily="18" charset="-78"/>
                <a:cs typeface="Andalus" panose="02020603050405020304" pitchFamily="18" charset="-78"/>
              </a:rPr>
              <a:t>Learning Outcomes</a:t>
            </a:r>
            <a:endParaRPr lang="en-US" sz="8800" dirty="0">
              <a:latin typeface="Andalus" panose="02020603050405020304" pitchFamily="18" charset="-78"/>
              <a:cs typeface="Andalus" panose="02020603050405020304" pitchFamily="18" charset="-78"/>
            </a:endParaRPr>
          </a:p>
        </p:txBody>
      </p:sp>
      <p:sp>
        <p:nvSpPr>
          <p:cNvPr id="4" name="Content Placeholder 3"/>
          <p:cNvSpPr>
            <a:spLocks noGrp="1"/>
          </p:cNvSpPr>
          <p:nvPr>
            <p:ph idx="1"/>
          </p:nvPr>
        </p:nvSpPr>
        <p:spPr/>
        <p:txBody>
          <a:bodyPr/>
          <a:lstStyle/>
          <a:p>
            <a:pPr marL="0" indent="0">
              <a:buNone/>
            </a:pPr>
            <a:r>
              <a:rPr lang="en-US" sz="4800" dirty="0" smtClean="0">
                <a:latin typeface="Andalus" panose="02020603050405020304" pitchFamily="18" charset="-78"/>
                <a:cs typeface="Andalus" panose="02020603050405020304" pitchFamily="18" charset="-78"/>
              </a:rPr>
              <a:t>1. Explore </a:t>
            </a:r>
            <a:r>
              <a:rPr lang="en-US" sz="4800" dirty="0">
                <a:latin typeface="Andalus" panose="02020603050405020304" pitchFamily="18" charset="-78"/>
                <a:cs typeface="Andalus" panose="02020603050405020304" pitchFamily="18" charset="-78"/>
              </a:rPr>
              <a:t>literary works in detail</a:t>
            </a:r>
          </a:p>
          <a:p>
            <a:pPr marL="0" indent="0">
              <a:buNone/>
            </a:pPr>
            <a:r>
              <a:rPr lang="en-US" sz="4800" dirty="0" smtClean="0">
                <a:latin typeface="Andalus" panose="02020603050405020304" pitchFamily="18" charset="-78"/>
                <a:cs typeface="Andalus" panose="02020603050405020304" pitchFamily="18" charset="-78"/>
              </a:rPr>
              <a:t>2. Analyze </a:t>
            </a:r>
            <a:r>
              <a:rPr lang="en-US" sz="4800" dirty="0">
                <a:latin typeface="Andalus" panose="02020603050405020304" pitchFamily="18" charset="-78"/>
                <a:cs typeface="Andalus" panose="02020603050405020304" pitchFamily="18" charset="-78"/>
              </a:rPr>
              <a:t>elements such as theme and ethical stance or moral values of literary texts</a:t>
            </a:r>
          </a:p>
          <a:p>
            <a:pPr marL="0" indent="0">
              <a:buNone/>
            </a:pPr>
            <a:r>
              <a:rPr lang="en-US" sz="4800" dirty="0" smtClean="0">
                <a:latin typeface="Andalus" panose="02020603050405020304" pitchFamily="18" charset="-78"/>
                <a:cs typeface="Andalus" panose="02020603050405020304" pitchFamily="18" charset="-78"/>
              </a:rPr>
              <a:t>3. Understand </a:t>
            </a:r>
            <a:r>
              <a:rPr lang="en-US" sz="4800" dirty="0">
                <a:latin typeface="Andalus" panose="02020603050405020304" pitchFamily="18" charset="-78"/>
                <a:cs typeface="Andalus" panose="02020603050405020304" pitchFamily="18" charset="-78"/>
              </a:rPr>
              <a:t>and make appropriate use of literary terms</a:t>
            </a:r>
          </a:p>
          <a:p>
            <a:pPr marL="0" indent="0">
              <a:buNone/>
            </a:pPr>
            <a:endParaRPr lang="en-US" dirty="0"/>
          </a:p>
        </p:txBody>
      </p:sp>
      <p:sp>
        <p:nvSpPr>
          <p:cNvPr id="2" name="Cloud Callout 1"/>
          <p:cNvSpPr/>
          <p:nvPr/>
        </p:nvSpPr>
        <p:spPr>
          <a:xfrm rot="982882">
            <a:off x="9322337" y="216899"/>
            <a:ext cx="2793610" cy="220569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NOTE</a:t>
            </a:r>
            <a:r>
              <a:rPr lang="en-US" dirty="0" smtClean="0">
                <a:solidFill>
                  <a:schemeClr val="tx1"/>
                </a:solidFill>
              </a:rPr>
              <a:t>: These are the learning outcomes for the entire semester. </a:t>
            </a:r>
            <a:endParaRPr lang="en-US" dirty="0">
              <a:solidFill>
                <a:schemeClr val="tx1"/>
              </a:solidFill>
            </a:endParaRPr>
          </a:p>
        </p:txBody>
      </p:sp>
      <p:pic>
        <p:nvPicPr>
          <p:cNvPr id="5"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55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red exclama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489" y="3309368"/>
            <a:ext cx="3256196" cy="34203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90578" y="692929"/>
            <a:ext cx="7181490" cy="1325563"/>
          </a:xfrm>
        </p:spPr>
        <p:txBody>
          <a:bodyPr>
            <a:normAutofit fontScale="90000"/>
          </a:bodyPr>
          <a:lstStyle/>
          <a:p>
            <a:pPr algn="ctr"/>
            <a:r>
              <a:rPr lang="en-US" sz="8800" dirty="0" smtClean="0">
                <a:latin typeface="Andalus" panose="02020603050405020304" pitchFamily="18" charset="-78"/>
                <a:cs typeface="Andalus" panose="02020603050405020304" pitchFamily="18" charset="-78"/>
              </a:rPr>
              <a:t>Important Reminders:</a:t>
            </a:r>
            <a:endParaRPr lang="en-US" sz="8800" dirty="0">
              <a:latin typeface="Andalus" panose="02020603050405020304" pitchFamily="18" charset="-78"/>
              <a:cs typeface="Andalus" panose="02020603050405020304" pitchFamily="18" charset="-78"/>
            </a:endParaRPr>
          </a:p>
        </p:txBody>
      </p:sp>
      <p:sp>
        <p:nvSpPr>
          <p:cNvPr id="4" name="Content Placeholder 3"/>
          <p:cNvSpPr>
            <a:spLocks noGrp="1"/>
          </p:cNvSpPr>
          <p:nvPr>
            <p:ph idx="1"/>
          </p:nvPr>
        </p:nvSpPr>
        <p:spPr>
          <a:xfrm>
            <a:off x="90578" y="2506662"/>
            <a:ext cx="7032175" cy="4351338"/>
          </a:xfrm>
        </p:spPr>
        <p:txBody>
          <a:bodyPr/>
          <a:lstStyle/>
          <a:p>
            <a:pPr marL="914400" indent="-914400">
              <a:buAutoNum type="arabicPeriod"/>
            </a:pPr>
            <a:r>
              <a:rPr lang="en-US" sz="4800" dirty="0" smtClean="0">
                <a:latin typeface="Andalus" panose="02020603050405020304" pitchFamily="18" charset="-78"/>
                <a:cs typeface="Andalus" panose="02020603050405020304" pitchFamily="18" charset="-78"/>
              </a:rPr>
              <a:t>MRJ due February 8</a:t>
            </a:r>
            <a:r>
              <a:rPr lang="en-US" sz="4800" baseline="30000" dirty="0" smtClean="0">
                <a:latin typeface="Andalus" panose="02020603050405020304" pitchFamily="18" charset="-78"/>
                <a:cs typeface="Andalus" panose="02020603050405020304" pitchFamily="18" charset="-78"/>
              </a:rPr>
              <a:t>th</a:t>
            </a:r>
            <a:r>
              <a:rPr lang="en-US" sz="4800" dirty="0" smtClean="0">
                <a:latin typeface="Andalus" panose="02020603050405020304" pitchFamily="18" charset="-78"/>
                <a:cs typeface="Andalus" panose="02020603050405020304" pitchFamily="18" charset="-78"/>
              </a:rPr>
              <a:t>, 2019 @ the beginning of class. </a:t>
            </a:r>
          </a:p>
          <a:p>
            <a:pPr marL="914400" indent="-914400">
              <a:buAutoNum type="arabicPeriod"/>
            </a:pPr>
            <a:r>
              <a:rPr lang="en-US" sz="4800" dirty="0" smtClean="0">
                <a:latin typeface="Andalus" panose="02020603050405020304" pitchFamily="18" charset="-78"/>
                <a:cs typeface="Andalus" panose="02020603050405020304" pitchFamily="18" charset="-78"/>
              </a:rPr>
              <a:t>Be sure Written Task #2 rough draft is in turnitin.com. </a:t>
            </a:r>
            <a:endParaRPr lang="en-US" sz="4800" dirty="0">
              <a:latin typeface="Andalus" panose="02020603050405020304" pitchFamily="18" charset="-78"/>
              <a:cs typeface="Andalus" panose="02020603050405020304" pitchFamily="18" charset="-78"/>
            </a:endParaRPr>
          </a:p>
          <a:p>
            <a:pPr marL="0" indent="0">
              <a:buNone/>
            </a:pPr>
            <a:endParaRPr lang="en-US" dirty="0"/>
          </a:p>
        </p:txBody>
      </p:sp>
    </p:spTree>
    <p:extLst>
      <p:ext uri="{BB962C8B-B14F-4D97-AF65-F5344CB8AC3E}">
        <p14:creationId xmlns:p14="http://schemas.microsoft.com/office/powerpoint/2010/main" val="552555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Autofit/>
          </a:bodyPr>
          <a:lstStyle/>
          <a:p>
            <a:pPr algn="ctr"/>
            <a:r>
              <a:rPr lang="en-US" sz="11500" dirty="0" smtClean="0">
                <a:latin typeface="Aharoni" panose="02010803020104030203" pitchFamily="2" charset="-79"/>
                <a:cs typeface="Aharoni" panose="02010803020104030203" pitchFamily="2" charset="-79"/>
              </a:rPr>
              <a:t>Parts: </a:t>
            </a:r>
            <a:endParaRPr lang="en-US" sz="11500" dirty="0">
              <a:latin typeface="Aharoni" panose="02010803020104030203" pitchFamily="2" charset="-79"/>
              <a:cs typeface="Aharoni" panose="02010803020104030203" pitchFamily="2" charset="-79"/>
            </a:endParaRPr>
          </a:p>
        </p:txBody>
      </p:sp>
      <p:sp>
        <p:nvSpPr>
          <p:cNvPr id="6" name="Content Placeholder 5"/>
          <p:cNvSpPr>
            <a:spLocks noGrp="1"/>
          </p:cNvSpPr>
          <p:nvPr>
            <p:ph sz="half" idx="1"/>
          </p:nvPr>
        </p:nvSpPr>
        <p:spPr>
          <a:xfrm>
            <a:off x="-2627" y="1825624"/>
            <a:ext cx="5808203" cy="5032375"/>
          </a:xfrm>
        </p:spPr>
        <p:txBody>
          <a:bodyPr>
            <a:normAutofit/>
          </a:bodyPr>
          <a:lstStyle/>
          <a:p>
            <a:r>
              <a:rPr lang="en-US" sz="3600" b="1" dirty="0" smtClean="0">
                <a:latin typeface="Aharoni" panose="02010803020104030203" pitchFamily="2" charset="-79"/>
                <a:cs typeface="Aharoni" panose="02010803020104030203" pitchFamily="2" charset="-79"/>
              </a:rPr>
              <a:t>1</a:t>
            </a:r>
            <a:r>
              <a:rPr lang="en-US" sz="3600" b="1" baseline="30000" dirty="0" smtClean="0">
                <a:latin typeface="Aharoni" panose="02010803020104030203" pitchFamily="2" charset="-79"/>
                <a:cs typeface="Aharoni" panose="02010803020104030203" pitchFamily="2" charset="-79"/>
              </a:rPr>
              <a:t>st</a:t>
            </a:r>
            <a:r>
              <a:rPr lang="en-US" sz="3600" b="1" dirty="0" smtClean="0">
                <a:latin typeface="Aharoni" panose="02010803020104030203" pitchFamily="2" charset="-79"/>
                <a:cs typeface="Aharoni" panose="02010803020104030203" pitchFamily="2" charset="-79"/>
              </a:rPr>
              <a:t> witch</a:t>
            </a:r>
            <a:r>
              <a:rPr lang="en-US" sz="3600" dirty="0" smtClean="0"/>
              <a:t>: </a:t>
            </a:r>
            <a:r>
              <a:rPr lang="en-US" sz="3600" dirty="0" smtClean="0">
                <a:solidFill>
                  <a:srgbClr val="00B050"/>
                </a:solidFill>
              </a:rPr>
              <a:t>Ty</a:t>
            </a:r>
            <a:r>
              <a:rPr lang="en-US" sz="3600" dirty="0" smtClean="0"/>
              <a:t>; </a:t>
            </a:r>
            <a:r>
              <a:rPr lang="en-US" sz="3600" dirty="0" smtClean="0">
                <a:solidFill>
                  <a:srgbClr val="7030A0"/>
                </a:solidFill>
              </a:rPr>
              <a:t>Camille</a:t>
            </a:r>
          </a:p>
          <a:p>
            <a:r>
              <a:rPr lang="en-US" sz="3600" b="1" dirty="0" smtClean="0">
                <a:latin typeface="Aharoni" panose="02010803020104030203" pitchFamily="2" charset="-79"/>
                <a:cs typeface="Aharoni" panose="02010803020104030203" pitchFamily="2" charset="-79"/>
              </a:rPr>
              <a:t>2</a:t>
            </a:r>
            <a:r>
              <a:rPr lang="en-US" sz="3600" b="1" baseline="30000" dirty="0" smtClean="0">
                <a:latin typeface="Aharoni" panose="02010803020104030203" pitchFamily="2" charset="-79"/>
                <a:cs typeface="Aharoni" panose="02010803020104030203" pitchFamily="2" charset="-79"/>
              </a:rPr>
              <a:t>nd</a:t>
            </a:r>
            <a:r>
              <a:rPr lang="en-US" sz="3600" b="1" dirty="0" smtClean="0">
                <a:latin typeface="Aharoni" panose="02010803020104030203" pitchFamily="2" charset="-79"/>
                <a:cs typeface="Aharoni" panose="02010803020104030203" pitchFamily="2" charset="-79"/>
              </a:rPr>
              <a:t> witch</a:t>
            </a:r>
            <a:r>
              <a:rPr lang="en-US" sz="3600" dirty="0" smtClean="0"/>
              <a:t>: </a:t>
            </a:r>
            <a:r>
              <a:rPr lang="en-US" sz="3600" dirty="0" smtClean="0">
                <a:solidFill>
                  <a:srgbClr val="00B050"/>
                </a:solidFill>
              </a:rPr>
              <a:t>Fran</a:t>
            </a:r>
            <a:r>
              <a:rPr lang="en-US" sz="3600" dirty="0" smtClean="0"/>
              <a:t>; </a:t>
            </a:r>
            <a:r>
              <a:rPr lang="en-US" sz="3600" dirty="0" smtClean="0">
                <a:solidFill>
                  <a:srgbClr val="7030A0"/>
                </a:solidFill>
              </a:rPr>
              <a:t>Jalyn</a:t>
            </a:r>
          </a:p>
          <a:p>
            <a:r>
              <a:rPr lang="en-US" sz="3600" b="1" dirty="0" smtClean="0">
                <a:latin typeface="Aharoni" panose="02010803020104030203" pitchFamily="2" charset="-79"/>
                <a:cs typeface="Aharoni" panose="02010803020104030203" pitchFamily="2" charset="-79"/>
              </a:rPr>
              <a:t>3</a:t>
            </a:r>
            <a:r>
              <a:rPr lang="en-US" sz="3600" b="1" baseline="30000" dirty="0" smtClean="0">
                <a:latin typeface="Aharoni" panose="02010803020104030203" pitchFamily="2" charset="-79"/>
                <a:cs typeface="Aharoni" panose="02010803020104030203" pitchFamily="2" charset="-79"/>
              </a:rPr>
              <a:t>rd</a:t>
            </a:r>
            <a:r>
              <a:rPr lang="en-US" sz="3600" b="1" dirty="0" smtClean="0">
                <a:latin typeface="Aharoni" panose="02010803020104030203" pitchFamily="2" charset="-79"/>
                <a:cs typeface="Aharoni" panose="02010803020104030203" pitchFamily="2" charset="-79"/>
              </a:rPr>
              <a:t> witch</a:t>
            </a:r>
            <a:r>
              <a:rPr lang="en-US" sz="3600" dirty="0" smtClean="0"/>
              <a:t>: </a:t>
            </a:r>
            <a:r>
              <a:rPr lang="en-US" sz="3600" dirty="0" smtClean="0">
                <a:solidFill>
                  <a:srgbClr val="00B050"/>
                </a:solidFill>
              </a:rPr>
              <a:t>Thorne</a:t>
            </a:r>
            <a:r>
              <a:rPr lang="en-US" sz="3600" dirty="0" smtClean="0"/>
              <a:t>; </a:t>
            </a:r>
            <a:r>
              <a:rPr lang="en-US" sz="3600" dirty="0" smtClean="0">
                <a:solidFill>
                  <a:srgbClr val="7030A0"/>
                </a:solidFill>
              </a:rPr>
              <a:t>Taylor G.</a:t>
            </a:r>
          </a:p>
          <a:p>
            <a:r>
              <a:rPr lang="en-US" sz="3600" b="1" dirty="0" smtClean="0">
                <a:latin typeface="Aharoni" panose="02010803020104030203" pitchFamily="2" charset="-79"/>
                <a:cs typeface="Aharoni" panose="02010803020104030203" pitchFamily="2" charset="-79"/>
              </a:rPr>
              <a:t>Macbeth</a:t>
            </a:r>
            <a:r>
              <a:rPr lang="en-US" sz="3600" dirty="0" smtClean="0"/>
              <a:t>: </a:t>
            </a:r>
            <a:r>
              <a:rPr lang="en-US" sz="3600" dirty="0" smtClean="0">
                <a:solidFill>
                  <a:srgbClr val="00B050"/>
                </a:solidFill>
              </a:rPr>
              <a:t>Max</a:t>
            </a:r>
            <a:r>
              <a:rPr lang="en-US" sz="3600" dirty="0" smtClean="0"/>
              <a:t>; </a:t>
            </a:r>
            <a:r>
              <a:rPr lang="en-US" sz="3600" dirty="0" smtClean="0">
                <a:solidFill>
                  <a:srgbClr val="7030A0"/>
                </a:solidFill>
              </a:rPr>
              <a:t>Aaron</a:t>
            </a:r>
          </a:p>
          <a:p>
            <a:r>
              <a:rPr lang="en-US" sz="3600" b="1" dirty="0" smtClean="0">
                <a:latin typeface="Aharoni" panose="02010803020104030203" pitchFamily="2" charset="-79"/>
                <a:cs typeface="Aharoni" panose="02010803020104030203" pitchFamily="2" charset="-79"/>
              </a:rPr>
              <a:t>Banquo</a:t>
            </a:r>
            <a:r>
              <a:rPr lang="en-US" sz="3600" dirty="0" smtClean="0"/>
              <a:t>: </a:t>
            </a:r>
            <a:r>
              <a:rPr lang="en-US" sz="3600" dirty="0" err="1" smtClean="0">
                <a:solidFill>
                  <a:srgbClr val="00B050"/>
                </a:solidFill>
              </a:rPr>
              <a:t>Keyvon</a:t>
            </a:r>
            <a:r>
              <a:rPr lang="en-US" sz="3600" dirty="0" smtClean="0"/>
              <a:t>; </a:t>
            </a:r>
            <a:r>
              <a:rPr lang="en-US" sz="3600" dirty="0" smtClean="0">
                <a:solidFill>
                  <a:srgbClr val="7030A0"/>
                </a:solidFill>
              </a:rPr>
              <a:t>Keith</a:t>
            </a:r>
          </a:p>
          <a:p>
            <a:r>
              <a:rPr lang="en-US" sz="3600" b="1" dirty="0" smtClean="0">
                <a:latin typeface="Aharoni" panose="02010803020104030203" pitchFamily="2" charset="-79"/>
                <a:cs typeface="Aharoni" panose="02010803020104030203" pitchFamily="2" charset="-79"/>
              </a:rPr>
              <a:t>Duncan</a:t>
            </a:r>
            <a:r>
              <a:rPr lang="en-US" sz="3600" dirty="0" smtClean="0"/>
              <a:t>: </a:t>
            </a:r>
            <a:r>
              <a:rPr lang="en-US" sz="3600" dirty="0" err="1" smtClean="0">
                <a:solidFill>
                  <a:srgbClr val="00B050"/>
                </a:solidFill>
              </a:rPr>
              <a:t>Ayele</a:t>
            </a:r>
            <a:r>
              <a:rPr lang="en-US" sz="3600" dirty="0" smtClean="0"/>
              <a:t>; </a:t>
            </a:r>
            <a:r>
              <a:rPr lang="en-US" sz="3600" dirty="0" smtClean="0">
                <a:solidFill>
                  <a:srgbClr val="7030A0"/>
                </a:solidFill>
              </a:rPr>
              <a:t>Charlese</a:t>
            </a:r>
          </a:p>
        </p:txBody>
      </p:sp>
      <p:sp>
        <p:nvSpPr>
          <p:cNvPr id="8" name="Content Placeholder 7"/>
          <p:cNvSpPr>
            <a:spLocks noGrp="1"/>
          </p:cNvSpPr>
          <p:nvPr>
            <p:ph sz="half" idx="2"/>
          </p:nvPr>
        </p:nvSpPr>
        <p:spPr>
          <a:xfrm>
            <a:off x="5710687" y="1825625"/>
            <a:ext cx="6481313" cy="4351338"/>
          </a:xfrm>
        </p:spPr>
        <p:txBody>
          <a:bodyPr>
            <a:normAutofit/>
          </a:bodyPr>
          <a:lstStyle/>
          <a:p>
            <a:r>
              <a:rPr lang="en-US" sz="3200" b="1" dirty="0" smtClean="0">
                <a:latin typeface="Aharoni" panose="02010803020104030203" pitchFamily="2" charset="-79"/>
                <a:cs typeface="Aharoni" panose="02010803020104030203" pitchFamily="2" charset="-79"/>
              </a:rPr>
              <a:t>Ross</a:t>
            </a:r>
            <a:r>
              <a:rPr lang="en-US" sz="3200" dirty="0" smtClean="0"/>
              <a:t>: </a:t>
            </a:r>
            <a:r>
              <a:rPr lang="en-US" sz="3200" dirty="0" smtClean="0">
                <a:solidFill>
                  <a:srgbClr val="00B050"/>
                </a:solidFill>
              </a:rPr>
              <a:t>Pili</a:t>
            </a:r>
            <a:r>
              <a:rPr lang="en-US" sz="3200" dirty="0" smtClean="0"/>
              <a:t>; </a:t>
            </a:r>
            <a:r>
              <a:rPr lang="en-US" sz="3200" dirty="0" smtClean="0">
                <a:solidFill>
                  <a:srgbClr val="7030A0"/>
                </a:solidFill>
              </a:rPr>
              <a:t>April</a:t>
            </a:r>
            <a:endParaRPr lang="en-US" sz="3200" dirty="0">
              <a:solidFill>
                <a:srgbClr val="7030A0"/>
              </a:solidFill>
            </a:endParaRPr>
          </a:p>
          <a:p>
            <a:r>
              <a:rPr lang="en-US" sz="3200" b="1" dirty="0" smtClean="0">
                <a:latin typeface="Aharoni" panose="02010803020104030203" pitchFamily="2" charset="-79"/>
                <a:cs typeface="Aharoni" panose="02010803020104030203" pitchFamily="2" charset="-79"/>
              </a:rPr>
              <a:t>Captain</a:t>
            </a:r>
            <a:r>
              <a:rPr lang="en-US" sz="3200" dirty="0" smtClean="0"/>
              <a:t>: </a:t>
            </a:r>
            <a:r>
              <a:rPr lang="en-US" sz="3200" dirty="0" smtClean="0">
                <a:solidFill>
                  <a:srgbClr val="00B050"/>
                </a:solidFill>
              </a:rPr>
              <a:t>Kelsey</a:t>
            </a:r>
            <a:r>
              <a:rPr lang="en-US" sz="3200" dirty="0" smtClean="0"/>
              <a:t>; </a:t>
            </a:r>
            <a:r>
              <a:rPr lang="en-US" sz="3200" dirty="0" smtClean="0">
                <a:solidFill>
                  <a:srgbClr val="7030A0"/>
                </a:solidFill>
              </a:rPr>
              <a:t>Dom</a:t>
            </a:r>
            <a:endParaRPr lang="en-US" sz="3200" dirty="0">
              <a:solidFill>
                <a:srgbClr val="7030A0"/>
              </a:solidFill>
            </a:endParaRPr>
          </a:p>
          <a:p>
            <a:r>
              <a:rPr lang="en-US" sz="3200" b="1" dirty="0" smtClean="0">
                <a:latin typeface="Aharoni" panose="02010803020104030203" pitchFamily="2" charset="-79"/>
                <a:cs typeface="Aharoni" panose="02010803020104030203" pitchFamily="2" charset="-79"/>
              </a:rPr>
              <a:t>Malcolm</a:t>
            </a:r>
            <a:r>
              <a:rPr lang="en-US" sz="3200" dirty="0" smtClean="0"/>
              <a:t>: </a:t>
            </a:r>
            <a:r>
              <a:rPr lang="en-US" sz="3200" dirty="0" smtClean="0">
                <a:solidFill>
                  <a:srgbClr val="00B050"/>
                </a:solidFill>
              </a:rPr>
              <a:t>Noah</a:t>
            </a:r>
            <a:r>
              <a:rPr lang="en-US" sz="3200" dirty="0" smtClean="0"/>
              <a:t>; </a:t>
            </a:r>
            <a:r>
              <a:rPr lang="en-US" sz="3200" dirty="0" smtClean="0">
                <a:solidFill>
                  <a:srgbClr val="7030A0"/>
                </a:solidFill>
              </a:rPr>
              <a:t>Michelle</a:t>
            </a:r>
            <a:endParaRPr lang="en-US" sz="3200" dirty="0">
              <a:solidFill>
                <a:srgbClr val="7030A0"/>
              </a:solidFill>
            </a:endParaRPr>
          </a:p>
          <a:p>
            <a:r>
              <a:rPr lang="en-US" sz="3200" b="1" dirty="0" smtClean="0">
                <a:latin typeface="Aharoni" panose="02010803020104030203" pitchFamily="2" charset="-79"/>
                <a:cs typeface="Aharoni" panose="02010803020104030203" pitchFamily="2" charset="-79"/>
              </a:rPr>
              <a:t>Lennox</a:t>
            </a:r>
            <a:r>
              <a:rPr lang="en-US" sz="3200" dirty="0" smtClean="0"/>
              <a:t>: </a:t>
            </a:r>
            <a:r>
              <a:rPr lang="en-US" sz="3200" dirty="0" smtClean="0">
                <a:solidFill>
                  <a:srgbClr val="00B050"/>
                </a:solidFill>
              </a:rPr>
              <a:t>Julia</a:t>
            </a:r>
            <a:r>
              <a:rPr lang="en-US" sz="3200" dirty="0" smtClean="0"/>
              <a:t>; </a:t>
            </a:r>
            <a:r>
              <a:rPr lang="en-US" sz="3200" dirty="0" smtClean="0">
                <a:solidFill>
                  <a:srgbClr val="7030A0"/>
                </a:solidFill>
              </a:rPr>
              <a:t>Cameron</a:t>
            </a:r>
            <a:endParaRPr lang="en-US" sz="3200" dirty="0">
              <a:solidFill>
                <a:srgbClr val="7030A0"/>
              </a:solidFill>
            </a:endParaRPr>
          </a:p>
          <a:p>
            <a:r>
              <a:rPr lang="en-US" sz="3200" b="1" dirty="0" smtClean="0">
                <a:latin typeface="Aharoni" panose="02010803020104030203" pitchFamily="2" charset="-79"/>
                <a:cs typeface="Aharoni" panose="02010803020104030203" pitchFamily="2" charset="-79"/>
              </a:rPr>
              <a:t>Angus</a:t>
            </a:r>
            <a:r>
              <a:rPr lang="en-US" sz="3200" dirty="0" smtClean="0"/>
              <a:t>: </a:t>
            </a:r>
            <a:r>
              <a:rPr lang="en-US" sz="3200" dirty="0" smtClean="0">
                <a:solidFill>
                  <a:srgbClr val="00B050"/>
                </a:solidFill>
              </a:rPr>
              <a:t>Jayla</a:t>
            </a:r>
            <a:r>
              <a:rPr lang="en-US" sz="3200" dirty="0" smtClean="0"/>
              <a:t>; </a:t>
            </a:r>
            <a:r>
              <a:rPr lang="en-US" sz="3200" dirty="0" err="1" smtClean="0">
                <a:solidFill>
                  <a:srgbClr val="7030A0"/>
                </a:solidFill>
              </a:rPr>
              <a:t>Malana</a:t>
            </a:r>
            <a:endParaRPr lang="en-US" sz="3200" dirty="0" smtClean="0">
              <a:solidFill>
                <a:srgbClr val="7030A0"/>
              </a:solidFill>
            </a:endParaRPr>
          </a:p>
          <a:p>
            <a:r>
              <a:rPr lang="en-US" sz="3200" b="1" dirty="0" smtClean="0">
                <a:latin typeface="Aharoni" panose="02010803020104030203" pitchFamily="2" charset="-79"/>
                <a:cs typeface="Aharoni" panose="02010803020104030203" pitchFamily="2" charset="-79"/>
              </a:rPr>
              <a:t>Lady Macbeth</a:t>
            </a:r>
            <a:r>
              <a:rPr lang="en-US" sz="3200" dirty="0" smtClean="0"/>
              <a:t>: </a:t>
            </a:r>
            <a:r>
              <a:rPr lang="en-US" sz="3200" dirty="0" err="1" smtClean="0">
                <a:solidFill>
                  <a:srgbClr val="00B050"/>
                </a:solidFill>
              </a:rPr>
              <a:t>Chrishya</a:t>
            </a:r>
            <a:r>
              <a:rPr lang="en-US" sz="3200" dirty="0" smtClean="0"/>
              <a:t>, </a:t>
            </a:r>
            <a:r>
              <a:rPr lang="en-US" sz="3200" dirty="0" smtClean="0">
                <a:solidFill>
                  <a:srgbClr val="7030A0"/>
                </a:solidFill>
              </a:rPr>
              <a:t>Jordynn</a:t>
            </a:r>
          </a:p>
          <a:p>
            <a:r>
              <a:rPr lang="en-US" sz="3200" b="1" dirty="0" smtClean="0">
                <a:latin typeface="Aharoni" panose="02010803020104030203" pitchFamily="2" charset="-79"/>
                <a:cs typeface="Aharoni" panose="02010803020104030203" pitchFamily="2" charset="-79"/>
              </a:rPr>
              <a:t>Messenger</a:t>
            </a:r>
            <a:r>
              <a:rPr lang="en-US" sz="3200" dirty="0" smtClean="0"/>
              <a:t>: </a:t>
            </a:r>
            <a:r>
              <a:rPr lang="en-US" sz="3200" dirty="0" smtClean="0">
                <a:solidFill>
                  <a:srgbClr val="00B050"/>
                </a:solidFill>
              </a:rPr>
              <a:t>Jasmin</a:t>
            </a:r>
            <a:r>
              <a:rPr lang="en-US" sz="3200" dirty="0" smtClean="0"/>
              <a:t>; </a:t>
            </a:r>
            <a:r>
              <a:rPr lang="en-US" sz="3200" dirty="0" smtClean="0">
                <a:solidFill>
                  <a:srgbClr val="7030A0"/>
                </a:solidFill>
              </a:rPr>
              <a:t>Dereck</a:t>
            </a:r>
          </a:p>
          <a:p>
            <a:endParaRPr lang="en-US" dirty="0"/>
          </a:p>
        </p:txBody>
      </p:sp>
    </p:spTree>
    <p:extLst>
      <p:ext uri="{BB962C8B-B14F-4D97-AF65-F5344CB8AC3E}">
        <p14:creationId xmlns:p14="http://schemas.microsoft.com/office/powerpoint/2010/main" val="382359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EC71654-96A5-4280-94F3-931C61A9F92C}" type="slidenum">
              <a:rPr lang="en-IN" smtClean="0"/>
              <a:pPr/>
              <a:t>5</a:t>
            </a:fld>
            <a:endParaRPr lang="en-IN" dirty="0"/>
          </a:p>
        </p:txBody>
      </p:sp>
      <p:sp>
        <p:nvSpPr>
          <p:cNvPr id="3" name="Title 2"/>
          <p:cNvSpPr>
            <a:spLocks noGrp="1"/>
          </p:cNvSpPr>
          <p:nvPr>
            <p:ph type="title"/>
          </p:nvPr>
        </p:nvSpPr>
        <p:spPr>
          <a:xfrm>
            <a:off x="0" y="71917"/>
            <a:ext cx="12192000" cy="1325563"/>
          </a:xfrm>
        </p:spPr>
        <p:txBody>
          <a:bodyPr>
            <a:noAutofit/>
          </a:bodyPr>
          <a:lstStyle/>
          <a:p>
            <a:pPr algn="ctr"/>
            <a:r>
              <a:rPr lang="en-US" sz="8800" dirty="0" smtClean="0">
                <a:latin typeface="Aharoni" panose="02010803020104030203" pitchFamily="2" charset="-79"/>
                <a:cs typeface="Aharoni" panose="02010803020104030203" pitchFamily="2" charset="-79"/>
              </a:rPr>
              <a:t>Characters Explained</a:t>
            </a:r>
            <a:endParaRPr lang="en-US" sz="8800" dirty="0">
              <a:latin typeface="Aharoni" panose="02010803020104030203" pitchFamily="2" charset="-79"/>
              <a:cs typeface="Aharoni" panose="02010803020104030203" pitchFamily="2" charset="-79"/>
            </a:endParaRPr>
          </a:p>
        </p:txBody>
      </p:sp>
      <p:sp>
        <p:nvSpPr>
          <p:cNvPr id="4" name="Content Placeholder 3"/>
          <p:cNvSpPr>
            <a:spLocks noGrp="1"/>
          </p:cNvSpPr>
          <p:nvPr>
            <p:ph sz="half" idx="1"/>
          </p:nvPr>
        </p:nvSpPr>
        <p:spPr>
          <a:xfrm>
            <a:off x="0" y="1397480"/>
            <a:ext cx="6019800" cy="5460520"/>
          </a:xfrm>
        </p:spPr>
        <p:txBody>
          <a:bodyPr>
            <a:normAutofit/>
          </a:bodyPr>
          <a:lstStyle/>
          <a:p>
            <a:r>
              <a:rPr lang="en-US" sz="3200" b="1" dirty="0" smtClean="0">
                <a:solidFill>
                  <a:srgbClr val="7030A0"/>
                </a:solidFill>
                <a:latin typeface="Aharoni" panose="02010803020104030203" pitchFamily="2" charset="-79"/>
                <a:cs typeface="Aharoni" panose="02010803020104030203" pitchFamily="2" charset="-79"/>
              </a:rPr>
              <a:t>Duncan</a:t>
            </a:r>
            <a:r>
              <a:rPr lang="en-US" sz="3200" dirty="0" smtClean="0"/>
              <a:t>= King of Scotland</a:t>
            </a:r>
          </a:p>
          <a:p>
            <a:pPr lvl="1"/>
            <a:r>
              <a:rPr lang="en-US" sz="2800" b="1" dirty="0" smtClean="0">
                <a:solidFill>
                  <a:srgbClr val="7030A0"/>
                </a:solidFill>
              </a:rPr>
              <a:t>Malcolm</a:t>
            </a:r>
            <a:r>
              <a:rPr lang="en-US" sz="2800" dirty="0" smtClean="0"/>
              <a:t>= his elder son</a:t>
            </a:r>
          </a:p>
          <a:p>
            <a:pPr lvl="1"/>
            <a:r>
              <a:rPr lang="en-US" sz="2800" b="1" dirty="0" smtClean="0">
                <a:solidFill>
                  <a:srgbClr val="7030A0"/>
                </a:solidFill>
              </a:rPr>
              <a:t>Donalbain</a:t>
            </a:r>
            <a:r>
              <a:rPr lang="en-US" sz="2800" dirty="0" smtClean="0"/>
              <a:t>=  Duncan’s younger son</a:t>
            </a:r>
          </a:p>
          <a:p>
            <a:r>
              <a:rPr lang="en-US" sz="3200" b="1" dirty="0" smtClean="0">
                <a:solidFill>
                  <a:srgbClr val="00B0F0"/>
                </a:solidFill>
                <a:latin typeface="Aharoni" panose="02010803020104030203" pitchFamily="2" charset="-79"/>
                <a:cs typeface="Aharoni" panose="02010803020104030203" pitchFamily="2" charset="-79"/>
              </a:rPr>
              <a:t>Captain</a:t>
            </a:r>
            <a:r>
              <a:rPr lang="en-US" sz="3200" dirty="0" smtClean="0"/>
              <a:t>= in the King’s army</a:t>
            </a:r>
          </a:p>
          <a:p>
            <a:r>
              <a:rPr lang="en-US" sz="3200" b="1" dirty="0" smtClean="0">
                <a:solidFill>
                  <a:srgbClr val="FF0000"/>
                </a:solidFill>
                <a:latin typeface="Aharoni" panose="02010803020104030203" pitchFamily="2" charset="-79"/>
                <a:cs typeface="Aharoni" panose="02010803020104030203" pitchFamily="2" charset="-79"/>
              </a:rPr>
              <a:t>Macbeth</a:t>
            </a:r>
            <a:r>
              <a:rPr lang="en-US" sz="3200" dirty="0" smtClean="0"/>
              <a:t>= Thane of </a:t>
            </a:r>
            <a:r>
              <a:rPr lang="en-US" sz="3200" dirty="0" err="1" smtClean="0"/>
              <a:t>Glamis</a:t>
            </a:r>
            <a:r>
              <a:rPr lang="en-US" sz="3200" dirty="0" smtClean="0"/>
              <a:t>, then the Thane of Cawdor, then the king of Scotland</a:t>
            </a:r>
          </a:p>
          <a:p>
            <a:r>
              <a:rPr lang="en-US" sz="3200" b="1" dirty="0" smtClean="0">
                <a:solidFill>
                  <a:srgbClr val="FF0000"/>
                </a:solidFill>
                <a:latin typeface="Aharoni" panose="02010803020104030203" pitchFamily="2" charset="-79"/>
                <a:cs typeface="Aharoni" panose="02010803020104030203" pitchFamily="2" charset="-79"/>
              </a:rPr>
              <a:t>Lady Macbeth</a:t>
            </a:r>
            <a:r>
              <a:rPr lang="en-US" sz="3200" dirty="0" smtClean="0"/>
              <a:t>= Macbeth’s wife</a:t>
            </a:r>
          </a:p>
          <a:p>
            <a:r>
              <a:rPr lang="en-US" sz="3200" b="1" dirty="0" smtClean="0">
                <a:solidFill>
                  <a:srgbClr val="FFC000"/>
                </a:solidFill>
                <a:latin typeface="Aharoni" panose="02010803020104030203" pitchFamily="2" charset="-79"/>
                <a:cs typeface="Aharoni" panose="02010803020104030203" pitchFamily="2" charset="-79"/>
              </a:rPr>
              <a:t>Banquo</a:t>
            </a:r>
            <a:r>
              <a:rPr lang="en-US" sz="3200" dirty="0" smtClean="0"/>
              <a:t>= a Thane (nobleman of Scotland) </a:t>
            </a:r>
          </a:p>
          <a:p>
            <a:pPr marL="0" indent="0">
              <a:buNone/>
            </a:pPr>
            <a:endParaRPr lang="en-US" dirty="0" smtClean="0"/>
          </a:p>
        </p:txBody>
      </p:sp>
      <p:sp>
        <p:nvSpPr>
          <p:cNvPr id="5" name="Content Placeholder 4"/>
          <p:cNvSpPr>
            <a:spLocks noGrp="1"/>
          </p:cNvSpPr>
          <p:nvPr>
            <p:ph sz="half" idx="2"/>
          </p:nvPr>
        </p:nvSpPr>
        <p:spPr>
          <a:xfrm>
            <a:off x="6172200" y="1397480"/>
            <a:ext cx="6019800" cy="5300793"/>
          </a:xfrm>
        </p:spPr>
        <p:txBody>
          <a:bodyPr>
            <a:noAutofit/>
          </a:bodyPr>
          <a:lstStyle/>
          <a:p>
            <a:r>
              <a:rPr lang="en-US" sz="3200" b="1" dirty="0" smtClean="0">
                <a:solidFill>
                  <a:srgbClr val="0070C0"/>
                </a:solidFill>
                <a:latin typeface="Aharoni" panose="02010803020104030203" pitchFamily="2" charset="-79"/>
                <a:cs typeface="Aharoni" panose="02010803020104030203" pitchFamily="2" charset="-79"/>
              </a:rPr>
              <a:t>Lennox</a:t>
            </a:r>
            <a:r>
              <a:rPr lang="en-US" sz="3200" dirty="0" smtClean="0"/>
              <a:t>= Thane </a:t>
            </a:r>
            <a:r>
              <a:rPr lang="en-US" sz="3200" i="1" dirty="0" smtClean="0"/>
              <a:t>(royal official)</a:t>
            </a:r>
          </a:p>
          <a:p>
            <a:r>
              <a:rPr lang="en-US" sz="3200" b="1" dirty="0" smtClean="0">
                <a:solidFill>
                  <a:srgbClr val="0070C0"/>
                </a:solidFill>
                <a:latin typeface="Aharoni" panose="02010803020104030203" pitchFamily="2" charset="-79"/>
                <a:cs typeface="Aharoni" panose="02010803020104030203" pitchFamily="2" charset="-79"/>
              </a:rPr>
              <a:t>Ross</a:t>
            </a:r>
            <a:r>
              <a:rPr lang="en-US" sz="3200" dirty="0" smtClean="0"/>
              <a:t>= Thane </a:t>
            </a:r>
            <a:r>
              <a:rPr lang="en-US" sz="3200" i="1" dirty="0"/>
              <a:t>(royal official</a:t>
            </a:r>
            <a:r>
              <a:rPr lang="en-US" sz="3200" i="1" dirty="0" smtClean="0"/>
              <a:t>)</a:t>
            </a:r>
            <a:endParaRPr lang="en-US" sz="3200" dirty="0" smtClean="0"/>
          </a:p>
          <a:p>
            <a:r>
              <a:rPr lang="en-US" sz="3200" b="1" dirty="0" smtClean="0">
                <a:solidFill>
                  <a:srgbClr val="0070C0"/>
                </a:solidFill>
                <a:latin typeface="Aharoni" panose="02010803020104030203" pitchFamily="2" charset="-79"/>
                <a:cs typeface="Aharoni" panose="02010803020104030203" pitchFamily="2" charset="-79"/>
              </a:rPr>
              <a:t>Angus</a:t>
            </a:r>
            <a:r>
              <a:rPr lang="en-US" sz="3200" dirty="0" smtClean="0"/>
              <a:t>= Thane </a:t>
            </a:r>
            <a:r>
              <a:rPr lang="en-US" sz="3200" i="1" dirty="0"/>
              <a:t>(royal official</a:t>
            </a:r>
            <a:r>
              <a:rPr lang="en-US" sz="3200" i="1" dirty="0" smtClean="0"/>
              <a:t>)</a:t>
            </a:r>
            <a:endParaRPr lang="en-US" sz="3200" dirty="0" smtClean="0"/>
          </a:p>
          <a:p>
            <a:r>
              <a:rPr lang="en-US" sz="3200" b="1" dirty="0" smtClean="0">
                <a:solidFill>
                  <a:srgbClr val="00B050"/>
                </a:solidFill>
                <a:latin typeface="Aharoni" panose="02010803020104030203" pitchFamily="2" charset="-79"/>
                <a:cs typeface="Aharoni" panose="02010803020104030203" pitchFamily="2" charset="-79"/>
              </a:rPr>
              <a:t>Witches</a:t>
            </a:r>
            <a:r>
              <a:rPr lang="en-US" sz="3200" dirty="0" smtClean="0"/>
              <a:t>= from the supernatural world </a:t>
            </a:r>
          </a:p>
          <a:p>
            <a:endParaRPr lang="en-US" sz="3200" dirty="0"/>
          </a:p>
          <a:p>
            <a:endParaRPr lang="en-US" sz="3200" dirty="0" smtClean="0"/>
          </a:p>
          <a:p>
            <a:r>
              <a:rPr lang="en-US" sz="3200" b="1" dirty="0" smtClean="0">
                <a:latin typeface="Aharoni" panose="02010803020104030203" pitchFamily="2" charset="-79"/>
                <a:cs typeface="Aharoni" panose="02010803020104030203" pitchFamily="2" charset="-79"/>
              </a:rPr>
              <a:t>TIME PERIOD</a:t>
            </a:r>
            <a:r>
              <a:rPr lang="en-US" sz="3200" dirty="0" smtClean="0"/>
              <a:t>: the 11</a:t>
            </a:r>
            <a:r>
              <a:rPr lang="en-US" sz="3200" baseline="30000" dirty="0" smtClean="0"/>
              <a:t>th</a:t>
            </a:r>
            <a:r>
              <a:rPr lang="en-US" sz="3200" dirty="0" smtClean="0"/>
              <a:t> century</a:t>
            </a:r>
          </a:p>
          <a:p>
            <a:r>
              <a:rPr lang="en-US" sz="3200" b="1" dirty="0" smtClean="0">
                <a:latin typeface="Aharoni" panose="02010803020104030203" pitchFamily="2" charset="-79"/>
                <a:cs typeface="Aharoni" panose="02010803020104030203" pitchFamily="2" charset="-79"/>
              </a:rPr>
              <a:t>PLACE</a:t>
            </a:r>
            <a:r>
              <a:rPr lang="en-US" sz="3200" dirty="0" smtClean="0"/>
              <a:t>: Scotland </a:t>
            </a:r>
            <a:endParaRPr lang="en-US" sz="3200" dirty="0"/>
          </a:p>
        </p:txBody>
      </p:sp>
    </p:spTree>
    <p:extLst>
      <p:ext uri="{BB962C8B-B14F-4D97-AF65-F5344CB8AC3E}">
        <p14:creationId xmlns:p14="http://schemas.microsoft.com/office/powerpoint/2010/main" val="378924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0" y="1259457"/>
            <a:ext cx="4942936" cy="6029397"/>
          </a:xfrm>
        </p:spPr>
        <p:txBody>
          <a:bodyPr/>
          <a:lstStyle/>
          <a:p>
            <a:r>
              <a:rPr lang="en-US" dirty="0" smtClean="0"/>
              <a:t>Importance of stage directions</a:t>
            </a:r>
          </a:p>
          <a:p>
            <a:r>
              <a:rPr lang="en-US" dirty="0" smtClean="0"/>
              <a:t>Context of composition: the witches</a:t>
            </a:r>
          </a:p>
          <a:p>
            <a:r>
              <a:rPr lang="en-US" dirty="0" smtClean="0"/>
              <a:t>Meeting of the witches</a:t>
            </a:r>
          </a:p>
          <a:p>
            <a:r>
              <a:rPr lang="en-US" dirty="0" smtClean="0"/>
              <a:t>Language of the witches: rhyming couplets </a:t>
            </a:r>
          </a:p>
          <a:p>
            <a:pPr lvl="1"/>
            <a:r>
              <a:rPr lang="en-US" dirty="0" smtClean="0"/>
              <a:t>Type of language used &amp; how that affects the character </a:t>
            </a:r>
          </a:p>
          <a:p>
            <a:pPr lvl="1"/>
            <a:r>
              <a:rPr lang="en-US" dirty="0" smtClean="0"/>
              <a:t>Noble characters= verse</a:t>
            </a:r>
          </a:p>
          <a:p>
            <a:pPr lvl="1"/>
            <a:r>
              <a:rPr lang="en-US" dirty="0" smtClean="0"/>
              <a:t>Less noble characters= prose</a:t>
            </a:r>
          </a:p>
          <a:p>
            <a:r>
              <a:rPr lang="en-US" dirty="0" smtClean="0"/>
              <a:t>Animal imagery</a:t>
            </a:r>
            <a:r>
              <a:rPr lang="en-US" dirty="0"/>
              <a:t> </a:t>
            </a:r>
            <a:r>
              <a:rPr lang="en-US" dirty="0" smtClean="0"/>
              <a:t>[</a:t>
            </a:r>
            <a:r>
              <a:rPr lang="en-US" dirty="0" err="1" smtClean="0"/>
              <a:t>graymalkin</a:t>
            </a:r>
            <a:r>
              <a:rPr lang="en-US" dirty="0" smtClean="0"/>
              <a:t> &amp; paddock]</a:t>
            </a:r>
          </a:p>
          <a:p>
            <a:r>
              <a:rPr lang="en-US" dirty="0" smtClean="0"/>
              <a:t>Important to understand why Shakespeare structured play this way. </a:t>
            </a:r>
          </a:p>
          <a:p>
            <a:pPr marL="0" indent="0">
              <a:buNone/>
            </a:pPr>
            <a:endParaRPr lang="en-US" dirty="0" smtClean="0"/>
          </a:p>
          <a:p>
            <a:endParaRPr lang="en-US" dirty="0" smtClean="0"/>
          </a:p>
          <a:p>
            <a:endParaRPr lang="en-US" dirty="0" smtClean="0"/>
          </a:p>
        </p:txBody>
      </p:sp>
      <p:sp>
        <p:nvSpPr>
          <p:cNvPr id="5" name="Title 4"/>
          <p:cNvSpPr>
            <a:spLocks noGrp="1"/>
          </p:cNvSpPr>
          <p:nvPr>
            <p:ph type="title"/>
          </p:nvPr>
        </p:nvSpPr>
        <p:spPr>
          <a:xfrm>
            <a:off x="5725" y="128659"/>
            <a:ext cx="4937211" cy="1325563"/>
          </a:xfrm>
        </p:spPr>
        <p:txBody>
          <a:bodyPr/>
          <a:lstStyle/>
          <a:p>
            <a:pPr algn="ctr"/>
            <a:r>
              <a:rPr lang="en-US" sz="4800" dirty="0" smtClean="0">
                <a:latin typeface="Aharoni" panose="02010803020104030203" pitchFamily="2" charset="-79"/>
                <a:cs typeface="Aharoni" panose="02010803020104030203" pitchFamily="2" charset="-79"/>
              </a:rPr>
              <a:t>Act I, Scene I</a:t>
            </a:r>
            <a:endParaRPr lang="en-US" sz="4800" dirty="0">
              <a:latin typeface="Aharoni" panose="02010803020104030203" pitchFamily="2" charset="-79"/>
              <a:cs typeface="Aharoni" panose="02010803020104030203" pitchFamily="2" charset="-79"/>
            </a:endParaRPr>
          </a:p>
        </p:txBody>
      </p:sp>
      <p:pic>
        <p:nvPicPr>
          <p:cNvPr id="10242" name="Picture 2" descr="Image result for witches macbet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0717" r="107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4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0" y="1061048"/>
            <a:ext cx="5667555" cy="5796951"/>
          </a:xfrm>
        </p:spPr>
        <p:txBody>
          <a:bodyPr/>
          <a:lstStyle/>
          <a:p>
            <a:r>
              <a:rPr lang="en-US" dirty="0" smtClean="0"/>
              <a:t>This scene provides important information so that we understand the rest of the play. </a:t>
            </a:r>
          </a:p>
          <a:p>
            <a:r>
              <a:rPr lang="en-US" dirty="0" smtClean="0"/>
              <a:t>Imagery </a:t>
            </a:r>
          </a:p>
          <a:p>
            <a:r>
              <a:rPr lang="en-US" dirty="0" smtClean="0"/>
              <a:t>Introduction to Macbeth </a:t>
            </a:r>
          </a:p>
          <a:p>
            <a:pPr lvl="1"/>
            <a:r>
              <a:rPr lang="en-US" dirty="0" smtClean="0"/>
              <a:t>Through the eyes of </a:t>
            </a:r>
            <a:r>
              <a:rPr lang="en-US" dirty="0" err="1" smtClean="0"/>
              <a:t>other</a:t>
            </a:r>
            <a:r>
              <a:rPr lang="en-US" dirty="0" err="1" smtClean="0">
                <a:sym typeface="Wingdings" panose="05000000000000000000" pitchFamily="2" charset="2"/>
              </a:rPr>
              <a:t>importance</a:t>
            </a:r>
            <a:r>
              <a:rPr lang="en-US" dirty="0" smtClean="0">
                <a:sym typeface="Wingdings" panose="05000000000000000000" pitchFamily="2" charset="2"/>
              </a:rPr>
              <a:t> </a:t>
            </a:r>
            <a:endParaRPr lang="en-US" dirty="0"/>
          </a:p>
          <a:p>
            <a:pPr lvl="1"/>
            <a:r>
              <a:rPr lang="en-US" dirty="0" smtClean="0"/>
              <a:t>“brave Macbeth”</a:t>
            </a:r>
          </a:p>
          <a:p>
            <a:pPr lvl="1"/>
            <a:r>
              <a:rPr lang="en-US" dirty="0" smtClean="0"/>
              <a:t>“…well he deserves that name”</a:t>
            </a:r>
          </a:p>
          <a:p>
            <a:pPr lvl="1"/>
            <a:r>
              <a:rPr lang="en-US" dirty="0" smtClean="0"/>
              <a:t>“…smoked with bloody execution”</a:t>
            </a:r>
          </a:p>
          <a:p>
            <a:r>
              <a:rPr lang="en-US" dirty="0" smtClean="0"/>
              <a:t>“…</a:t>
            </a:r>
            <a:r>
              <a:rPr lang="en-US" dirty="0" err="1" smtClean="0"/>
              <a:t>unseam’d</a:t>
            </a:r>
            <a:r>
              <a:rPr lang="en-US" dirty="0" smtClean="0"/>
              <a:t> him from the nave to </a:t>
            </a:r>
            <a:r>
              <a:rPr lang="en-US" dirty="0" err="1" smtClean="0"/>
              <a:t>th</a:t>
            </a:r>
            <a:r>
              <a:rPr lang="en-US" dirty="0" smtClean="0"/>
              <a:t>’ chops”</a:t>
            </a:r>
          </a:p>
          <a:p>
            <a:pPr lvl="1"/>
            <a:r>
              <a:rPr lang="en-US" dirty="0" smtClean="0"/>
              <a:t>Historical context/sign of the times</a:t>
            </a:r>
          </a:p>
          <a:p>
            <a:r>
              <a:rPr lang="en-US" dirty="0" smtClean="0"/>
              <a:t>“Go pronounce his present death,</a:t>
            </a:r>
            <a:br>
              <a:rPr lang="en-US" dirty="0" smtClean="0"/>
            </a:br>
            <a:r>
              <a:rPr lang="en-US" dirty="0" smtClean="0"/>
              <a:t>  And with his former titled greet Macbeth.”</a:t>
            </a:r>
          </a:p>
          <a:p>
            <a:r>
              <a:rPr lang="en-US" dirty="0" smtClean="0"/>
              <a:t>Macbeth gets title of “Thane of Cawdor”</a:t>
            </a:r>
          </a:p>
          <a:p>
            <a:r>
              <a:rPr lang="en-US" dirty="0" smtClean="0"/>
              <a:t>Paradox</a:t>
            </a:r>
          </a:p>
          <a:p>
            <a:pPr lvl="1"/>
            <a:endParaRPr lang="en-US" dirty="0"/>
          </a:p>
        </p:txBody>
      </p:sp>
      <p:sp>
        <p:nvSpPr>
          <p:cNvPr id="5" name="Title 4"/>
          <p:cNvSpPr>
            <a:spLocks noGrp="1"/>
          </p:cNvSpPr>
          <p:nvPr>
            <p:ph type="title"/>
          </p:nvPr>
        </p:nvSpPr>
        <p:spPr>
          <a:xfrm>
            <a:off x="0" y="0"/>
            <a:ext cx="4937211" cy="1325563"/>
          </a:xfrm>
        </p:spPr>
        <p:txBody>
          <a:bodyPr/>
          <a:lstStyle/>
          <a:p>
            <a:pPr algn="ctr"/>
            <a:r>
              <a:rPr lang="en-US" sz="4800" dirty="0" smtClean="0">
                <a:latin typeface="Aharoni" panose="02010803020104030203" pitchFamily="2" charset="-79"/>
                <a:cs typeface="Aharoni" panose="02010803020104030203" pitchFamily="2" charset="-79"/>
              </a:rPr>
              <a:t>Act I, Scene II</a:t>
            </a:r>
            <a:endParaRPr lang="en-US" sz="4800" dirty="0">
              <a:latin typeface="Aharoni" panose="02010803020104030203" pitchFamily="2" charset="-79"/>
              <a:cs typeface="Aharoni" panose="02010803020104030203" pitchFamily="2" charset="-79"/>
            </a:endParaRPr>
          </a:p>
        </p:txBody>
      </p:sp>
      <p:pic>
        <p:nvPicPr>
          <p:cNvPr id="9218" name="Picture 2" descr="Image result for king duncan and wounded soldier macbet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4178" b="41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05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0" y="535504"/>
            <a:ext cx="6366294" cy="5972566"/>
          </a:xfrm>
        </p:spPr>
        <p:txBody>
          <a:bodyPr/>
          <a:lstStyle/>
          <a:p>
            <a:r>
              <a:rPr lang="en-US" sz="2000" dirty="0" smtClean="0"/>
              <a:t>Note stage directions. </a:t>
            </a:r>
          </a:p>
          <a:p>
            <a:r>
              <a:rPr lang="en-US" sz="2000" dirty="0" smtClean="0"/>
              <a:t>Note text structure: </a:t>
            </a:r>
          </a:p>
          <a:p>
            <a:pPr lvl="1"/>
            <a:r>
              <a:rPr lang="en-US" sz="1800" dirty="0" smtClean="0"/>
              <a:t>Scene I</a:t>
            </a:r>
          </a:p>
          <a:p>
            <a:pPr lvl="1"/>
            <a:r>
              <a:rPr lang="en-US" sz="1800" dirty="0" smtClean="0"/>
              <a:t>Scene II</a:t>
            </a:r>
          </a:p>
          <a:p>
            <a:pPr lvl="1"/>
            <a:r>
              <a:rPr lang="en-US" sz="1800" dirty="0" smtClean="0"/>
              <a:t>Scene III</a:t>
            </a:r>
          </a:p>
          <a:p>
            <a:r>
              <a:rPr lang="en-US" sz="2000" dirty="0" smtClean="0"/>
              <a:t>What are the witches talking about? </a:t>
            </a:r>
          </a:p>
          <a:p>
            <a:pPr lvl="1"/>
            <a:r>
              <a:rPr lang="en-US" sz="1800" dirty="0" smtClean="0"/>
              <a:t>What does this tell the reader about the witches? </a:t>
            </a:r>
          </a:p>
          <a:p>
            <a:r>
              <a:rPr lang="en-US" sz="2000" dirty="0" smtClean="0"/>
              <a:t>Language of the witches: rude &amp; vulgar</a:t>
            </a:r>
          </a:p>
          <a:p>
            <a:r>
              <a:rPr lang="en-US" sz="2000" dirty="0" smtClean="0"/>
              <a:t>Animal symbolism </a:t>
            </a:r>
          </a:p>
          <a:p>
            <a:r>
              <a:rPr lang="en-US" sz="2000" dirty="0" smtClean="0"/>
              <a:t>Foreshadowing: line 19 &amp; 20-21</a:t>
            </a:r>
          </a:p>
          <a:p>
            <a:r>
              <a:rPr lang="en-US" sz="2000" dirty="0" smtClean="0"/>
              <a:t>“So foul and fair a day I have not seen.”</a:t>
            </a:r>
          </a:p>
          <a:p>
            <a:pPr lvl="1"/>
            <a:r>
              <a:rPr lang="en-US" sz="1800" dirty="0" smtClean="0"/>
              <a:t>Connection to scene I</a:t>
            </a:r>
          </a:p>
          <a:p>
            <a:r>
              <a:rPr lang="en-US" sz="2000" dirty="0" smtClean="0"/>
              <a:t>Line 53-54: interesting structure point </a:t>
            </a:r>
          </a:p>
          <a:p>
            <a:r>
              <a:rPr lang="en-US" sz="2000" dirty="0" smtClean="0"/>
              <a:t>FOIL</a:t>
            </a:r>
          </a:p>
          <a:p>
            <a:pPr lvl="1"/>
            <a:r>
              <a:rPr lang="en-US" sz="1600" dirty="0" smtClean="0"/>
              <a:t>“…who neither beg nor fear</a:t>
            </a:r>
            <a:br>
              <a:rPr lang="en-US" sz="1600" dirty="0" smtClean="0"/>
            </a:br>
            <a:r>
              <a:rPr lang="en-US" sz="1600" dirty="0" smtClean="0"/>
              <a:t>  Your favors nor your hate.”</a:t>
            </a:r>
          </a:p>
          <a:p>
            <a:pPr lvl="1"/>
            <a:r>
              <a:rPr lang="en-US" sz="1600" dirty="0" smtClean="0"/>
              <a:t>“Stay, you imperfect speaks, tell me more.”</a:t>
            </a:r>
          </a:p>
          <a:p>
            <a:r>
              <a:rPr lang="en-US" sz="2000" dirty="0" smtClean="0"/>
              <a:t>Macbeth &amp; the prophesies </a:t>
            </a:r>
          </a:p>
          <a:p>
            <a:endParaRPr lang="en-US" sz="1600" dirty="0" smtClean="0"/>
          </a:p>
          <a:p>
            <a:endParaRPr lang="en-US" dirty="0"/>
          </a:p>
        </p:txBody>
      </p:sp>
      <p:sp>
        <p:nvSpPr>
          <p:cNvPr id="5" name="Title 4"/>
          <p:cNvSpPr>
            <a:spLocks noGrp="1"/>
          </p:cNvSpPr>
          <p:nvPr>
            <p:ph type="title"/>
          </p:nvPr>
        </p:nvSpPr>
        <p:spPr>
          <a:xfrm>
            <a:off x="0" y="-338848"/>
            <a:ext cx="4937211" cy="1325563"/>
          </a:xfrm>
        </p:spPr>
        <p:txBody>
          <a:bodyPr/>
          <a:lstStyle/>
          <a:p>
            <a:pPr algn="ctr"/>
            <a:r>
              <a:rPr lang="en-US" sz="3600" dirty="0" smtClean="0">
                <a:latin typeface="Aharoni" panose="02010803020104030203" pitchFamily="2" charset="-79"/>
                <a:cs typeface="Aharoni" panose="02010803020104030203" pitchFamily="2" charset="-79"/>
              </a:rPr>
              <a:t>Act I, scene iii</a:t>
            </a:r>
            <a:endParaRPr lang="en-US" sz="3600" dirty="0">
              <a:latin typeface="Aharoni" panose="02010803020104030203" pitchFamily="2" charset="-79"/>
              <a:cs typeface="Aharoni" panose="02010803020104030203" pitchFamily="2" charset="-79"/>
            </a:endParaRPr>
          </a:p>
        </p:txBody>
      </p:sp>
      <p:pic>
        <p:nvPicPr>
          <p:cNvPr id="8198" name="Picture 6" descr="Image result for macbeth banquo meeting the witch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3343" b="133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1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white 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62313" t="70546" r="9125" b="-526"/>
          <a:stretch/>
        </p:blipFill>
        <p:spPr bwMode="auto">
          <a:xfrm>
            <a:off x="382465" y="6176963"/>
            <a:ext cx="2366840" cy="52131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r>
              <a:rPr lang="en-US" sz="2800" dirty="0" smtClean="0"/>
              <a:t>Dramatic irony</a:t>
            </a:r>
          </a:p>
          <a:p>
            <a:r>
              <a:rPr lang="en-US" sz="2800" dirty="0" smtClean="0"/>
              <a:t>Foreshadowing</a:t>
            </a:r>
          </a:p>
          <a:p>
            <a:r>
              <a:rPr lang="en-US" sz="2800" dirty="0" smtClean="0"/>
              <a:t>Macbeth vs. the rebel </a:t>
            </a:r>
          </a:p>
          <a:p>
            <a:r>
              <a:rPr lang="en-US" sz="2800" dirty="0" smtClean="0"/>
              <a:t>Compare &amp; contrast Duncan vs. Macbeth response </a:t>
            </a:r>
          </a:p>
          <a:p>
            <a:r>
              <a:rPr lang="en-US" sz="2800" dirty="0" smtClean="0"/>
              <a:t>How does Shakespeare use language to show the reader something? </a:t>
            </a:r>
          </a:p>
          <a:p>
            <a:r>
              <a:rPr lang="en-US" sz="2800" dirty="0" smtClean="0"/>
              <a:t>Theme:</a:t>
            </a:r>
          </a:p>
          <a:p>
            <a:pPr lvl="1"/>
            <a:r>
              <a:rPr lang="en-US" sz="2400" dirty="0" smtClean="0"/>
              <a:t>Appearance vs. reality </a:t>
            </a:r>
            <a:endParaRPr lang="en-US" sz="2400" dirty="0"/>
          </a:p>
        </p:txBody>
      </p:sp>
      <p:sp>
        <p:nvSpPr>
          <p:cNvPr id="5" name="Title 4"/>
          <p:cNvSpPr>
            <a:spLocks noGrp="1"/>
          </p:cNvSpPr>
          <p:nvPr>
            <p:ph type="title"/>
          </p:nvPr>
        </p:nvSpPr>
        <p:spPr/>
        <p:txBody>
          <a:bodyPr/>
          <a:lstStyle/>
          <a:p>
            <a:r>
              <a:rPr lang="en-US" sz="4800" dirty="0" smtClean="0">
                <a:latin typeface="Aharoni" panose="02010803020104030203" pitchFamily="2" charset="-79"/>
                <a:cs typeface="Aharoni" panose="02010803020104030203" pitchFamily="2" charset="-79"/>
              </a:rPr>
              <a:t>Act I, scene iv</a:t>
            </a:r>
            <a:endParaRPr lang="en-US" sz="4800" dirty="0">
              <a:latin typeface="Aharoni" panose="02010803020104030203" pitchFamily="2" charset="-79"/>
              <a:cs typeface="Aharoni" panose="02010803020104030203" pitchFamily="2" charset="-79"/>
            </a:endParaRPr>
          </a:p>
        </p:txBody>
      </p:sp>
      <p:pic>
        <p:nvPicPr>
          <p:cNvPr id="7174" name="Picture 6" descr="Image result for macbeth and dunca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9954" r="995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83460"/>
      </p:ext>
    </p:extLst>
  </p:cSld>
  <p:clrMapOvr>
    <a:masterClrMapping/>
  </p:clrMapOvr>
</p:sld>
</file>

<file path=ppt/theme/theme1.xml><?xml version="1.0" encoding="utf-8"?>
<a:theme xmlns:a="http://schemas.openxmlformats.org/drawingml/2006/main" name="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RP Presentation Template - v4" id="{5A1D21B0-D8D6-48EB-A1CE-18C04FEC275C}" vid="{BD22CA7A-23A4-4CDD-A8BF-32478AEAA1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4D11C4-B5F9-44C2-913E-1DC5DF789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D08007-B5F0-4B81-8CE1-43AFAA162CF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7FCA88F-1E96-47BA-9B15-D836743B3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Rose suite presentation</Template>
  <TotalTime>0</TotalTime>
  <Words>1093</Words>
  <Application>Microsoft Office PowerPoint</Application>
  <PresentationFormat>Widescreen</PresentationFormat>
  <Paragraphs>141</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Andalus</vt:lpstr>
      <vt:lpstr>Arial</vt:lpstr>
      <vt:lpstr>Calibri</vt:lpstr>
      <vt:lpstr>Corbel</vt:lpstr>
      <vt:lpstr>Wingdings</vt:lpstr>
      <vt:lpstr>Office Theme</vt:lpstr>
      <vt:lpstr>Macbeth</vt:lpstr>
      <vt:lpstr>Learning Outcomes</vt:lpstr>
      <vt:lpstr>Important Reminders:</vt:lpstr>
      <vt:lpstr>Parts: </vt:lpstr>
      <vt:lpstr>Characters Explained</vt:lpstr>
      <vt:lpstr>Act I, Scene I</vt:lpstr>
      <vt:lpstr>Act I, Scene II</vt:lpstr>
      <vt:lpstr>Act I, scene iii</vt:lpstr>
      <vt:lpstr>Act I, scene iv</vt:lpstr>
      <vt:lpstr>Act I, scene v</vt:lpstr>
      <vt:lpstr>Act I, scene vi</vt:lpstr>
      <vt:lpstr>Act I, scene vii</vt:lpstr>
      <vt:lpstr>To do: </vt:lpstr>
      <vt:lpstr>Discussion Questions: </vt:lpstr>
      <vt:lpstr>Discussion Questions  Part 2</vt:lpstr>
      <vt:lpstr>Literary Elements Questions: </vt:lpstr>
      <vt:lpstr>Need some extra help understanding?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2019-01-08T13:05:43Z</dcterms:created>
  <dcterms:modified xsi:type="dcterms:W3CDTF">2019-01-09T14:33:01Z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