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Courgette" panose="020B0604020202020204" charset="0"/>
      <p:regular r:id="rId39"/>
    </p:embeddedFont>
    <p:embeddedFont>
      <p:font typeface="Gloria Hallelujah" panose="020B0604020202020204" charset="0"/>
      <p:regular r:id="rId40"/>
    </p:embeddedFont>
    <p:embeddedFont>
      <p:font typeface="Open Sans" panose="020B0604020202020204" charset="0"/>
      <p:regular r:id="rId41"/>
      <p:bold r:id="rId42"/>
      <p:italic r:id="rId43"/>
      <p:boldItalic r:id="rId44"/>
    </p:embeddedFont>
    <p:embeddedFont>
      <p:font typeface="Righteous" panose="020B0604020202020204" charset="0"/>
      <p:regular r:id="rId45"/>
    </p:embeddedFont>
    <p:embeddedFont>
      <p:font typeface="Roboto Condensed" panose="020B0604020202020204" charset="0"/>
      <p:regular r:id="rId46"/>
      <p:bold r:id="rId47"/>
      <p:italic r:id="rId48"/>
      <p:boldItalic r:id="rId49"/>
    </p:embeddedFont>
    <p:embeddedFont>
      <p:font typeface="Roboto Slab" panose="020B060402020202020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68" d="100"/>
          <a:sy n="68" d="100"/>
        </p:scale>
        <p:origin x="8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en/forest-light-mood-light-beam-65790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en/forest-fog-nature-winter-trees-54736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ixabay.com/en/forest-fog-nature-winter-trees-54736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ixabay.com/en/forest-fog-nature-winter-trees-54736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ixabay.com/en/forest-light-mood-light-beam-657902/"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pixabay.com/en/bright-hanging-illuminated-1854161/"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pixabay.com/en/forest-light-mood-light-beam-657902/"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pixabay.com/en/bright-hanging-illuminated-185416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ixabay.com/en/forest-light-mood-light-beam-657902/"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pixabay.com/en/bright-hanging-illuminated-1854161/"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pixabay.com/en/forest-light-mood-light-beam-657902/"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pixabay.com/en/bright-hanging-illuminated-1854161/"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ixabay.com/en/forest-light-mood-light-beam-657902/"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pixabay.com/en/bright-hanging-illuminated-1854161/"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en/forest-fog-nature-winter-trees-54736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en/entrepreneur-startup-start-up-man-59335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en/entrepreneur-startup-start-up-man-59335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https://pixabay.com/en/forest-light-mood-light-beam-657902/</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3d788cd63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3d788cd63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https://pixabay.com/en/forest-fog-nature-winter-trees-547363/</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63ec91bd8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63ec91bd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63ec91bd8d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63ec91bd8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63ec91bd8d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63ec91bd8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3ec91bd8d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63ec91bd8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42ff60b1b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642ff60b1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63d788cd63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63d788cd6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https://pixabay.com/en/forest-fog-nature-winter-trees-547363/</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c71ecb041_0_6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c71ecb041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642ff60b1b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642ff60b1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3d788cd63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3d788cd63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https://pixabay.com/en/forest-fog-nature-winter-trees-547363/</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c736f5c39_1_7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c736f5c39_1_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c736f5c3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c736f5c3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https://pixabay.com/en/bright-hanging-illuminated-1854161/</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c736f5c39_1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c736f5c39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https://pixabay.com/en/bright-hanging-illuminated-1854161/</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63d788cd63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63d788cd6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https://pixabay.com/en/bright-hanging-illuminated-1854161/</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63d788cd63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63d788cd63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https://pixabay.com/en/bright-hanging-illuminated-1854161/</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c83f9a38d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c83f9a38d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https://pixabay.com/en/forest-light-mood-light-beam-657902/</a:t>
            </a:r>
            <a:endParaRPr>
              <a:solidFill>
                <a:schemeClr val="dk1"/>
              </a:solidFill>
            </a:endParaRPr>
          </a:p>
          <a:p>
            <a:pPr marL="0" lvl="0" indent="0" algn="l" rtl="0">
              <a:spcBef>
                <a:spcPts val="0"/>
              </a:spcBef>
              <a:spcAft>
                <a:spcPts val="0"/>
              </a:spcAft>
              <a:buNone/>
            </a:pPr>
            <a:r>
              <a:rPr lang="en-GB" u="sng">
                <a:solidFill>
                  <a:schemeClr val="hlink"/>
                </a:solidFill>
                <a:hlinkClick r:id="rId4"/>
              </a:rPr>
              <a:t>https://pixabay.com/en/bright-hanging-illuminated-1854161/</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632c95ff45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632c95ff4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632c95ff45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632c95ff4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632c95ff45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632c95ff4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c736f5c39_1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c736f5c39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https://pixabay.com/en/woman-glasses-business-woman-1254454/</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6444932369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644493236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https://pixabay.com/en/forest-light-mood-light-beam-657902/</a:t>
            </a:r>
            <a:endParaRPr>
              <a:solidFill>
                <a:schemeClr val="dk1"/>
              </a:solidFill>
            </a:endParaRPr>
          </a:p>
          <a:p>
            <a:pPr marL="0" lvl="0" indent="0" algn="l" rtl="0">
              <a:spcBef>
                <a:spcPts val="0"/>
              </a:spcBef>
              <a:spcAft>
                <a:spcPts val="0"/>
              </a:spcAft>
              <a:buNone/>
            </a:pPr>
            <a:r>
              <a:rPr lang="en-GB" u="sng">
                <a:solidFill>
                  <a:schemeClr val="hlink"/>
                </a:solidFill>
                <a:hlinkClick r:id="rId4"/>
              </a:rPr>
              <a:t>https://pixabay.com/en/bright-hanging-illuminated-1854161/</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c83f9a38d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c83f9a38d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6444932369_2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6444932369_2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https://pixabay.com/en/forest-light-mood-light-beam-657902/</a:t>
            </a:r>
            <a:endParaRPr>
              <a:solidFill>
                <a:schemeClr val="dk1"/>
              </a:solidFill>
            </a:endParaRPr>
          </a:p>
          <a:p>
            <a:pPr marL="0" lvl="0" indent="0" algn="l" rtl="0">
              <a:spcBef>
                <a:spcPts val="0"/>
              </a:spcBef>
              <a:spcAft>
                <a:spcPts val="0"/>
              </a:spcAft>
              <a:buNone/>
            </a:pPr>
            <a:r>
              <a:rPr lang="en-GB" u="sng">
                <a:solidFill>
                  <a:schemeClr val="hlink"/>
                </a:solidFill>
                <a:hlinkClick r:id="rId4"/>
              </a:rPr>
              <a:t>https://pixabay.com/en/bright-hanging-illuminated-1854161/</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6444932369_2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6444932369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https://pixabay.com/en/forest-light-mood-light-beam-657902/</a:t>
            </a:r>
            <a:endParaRPr>
              <a:solidFill>
                <a:schemeClr val="dk1"/>
              </a:solidFill>
            </a:endParaRPr>
          </a:p>
          <a:p>
            <a:pPr marL="0" lvl="0" indent="0" algn="l" rtl="0">
              <a:spcBef>
                <a:spcPts val="0"/>
              </a:spcBef>
              <a:spcAft>
                <a:spcPts val="0"/>
              </a:spcAft>
              <a:buNone/>
            </a:pPr>
            <a:r>
              <a:rPr lang="en-GB" u="sng">
                <a:solidFill>
                  <a:schemeClr val="hlink"/>
                </a:solidFill>
                <a:hlinkClick r:id="rId4"/>
              </a:rPr>
              <a:t>https://pixabay.com/en/bright-hanging-illuminated-1854161/</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6444932369_2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6444932369_2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https://pixabay.com/en/forest-light-mood-light-beam-657902/</a:t>
            </a:r>
            <a:endParaRPr>
              <a:solidFill>
                <a:schemeClr val="dk1"/>
              </a:solidFill>
            </a:endParaRPr>
          </a:p>
          <a:p>
            <a:pPr marL="0" lvl="0" indent="0" algn="l" rtl="0">
              <a:spcBef>
                <a:spcPts val="0"/>
              </a:spcBef>
              <a:spcAft>
                <a:spcPts val="0"/>
              </a:spcAft>
              <a:buNone/>
            </a:pPr>
            <a:r>
              <a:rPr lang="en-GB" u="sng">
                <a:solidFill>
                  <a:schemeClr val="hlink"/>
                </a:solidFill>
                <a:hlinkClick r:id="rId4"/>
              </a:rPr>
              <a:t>https://pixabay.com/en/bright-hanging-illuminated-1854161/</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c71e9d63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c71e9d63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https://pixabay.com/en/forest-fog-nature-winter-trees-547363/</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c71ecb041_0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c71ecb041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https://pixabay.com/en/entrepreneur-startup-start-up-man-593358/</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c71ecb041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c71ecb041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https://pixabay.com/en/entrepreneur-startup-start-up-man-593358/</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3ec91bd8d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63ec91bd8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https://pixabay.com/en/entrepreneur-startup-start-up-man-593358/</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3ec91bd8d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63ec91bd8d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https://pixabay.com/en/entrepreneur-startup-start-up-man-593358/</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3d788cd63_0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3d788cd63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https://pixabay.com/en/entrepreneur-startup-start-up-man-593358/</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ragraph Left And Picture Right">
  <p:cSld name="TITLE_AND_BODY_1_2">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437650" y="579250"/>
            <a:ext cx="4124100" cy="1058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6" name="Google Shape;56;p11"/>
          <p:cNvSpPr/>
          <p:nvPr/>
        </p:nvSpPr>
        <p:spPr>
          <a:xfrm>
            <a:off x="544926" y="499667"/>
            <a:ext cx="701400" cy="660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p:nvPr/>
        </p:nvSpPr>
        <p:spPr>
          <a:xfrm>
            <a:off x="471675" y="4738975"/>
            <a:ext cx="1523400" cy="24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solidFill>
                  <a:schemeClr val="dk2"/>
                </a:solidFill>
              </a:rPr>
              <a:t>Your Company Name</a:t>
            </a:r>
            <a:endParaRPr sz="800">
              <a:solidFill>
                <a:schemeClr val="dk2"/>
              </a:solidFill>
            </a:endParaRPr>
          </a:p>
        </p:txBody>
      </p:sp>
      <p:sp>
        <p:nvSpPr>
          <p:cNvPr id="58" name="Google Shape;58;p11"/>
          <p:cNvSpPr txBox="1">
            <a:spLocks noGrp="1"/>
          </p:cNvSpPr>
          <p:nvPr>
            <p:ph type="subTitle" idx="1"/>
          </p:nvPr>
        </p:nvSpPr>
        <p:spPr>
          <a:xfrm>
            <a:off x="759989" y="1924850"/>
            <a:ext cx="34065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ragraph Right And Picture Left ">
  <p:cSld name="TITLE_AND_BODY_1_2_1">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437650" y="579250"/>
            <a:ext cx="4124100" cy="1058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p12"/>
          <p:cNvSpPr/>
          <p:nvPr/>
        </p:nvSpPr>
        <p:spPr>
          <a:xfrm>
            <a:off x="544926" y="499667"/>
            <a:ext cx="701400" cy="660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2"/>
          <p:cNvSpPr txBox="1"/>
          <p:nvPr/>
        </p:nvSpPr>
        <p:spPr>
          <a:xfrm>
            <a:off x="471675" y="4738975"/>
            <a:ext cx="1523400" cy="24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solidFill>
                  <a:schemeClr val="dk2"/>
                </a:solidFill>
              </a:rPr>
              <a:t>Your Company Name</a:t>
            </a:r>
            <a:endParaRPr sz="800">
              <a:solidFill>
                <a:schemeClr val="dk2"/>
              </a:solidFill>
            </a:endParaRPr>
          </a:p>
        </p:txBody>
      </p:sp>
      <p:sp>
        <p:nvSpPr>
          <p:cNvPr id="64" name="Google Shape;64;p12"/>
          <p:cNvSpPr txBox="1">
            <a:spLocks noGrp="1"/>
          </p:cNvSpPr>
          <p:nvPr>
            <p:ph type="subTitle" idx="1"/>
          </p:nvPr>
        </p:nvSpPr>
        <p:spPr>
          <a:xfrm>
            <a:off x="4858500" y="1924850"/>
            <a:ext cx="34065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Paragraph">
  <p:cSld name="TITLE_AND_BODY_1_2_1_1">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437650" y="579250"/>
            <a:ext cx="4124100" cy="1058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68" name="Google Shape;68;p13"/>
          <p:cNvSpPr/>
          <p:nvPr/>
        </p:nvSpPr>
        <p:spPr>
          <a:xfrm>
            <a:off x="544926" y="499667"/>
            <a:ext cx="701400" cy="660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txBox="1"/>
          <p:nvPr/>
        </p:nvSpPr>
        <p:spPr>
          <a:xfrm>
            <a:off x="471675" y="4738975"/>
            <a:ext cx="1523400" cy="24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solidFill>
                  <a:schemeClr val="dk2"/>
                </a:solidFill>
              </a:rPr>
              <a:t>Your Company Name</a:t>
            </a:r>
            <a:endParaRPr sz="800">
              <a:solidFill>
                <a:schemeClr val="dk2"/>
              </a:solidFill>
            </a:endParaRPr>
          </a:p>
        </p:txBody>
      </p:sp>
      <p:sp>
        <p:nvSpPr>
          <p:cNvPr id="70" name="Google Shape;70;p13"/>
          <p:cNvSpPr txBox="1">
            <a:spLocks noGrp="1"/>
          </p:cNvSpPr>
          <p:nvPr>
            <p:ph type="subTitle" idx="1"/>
          </p:nvPr>
        </p:nvSpPr>
        <p:spPr>
          <a:xfrm>
            <a:off x="4858500" y="1924850"/>
            <a:ext cx="34065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
        <p:nvSpPr>
          <p:cNvPr id="71" name="Google Shape;71;p13"/>
          <p:cNvSpPr txBox="1">
            <a:spLocks noGrp="1"/>
          </p:cNvSpPr>
          <p:nvPr>
            <p:ph type="subTitle" idx="2"/>
          </p:nvPr>
        </p:nvSpPr>
        <p:spPr>
          <a:xfrm>
            <a:off x="759989" y="1924850"/>
            <a:ext cx="34065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2800">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2800">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2800">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2800">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2800">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2800">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2800">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2800">
                <a:latin typeface="Open Sans"/>
                <a:ea typeface="Open Sans"/>
                <a:cs typeface="Open Sans"/>
                <a:sym typeface="Open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Picture Layout">
  <p:cSld name="TITLE_AND_BODY_1_1">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37650" y="579250"/>
            <a:ext cx="4124100" cy="1058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75" name="Google Shape;75;p14"/>
          <p:cNvSpPr/>
          <p:nvPr/>
        </p:nvSpPr>
        <p:spPr>
          <a:xfrm>
            <a:off x="544926" y="499667"/>
            <a:ext cx="701400" cy="660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txBox="1"/>
          <p:nvPr/>
        </p:nvSpPr>
        <p:spPr>
          <a:xfrm>
            <a:off x="471675" y="4738975"/>
            <a:ext cx="1523400" cy="24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solidFill>
                  <a:schemeClr val="dk2"/>
                </a:solidFill>
              </a:rPr>
              <a:t>Your Company Name</a:t>
            </a:r>
            <a:endParaRPr sz="800">
              <a:solidFill>
                <a:schemeClr val="dk2"/>
              </a:solidFill>
            </a:endParaRPr>
          </a:p>
        </p:txBody>
      </p:sp>
      <p:sp>
        <p:nvSpPr>
          <p:cNvPr id="77" name="Google Shape;77;p14"/>
          <p:cNvSpPr txBox="1">
            <a:spLocks noGrp="1"/>
          </p:cNvSpPr>
          <p:nvPr>
            <p:ph type="subTitle" idx="1"/>
          </p:nvPr>
        </p:nvSpPr>
        <p:spPr>
          <a:xfrm>
            <a:off x="447850" y="1502250"/>
            <a:ext cx="3705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78" name="Google Shape;78;p14"/>
          <p:cNvSpPr txBox="1">
            <a:spLocks noGrp="1"/>
          </p:cNvSpPr>
          <p:nvPr>
            <p:ph type="subTitle" idx="2"/>
          </p:nvPr>
        </p:nvSpPr>
        <p:spPr>
          <a:xfrm>
            <a:off x="4910650" y="2981525"/>
            <a:ext cx="3734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9"/>
        <p:cNvGrpSpPr/>
        <p:nvPr/>
      </p:nvGrpSpPr>
      <p:grpSpPr>
        <a:xfrm>
          <a:off x="0" y="0"/>
          <a:ext cx="0" cy="0"/>
          <a:chOff x="0" y="0"/>
          <a:chExt cx="0" cy="0"/>
        </a:xfrm>
      </p:grpSpPr>
      <p:sp>
        <p:nvSpPr>
          <p:cNvPr id="80" name="Google Shape;80;p15"/>
          <p:cNvSpPr txBox="1">
            <a:spLocks noGrp="1"/>
          </p:cNvSpPr>
          <p:nvPr>
            <p:ph type="body" idx="1"/>
          </p:nvPr>
        </p:nvSpPr>
        <p:spPr>
          <a:xfrm>
            <a:off x="437650" y="1587825"/>
            <a:ext cx="4023900" cy="27753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1600"/>
              </a:spcBef>
              <a:spcAft>
                <a:spcPts val="0"/>
              </a:spcAft>
              <a:buSzPts val="1100"/>
              <a:buChar char="○"/>
              <a:defRPr sz="1100"/>
            </a:lvl2pPr>
            <a:lvl3pPr marL="1371600" lvl="2" indent="-298450">
              <a:spcBef>
                <a:spcPts val="1600"/>
              </a:spcBef>
              <a:spcAft>
                <a:spcPts val="0"/>
              </a:spcAft>
              <a:buSzPts val="1100"/>
              <a:buChar char="■"/>
              <a:defRPr sz="1100"/>
            </a:lvl3pPr>
            <a:lvl4pPr marL="1828800" lvl="3" indent="-298450">
              <a:spcBef>
                <a:spcPts val="1600"/>
              </a:spcBef>
              <a:spcAft>
                <a:spcPts val="0"/>
              </a:spcAft>
              <a:buSzPts val="1100"/>
              <a:buChar char="●"/>
              <a:defRPr sz="1100"/>
            </a:lvl4pPr>
            <a:lvl5pPr marL="2286000" lvl="4" indent="-298450">
              <a:spcBef>
                <a:spcPts val="1600"/>
              </a:spcBef>
              <a:spcAft>
                <a:spcPts val="0"/>
              </a:spcAft>
              <a:buSzPts val="1100"/>
              <a:buChar char="○"/>
              <a:defRPr sz="1100"/>
            </a:lvl5pPr>
            <a:lvl6pPr marL="2743200" lvl="5" indent="-298450">
              <a:spcBef>
                <a:spcPts val="1600"/>
              </a:spcBef>
              <a:spcAft>
                <a:spcPts val="0"/>
              </a:spcAft>
              <a:buSzPts val="1100"/>
              <a:buChar char="■"/>
              <a:defRPr sz="1100"/>
            </a:lvl6pPr>
            <a:lvl7pPr marL="3200400" lvl="6" indent="-298450">
              <a:spcBef>
                <a:spcPts val="1600"/>
              </a:spcBef>
              <a:spcAft>
                <a:spcPts val="0"/>
              </a:spcAft>
              <a:buSzPts val="1100"/>
              <a:buChar char="●"/>
              <a:defRPr sz="1100"/>
            </a:lvl7pPr>
            <a:lvl8pPr marL="3657600" lvl="7" indent="-298450">
              <a:spcBef>
                <a:spcPts val="1600"/>
              </a:spcBef>
              <a:spcAft>
                <a:spcPts val="0"/>
              </a:spcAft>
              <a:buSzPts val="1100"/>
              <a:buChar char="○"/>
              <a:defRPr sz="1100"/>
            </a:lvl8pPr>
            <a:lvl9pPr marL="4114800" lvl="8" indent="-298450">
              <a:spcBef>
                <a:spcPts val="1600"/>
              </a:spcBef>
              <a:spcAft>
                <a:spcPts val="1600"/>
              </a:spcAft>
              <a:buSzPts val="1100"/>
              <a:buChar char="■"/>
              <a:defRPr sz="1100"/>
            </a:lvl9pPr>
          </a:lstStyle>
          <a:p>
            <a:endParaRPr/>
          </a:p>
        </p:txBody>
      </p:sp>
      <p:sp>
        <p:nvSpPr>
          <p:cNvPr id="81" name="Google Shape;81;p15"/>
          <p:cNvSpPr txBox="1">
            <a:spLocks noGrp="1"/>
          </p:cNvSpPr>
          <p:nvPr>
            <p:ph type="body" idx="2"/>
          </p:nvPr>
        </p:nvSpPr>
        <p:spPr>
          <a:xfrm>
            <a:off x="4799325" y="1587825"/>
            <a:ext cx="3795300" cy="27753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1600"/>
              </a:spcBef>
              <a:spcAft>
                <a:spcPts val="0"/>
              </a:spcAft>
              <a:buSzPts val="1100"/>
              <a:buChar char="○"/>
              <a:defRPr sz="1100"/>
            </a:lvl2pPr>
            <a:lvl3pPr marL="1371600" lvl="2" indent="-298450">
              <a:spcBef>
                <a:spcPts val="1600"/>
              </a:spcBef>
              <a:spcAft>
                <a:spcPts val="0"/>
              </a:spcAft>
              <a:buSzPts val="1100"/>
              <a:buChar char="■"/>
              <a:defRPr sz="1100"/>
            </a:lvl3pPr>
            <a:lvl4pPr marL="1828800" lvl="3" indent="-298450">
              <a:spcBef>
                <a:spcPts val="1600"/>
              </a:spcBef>
              <a:spcAft>
                <a:spcPts val="0"/>
              </a:spcAft>
              <a:buSzPts val="1100"/>
              <a:buChar char="●"/>
              <a:defRPr sz="1100"/>
            </a:lvl4pPr>
            <a:lvl5pPr marL="2286000" lvl="4" indent="-298450">
              <a:spcBef>
                <a:spcPts val="1600"/>
              </a:spcBef>
              <a:spcAft>
                <a:spcPts val="0"/>
              </a:spcAft>
              <a:buSzPts val="1100"/>
              <a:buChar char="○"/>
              <a:defRPr sz="1100"/>
            </a:lvl5pPr>
            <a:lvl6pPr marL="2743200" lvl="5" indent="-298450">
              <a:spcBef>
                <a:spcPts val="1600"/>
              </a:spcBef>
              <a:spcAft>
                <a:spcPts val="0"/>
              </a:spcAft>
              <a:buSzPts val="1100"/>
              <a:buChar char="■"/>
              <a:defRPr sz="1100"/>
            </a:lvl6pPr>
            <a:lvl7pPr marL="3200400" lvl="6" indent="-298450">
              <a:spcBef>
                <a:spcPts val="1600"/>
              </a:spcBef>
              <a:spcAft>
                <a:spcPts val="0"/>
              </a:spcAft>
              <a:buSzPts val="1100"/>
              <a:buChar char="●"/>
              <a:defRPr sz="1100"/>
            </a:lvl7pPr>
            <a:lvl8pPr marL="3657600" lvl="7" indent="-298450">
              <a:spcBef>
                <a:spcPts val="1600"/>
              </a:spcBef>
              <a:spcAft>
                <a:spcPts val="0"/>
              </a:spcAft>
              <a:buSzPts val="1100"/>
              <a:buChar char="○"/>
              <a:defRPr sz="1100"/>
            </a:lvl8pPr>
            <a:lvl9pPr marL="4114800" lvl="8" indent="-298450">
              <a:spcBef>
                <a:spcPts val="1600"/>
              </a:spcBef>
              <a:spcAft>
                <a:spcPts val="1600"/>
              </a:spcAft>
              <a:buSzPts val="1100"/>
              <a:buChar char="■"/>
              <a:defRPr sz="1100"/>
            </a:lvl9pPr>
          </a:lstStyle>
          <a:p>
            <a:endParaRPr/>
          </a:p>
        </p:txBody>
      </p:sp>
      <p:sp>
        <p:nvSpPr>
          <p:cNvPr id="82" name="Google Shape;8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83" name="Google Shape;83;p15"/>
          <p:cNvSpPr txBox="1">
            <a:spLocks noGrp="1"/>
          </p:cNvSpPr>
          <p:nvPr>
            <p:ph type="title"/>
          </p:nvPr>
        </p:nvSpPr>
        <p:spPr>
          <a:xfrm>
            <a:off x="437650" y="527600"/>
            <a:ext cx="8268600" cy="612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15"/>
          <p:cNvSpPr/>
          <p:nvPr/>
        </p:nvSpPr>
        <p:spPr>
          <a:xfrm>
            <a:off x="544926" y="513238"/>
            <a:ext cx="701400" cy="660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p:nvPr/>
        </p:nvSpPr>
        <p:spPr>
          <a:xfrm>
            <a:off x="471675" y="4738975"/>
            <a:ext cx="1523400" cy="24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8" name="Google Shape;8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1" name="Google Shape;91;p1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92" name="Google Shape;9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5" name="Google Shape;9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6"/>
        <p:cNvGrpSpPr/>
        <p:nvPr/>
      </p:nvGrpSpPr>
      <p:grpSpPr>
        <a:xfrm>
          <a:off x="0" y="0"/>
          <a:ext cx="0" cy="0"/>
          <a:chOff x="0" y="0"/>
          <a:chExt cx="0" cy="0"/>
        </a:xfrm>
      </p:grpSpPr>
      <p:sp>
        <p:nvSpPr>
          <p:cNvPr id="97" name="Google Shape;97;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9" name="Google Shape;99;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0" name="Google Shape;100;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01" name="Google Shape;10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2"/>
        <p:cNvGrpSpPr/>
        <p:nvPr/>
      </p:nvGrpSpPr>
      <p:grpSpPr>
        <a:xfrm>
          <a:off x="0" y="0"/>
          <a:ext cx="0" cy="0"/>
          <a:chOff x="0" y="0"/>
          <a:chExt cx="0" cy="0"/>
        </a:xfrm>
      </p:grpSpPr>
      <p:sp>
        <p:nvSpPr>
          <p:cNvPr id="103" name="Google Shape;103;p2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04" name="Google Shape;10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6018850" y="1146775"/>
            <a:ext cx="2453700" cy="1650600"/>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sz="3300" b="1"/>
            </a:lvl1pPr>
            <a:lvl2pPr lvl="1" rtl="0">
              <a:spcBef>
                <a:spcPts val="0"/>
              </a:spcBef>
              <a:spcAft>
                <a:spcPts val="0"/>
              </a:spcAft>
              <a:buSzPts val="5200"/>
              <a:buFont typeface="Roboto Slab"/>
              <a:buNone/>
              <a:defRPr sz="5200">
                <a:latin typeface="Roboto Slab"/>
                <a:ea typeface="Roboto Slab"/>
                <a:cs typeface="Roboto Slab"/>
                <a:sym typeface="Roboto Slab"/>
              </a:defRPr>
            </a:lvl2pPr>
            <a:lvl3pPr lvl="2" rtl="0">
              <a:spcBef>
                <a:spcPts val="0"/>
              </a:spcBef>
              <a:spcAft>
                <a:spcPts val="0"/>
              </a:spcAft>
              <a:buSzPts val="5200"/>
              <a:buFont typeface="Roboto Slab"/>
              <a:buNone/>
              <a:defRPr sz="5200">
                <a:latin typeface="Roboto Slab"/>
                <a:ea typeface="Roboto Slab"/>
                <a:cs typeface="Roboto Slab"/>
                <a:sym typeface="Roboto Slab"/>
              </a:defRPr>
            </a:lvl3pPr>
            <a:lvl4pPr lvl="3" rtl="0">
              <a:spcBef>
                <a:spcPts val="0"/>
              </a:spcBef>
              <a:spcAft>
                <a:spcPts val="0"/>
              </a:spcAft>
              <a:buSzPts val="5200"/>
              <a:buFont typeface="Roboto Slab"/>
              <a:buNone/>
              <a:defRPr sz="5200">
                <a:latin typeface="Roboto Slab"/>
                <a:ea typeface="Roboto Slab"/>
                <a:cs typeface="Roboto Slab"/>
                <a:sym typeface="Roboto Slab"/>
              </a:defRPr>
            </a:lvl4pPr>
            <a:lvl5pPr lvl="4" rtl="0">
              <a:spcBef>
                <a:spcPts val="0"/>
              </a:spcBef>
              <a:spcAft>
                <a:spcPts val="0"/>
              </a:spcAft>
              <a:buSzPts val="5200"/>
              <a:buFont typeface="Roboto Slab"/>
              <a:buNone/>
              <a:defRPr sz="5200">
                <a:latin typeface="Roboto Slab"/>
                <a:ea typeface="Roboto Slab"/>
                <a:cs typeface="Roboto Slab"/>
                <a:sym typeface="Roboto Slab"/>
              </a:defRPr>
            </a:lvl5pPr>
            <a:lvl6pPr lvl="5" rtl="0">
              <a:spcBef>
                <a:spcPts val="0"/>
              </a:spcBef>
              <a:spcAft>
                <a:spcPts val="0"/>
              </a:spcAft>
              <a:buSzPts val="5200"/>
              <a:buFont typeface="Roboto Slab"/>
              <a:buNone/>
              <a:defRPr sz="5200">
                <a:latin typeface="Roboto Slab"/>
                <a:ea typeface="Roboto Slab"/>
                <a:cs typeface="Roboto Slab"/>
                <a:sym typeface="Roboto Slab"/>
              </a:defRPr>
            </a:lvl6pPr>
            <a:lvl7pPr lvl="6" rtl="0">
              <a:spcBef>
                <a:spcPts val="0"/>
              </a:spcBef>
              <a:spcAft>
                <a:spcPts val="0"/>
              </a:spcAft>
              <a:buSzPts val="5200"/>
              <a:buFont typeface="Roboto Slab"/>
              <a:buNone/>
              <a:defRPr sz="5200">
                <a:latin typeface="Roboto Slab"/>
                <a:ea typeface="Roboto Slab"/>
                <a:cs typeface="Roboto Slab"/>
                <a:sym typeface="Roboto Slab"/>
              </a:defRPr>
            </a:lvl7pPr>
            <a:lvl8pPr lvl="7" rtl="0">
              <a:spcBef>
                <a:spcPts val="0"/>
              </a:spcBef>
              <a:spcAft>
                <a:spcPts val="0"/>
              </a:spcAft>
              <a:buSzPts val="5200"/>
              <a:buFont typeface="Roboto Slab"/>
              <a:buNone/>
              <a:defRPr sz="5200">
                <a:latin typeface="Roboto Slab"/>
                <a:ea typeface="Roboto Slab"/>
                <a:cs typeface="Roboto Slab"/>
                <a:sym typeface="Roboto Slab"/>
              </a:defRPr>
            </a:lvl8pPr>
            <a:lvl9pPr lvl="8" rtl="0">
              <a:spcBef>
                <a:spcPts val="0"/>
              </a:spcBef>
              <a:spcAft>
                <a:spcPts val="0"/>
              </a:spcAft>
              <a:buSzPts val="5200"/>
              <a:buFont typeface="Roboto Slab"/>
              <a:buNone/>
              <a:defRPr sz="5200">
                <a:latin typeface="Roboto Slab"/>
                <a:ea typeface="Roboto Slab"/>
                <a:cs typeface="Roboto Slab"/>
                <a:sym typeface="Roboto Slab"/>
              </a:defRPr>
            </a:lvl9pPr>
          </a:lstStyle>
          <a:p>
            <a:endParaRPr/>
          </a:p>
        </p:txBody>
      </p:sp>
      <p:sp>
        <p:nvSpPr>
          <p:cNvPr id="15" name="Google Shape;15;p3"/>
          <p:cNvSpPr txBox="1">
            <a:spLocks noGrp="1"/>
          </p:cNvSpPr>
          <p:nvPr>
            <p:ph type="subTitle" idx="1"/>
          </p:nvPr>
        </p:nvSpPr>
        <p:spPr>
          <a:xfrm>
            <a:off x="441075" y="3838375"/>
            <a:ext cx="5109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sp>
        <p:nvSpPr>
          <p:cNvPr id="106" name="Google Shape;106;p2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7" name="Google Shape;107;p2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08" name="Google Shape;10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11" name="Google Shape;111;p22"/>
          <p:cNvSpPr txBox="1"/>
          <p:nvPr/>
        </p:nvSpPr>
        <p:spPr>
          <a:xfrm>
            <a:off x="471675" y="4738975"/>
            <a:ext cx="1523400" cy="24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311700" y="213700"/>
            <a:ext cx="8520600" cy="46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Font typeface="Roboto Slab"/>
              <a:buNone/>
              <a:defRPr>
                <a:latin typeface="Roboto Slab"/>
                <a:ea typeface="Roboto Slab"/>
                <a:cs typeface="Roboto Slab"/>
                <a:sym typeface="Roboto Slab"/>
              </a:defRPr>
            </a:lvl2pPr>
            <a:lvl3pPr lvl="2" rtl="0">
              <a:spcBef>
                <a:spcPts val="0"/>
              </a:spcBef>
              <a:spcAft>
                <a:spcPts val="0"/>
              </a:spcAft>
              <a:buSzPts val="2800"/>
              <a:buFont typeface="Roboto Slab"/>
              <a:buNone/>
              <a:defRPr>
                <a:latin typeface="Roboto Slab"/>
                <a:ea typeface="Roboto Slab"/>
                <a:cs typeface="Roboto Slab"/>
                <a:sym typeface="Roboto Slab"/>
              </a:defRPr>
            </a:lvl3pPr>
            <a:lvl4pPr lvl="3" rtl="0">
              <a:spcBef>
                <a:spcPts val="0"/>
              </a:spcBef>
              <a:spcAft>
                <a:spcPts val="0"/>
              </a:spcAft>
              <a:buSzPts val="2800"/>
              <a:buFont typeface="Roboto Slab"/>
              <a:buNone/>
              <a:defRPr>
                <a:latin typeface="Roboto Slab"/>
                <a:ea typeface="Roboto Slab"/>
                <a:cs typeface="Roboto Slab"/>
                <a:sym typeface="Roboto Slab"/>
              </a:defRPr>
            </a:lvl4pPr>
            <a:lvl5pPr lvl="4" rtl="0">
              <a:spcBef>
                <a:spcPts val="0"/>
              </a:spcBef>
              <a:spcAft>
                <a:spcPts val="0"/>
              </a:spcAft>
              <a:buSzPts val="2800"/>
              <a:buFont typeface="Roboto Slab"/>
              <a:buNone/>
              <a:defRPr>
                <a:latin typeface="Roboto Slab"/>
                <a:ea typeface="Roboto Slab"/>
                <a:cs typeface="Roboto Slab"/>
                <a:sym typeface="Roboto Slab"/>
              </a:defRPr>
            </a:lvl5pPr>
            <a:lvl6pPr lvl="5" rtl="0">
              <a:spcBef>
                <a:spcPts val="0"/>
              </a:spcBef>
              <a:spcAft>
                <a:spcPts val="0"/>
              </a:spcAft>
              <a:buSzPts val="2800"/>
              <a:buFont typeface="Roboto Slab"/>
              <a:buNone/>
              <a:defRPr>
                <a:latin typeface="Roboto Slab"/>
                <a:ea typeface="Roboto Slab"/>
                <a:cs typeface="Roboto Slab"/>
                <a:sym typeface="Roboto Slab"/>
              </a:defRPr>
            </a:lvl6pPr>
            <a:lvl7pPr lvl="6" rtl="0">
              <a:spcBef>
                <a:spcPts val="0"/>
              </a:spcBef>
              <a:spcAft>
                <a:spcPts val="0"/>
              </a:spcAft>
              <a:buSzPts val="2800"/>
              <a:buFont typeface="Roboto Slab"/>
              <a:buNone/>
              <a:defRPr>
                <a:latin typeface="Roboto Slab"/>
                <a:ea typeface="Roboto Slab"/>
                <a:cs typeface="Roboto Slab"/>
                <a:sym typeface="Roboto Slab"/>
              </a:defRPr>
            </a:lvl7pPr>
            <a:lvl8pPr lvl="7" rtl="0">
              <a:spcBef>
                <a:spcPts val="0"/>
              </a:spcBef>
              <a:spcAft>
                <a:spcPts val="0"/>
              </a:spcAft>
              <a:buSzPts val="2800"/>
              <a:buFont typeface="Roboto Slab"/>
              <a:buNone/>
              <a:defRPr>
                <a:latin typeface="Roboto Slab"/>
                <a:ea typeface="Roboto Slab"/>
                <a:cs typeface="Roboto Slab"/>
                <a:sym typeface="Roboto Slab"/>
              </a:defRPr>
            </a:lvl8pPr>
            <a:lvl9pPr lvl="8" rtl="0">
              <a:spcBef>
                <a:spcPts val="0"/>
              </a:spcBef>
              <a:spcAft>
                <a:spcPts val="0"/>
              </a:spcAft>
              <a:buSzPts val="2800"/>
              <a:buFont typeface="Roboto Slab"/>
              <a:buNone/>
              <a:defRPr>
                <a:latin typeface="Roboto Slab"/>
                <a:ea typeface="Roboto Slab"/>
                <a:cs typeface="Roboto Slab"/>
                <a:sym typeface="Roboto Slab"/>
              </a:defRPr>
            </a:lvl9pPr>
          </a:lstStyle>
          <a:p>
            <a:endParaRPr/>
          </a:p>
        </p:txBody>
      </p:sp>
      <p:sp>
        <p:nvSpPr>
          <p:cNvPr id="114" name="Google Shape;114;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17"/>
        <p:cNvGrpSpPr/>
        <p:nvPr/>
      </p:nvGrpSpPr>
      <p:grpSpPr>
        <a:xfrm>
          <a:off x="0" y="0"/>
          <a:ext cx="0" cy="0"/>
          <a:chOff x="0" y="0"/>
          <a:chExt cx="0" cy="0"/>
        </a:xfrm>
      </p:grpSpPr>
      <p:sp>
        <p:nvSpPr>
          <p:cNvPr id="18" name="Google Shape;18;p4"/>
          <p:cNvSpPr txBox="1">
            <a:spLocks noGrp="1"/>
          </p:cNvSpPr>
          <p:nvPr>
            <p:ph type="ctrTitle"/>
          </p:nvPr>
        </p:nvSpPr>
        <p:spPr>
          <a:xfrm>
            <a:off x="5048500" y="1289275"/>
            <a:ext cx="3528300" cy="16506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3300" b="1"/>
            </a:lvl1pPr>
            <a:lvl2pPr lvl="1" rtl="0">
              <a:spcBef>
                <a:spcPts val="0"/>
              </a:spcBef>
              <a:spcAft>
                <a:spcPts val="0"/>
              </a:spcAft>
              <a:buSzPts val="5200"/>
              <a:buFont typeface="Roboto Condensed"/>
              <a:buNone/>
              <a:defRPr sz="5200">
                <a:latin typeface="Roboto Condensed"/>
                <a:ea typeface="Roboto Condensed"/>
                <a:cs typeface="Roboto Condensed"/>
                <a:sym typeface="Roboto Condensed"/>
              </a:defRPr>
            </a:lvl2pPr>
            <a:lvl3pPr lvl="2" rtl="0">
              <a:spcBef>
                <a:spcPts val="0"/>
              </a:spcBef>
              <a:spcAft>
                <a:spcPts val="0"/>
              </a:spcAft>
              <a:buSzPts val="5200"/>
              <a:buFont typeface="Roboto Condensed"/>
              <a:buNone/>
              <a:defRPr sz="5200">
                <a:latin typeface="Roboto Condensed"/>
                <a:ea typeface="Roboto Condensed"/>
                <a:cs typeface="Roboto Condensed"/>
                <a:sym typeface="Roboto Condensed"/>
              </a:defRPr>
            </a:lvl3pPr>
            <a:lvl4pPr lvl="3" rtl="0">
              <a:spcBef>
                <a:spcPts val="0"/>
              </a:spcBef>
              <a:spcAft>
                <a:spcPts val="0"/>
              </a:spcAft>
              <a:buSzPts val="5200"/>
              <a:buFont typeface="Roboto Condensed"/>
              <a:buNone/>
              <a:defRPr sz="5200">
                <a:latin typeface="Roboto Condensed"/>
                <a:ea typeface="Roboto Condensed"/>
                <a:cs typeface="Roboto Condensed"/>
                <a:sym typeface="Roboto Condensed"/>
              </a:defRPr>
            </a:lvl4pPr>
            <a:lvl5pPr lvl="4" rtl="0">
              <a:spcBef>
                <a:spcPts val="0"/>
              </a:spcBef>
              <a:spcAft>
                <a:spcPts val="0"/>
              </a:spcAft>
              <a:buSzPts val="5200"/>
              <a:buFont typeface="Roboto Condensed"/>
              <a:buNone/>
              <a:defRPr sz="5200">
                <a:latin typeface="Roboto Condensed"/>
                <a:ea typeface="Roboto Condensed"/>
                <a:cs typeface="Roboto Condensed"/>
                <a:sym typeface="Roboto Condensed"/>
              </a:defRPr>
            </a:lvl5pPr>
            <a:lvl6pPr lvl="5" rtl="0">
              <a:spcBef>
                <a:spcPts val="0"/>
              </a:spcBef>
              <a:spcAft>
                <a:spcPts val="0"/>
              </a:spcAft>
              <a:buSzPts val="5200"/>
              <a:buFont typeface="Roboto Condensed"/>
              <a:buNone/>
              <a:defRPr sz="5200">
                <a:latin typeface="Roboto Condensed"/>
                <a:ea typeface="Roboto Condensed"/>
                <a:cs typeface="Roboto Condensed"/>
                <a:sym typeface="Roboto Condensed"/>
              </a:defRPr>
            </a:lvl6pPr>
            <a:lvl7pPr lvl="6" rtl="0">
              <a:spcBef>
                <a:spcPts val="0"/>
              </a:spcBef>
              <a:spcAft>
                <a:spcPts val="0"/>
              </a:spcAft>
              <a:buSzPts val="5200"/>
              <a:buFont typeface="Roboto Condensed"/>
              <a:buNone/>
              <a:defRPr sz="5200">
                <a:latin typeface="Roboto Condensed"/>
                <a:ea typeface="Roboto Condensed"/>
                <a:cs typeface="Roboto Condensed"/>
                <a:sym typeface="Roboto Condensed"/>
              </a:defRPr>
            </a:lvl7pPr>
            <a:lvl8pPr lvl="7" rtl="0">
              <a:spcBef>
                <a:spcPts val="0"/>
              </a:spcBef>
              <a:spcAft>
                <a:spcPts val="0"/>
              </a:spcAft>
              <a:buSzPts val="5200"/>
              <a:buFont typeface="Roboto Condensed"/>
              <a:buNone/>
              <a:defRPr sz="5200">
                <a:latin typeface="Roboto Condensed"/>
                <a:ea typeface="Roboto Condensed"/>
                <a:cs typeface="Roboto Condensed"/>
                <a:sym typeface="Roboto Condensed"/>
              </a:defRPr>
            </a:lvl8pPr>
            <a:lvl9pPr lvl="8" rtl="0">
              <a:spcBef>
                <a:spcPts val="0"/>
              </a:spcBef>
              <a:spcAft>
                <a:spcPts val="0"/>
              </a:spcAft>
              <a:buSzPts val="5200"/>
              <a:buFont typeface="Roboto Condensed"/>
              <a:buNone/>
              <a:defRPr sz="5200">
                <a:latin typeface="Roboto Condensed"/>
                <a:ea typeface="Roboto Condensed"/>
                <a:cs typeface="Roboto Condensed"/>
                <a:sym typeface="Roboto Condensed"/>
              </a:defRPr>
            </a:lvl9pPr>
          </a:lstStyle>
          <a:p>
            <a:endParaRPr/>
          </a:p>
        </p:txBody>
      </p:sp>
      <p:sp>
        <p:nvSpPr>
          <p:cNvPr id="19" name="Google Shape;19;p4"/>
          <p:cNvSpPr txBox="1">
            <a:spLocks noGrp="1"/>
          </p:cNvSpPr>
          <p:nvPr>
            <p:ph type="subTitle" idx="1"/>
          </p:nvPr>
        </p:nvSpPr>
        <p:spPr>
          <a:xfrm>
            <a:off x="5055000" y="3614425"/>
            <a:ext cx="35283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1" name="Google Shape;21;p4"/>
          <p:cNvSpPr txBox="1"/>
          <p:nvPr/>
        </p:nvSpPr>
        <p:spPr>
          <a:xfrm>
            <a:off x="471675" y="4738975"/>
            <a:ext cx="1523400" cy="24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ight Text and Three Picture ">
  <p:cSld name="TITLE_1_1_2">
    <p:spTree>
      <p:nvGrpSpPr>
        <p:cNvPr id="1" name="Shape 22"/>
        <p:cNvGrpSpPr/>
        <p:nvPr/>
      </p:nvGrpSpPr>
      <p:grpSpPr>
        <a:xfrm>
          <a:off x="0" y="0"/>
          <a:ext cx="0" cy="0"/>
          <a:chOff x="0" y="0"/>
          <a:chExt cx="0" cy="0"/>
        </a:xfrm>
      </p:grpSpPr>
      <p:sp>
        <p:nvSpPr>
          <p:cNvPr id="23" name="Google Shape;23;p5"/>
          <p:cNvSpPr txBox="1">
            <a:spLocks noGrp="1"/>
          </p:cNvSpPr>
          <p:nvPr>
            <p:ph type="ctrTitle"/>
          </p:nvPr>
        </p:nvSpPr>
        <p:spPr>
          <a:xfrm>
            <a:off x="4813550" y="651425"/>
            <a:ext cx="3592500" cy="9138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500" b="1"/>
            </a:lvl1pPr>
            <a:lvl2pPr lvl="1" rtl="0">
              <a:spcBef>
                <a:spcPts val="0"/>
              </a:spcBef>
              <a:spcAft>
                <a:spcPts val="0"/>
              </a:spcAft>
              <a:buSzPts val="5200"/>
              <a:buFont typeface="Roboto Slab"/>
              <a:buNone/>
              <a:defRPr sz="5200">
                <a:latin typeface="Roboto Slab"/>
                <a:ea typeface="Roboto Slab"/>
                <a:cs typeface="Roboto Slab"/>
                <a:sym typeface="Roboto Slab"/>
              </a:defRPr>
            </a:lvl2pPr>
            <a:lvl3pPr lvl="2" rtl="0">
              <a:spcBef>
                <a:spcPts val="0"/>
              </a:spcBef>
              <a:spcAft>
                <a:spcPts val="0"/>
              </a:spcAft>
              <a:buSzPts val="5200"/>
              <a:buFont typeface="Roboto Slab"/>
              <a:buNone/>
              <a:defRPr sz="5200">
                <a:latin typeface="Roboto Slab"/>
                <a:ea typeface="Roboto Slab"/>
                <a:cs typeface="Roboto Slab"/>
                <a:sym typeface="Roboto Slab"/>
              </a:defRPr>
            </a:lvl3pPr>
            <a:lvl4pPr lvl="3" rtl="0">
              <a:spcBef>
                <a:spcPts val="0"/>
              </a:spcBef>
              <a:spcAft>
                <a:spcPts val="0"/>
              </a:spcAft>
              <a:buSzPts val="5200"/>
              <a:buFont typeface="Roboto Slab"/>
              <a:buNone/>
              <a:defRPr sz="5200">
                <a:latin typeface="Roboto Slab"/>
                <a:ea typeface="Roboto Slab"/>
                <a:cs typeface="Roboto Slab"/>
                <a:sym typeface="Roboto Slab"/>
              </a:defRPr>
            </a:lvl4pPr>
            <a:lvl5pPr lvl="4" rtl="0">
              <a:spcBef>
                <a:spcPts val="0"/>
              </a:spcBef>
              <a:spcAft>
                <a:spcPts val="0"/>
              </a:spcAft>
              <a:buSzPts val="5200"/>
              <a:buFont typeface="Roboto Slab"/>
              <a:buNone/>
              <a:defRPr sz="5200">
                <a:latin typeface="Roboto Slab"/>
                <a:ea typeface="Roboto Slab"/>
                <a:cs typeface="Roboto Slab"/>
                <a:sym typeface="Roboto Slab"/>
              </a:defRPr>
            </a:lvl5pPr>
            <a:lvl6pPr lvl="5" rtl="0">
              <a:spcBef>
                <a:spcPts val="0"/>
              </a:spcBef>
              <a:spcAft>
                <a:spcPts val="0"/>
              </a:spcAft>
              <a:buSzPts val="5200"/>
              <a:buFont typeface="Roboto Slab"/>
              <a:buNone/>
              <a:defRPr sz="5200">
                <a:latin typeface="Roboto Slab"/>
                <a:ea typeface="Roboto Slab"/>
                <a:cs typeface="Roboto Slab"/>
                <a:sym typeface="Roboto Slab"/>
              </a:defRPr>
            </a:lvl6pPr>
            <a:lvl7pPr lvl="6" rtl="0">
              <a:spcBef>
                <a:spcPts val="0"/>
              </a:spcBef>
              <a:spcAft>
                <a:spcPts val="0"/>
              </a:spcAft>
              <a:buSzPts val="5200"/>
              <a:buFont typeface="Roboto Slab"/>
              <a:buNone/>
              <a:defRPr sz="5200">
                <a:latin typeface="Roboto Slab"/>
                <a:ea typeface="Roboto Slab"/>
                <a:cs typeface="Roboto Slab"/>
                <a:sym typeface="Roboto Slab"/>
              </a:defRPr>
            </a:lvl7pPr>
            <a:lvl8pPr lvl="7" rtl="0">
              <a:spcBef>
                <a:spcPts val="0"/>
              </a:spcBef>
              <a:spcAft>
                <a:spcPts val="0"/>
              </a:spcAft>
              <a:buSzPts val="5200"/>
              <a:buFont typeface="Roboto Slab"/>
              <a:buNone/>
              <a:defRPr sz="5200">
                <a:latin typeface="Roboto Slab"/>
                <a:ea typeface="Roboto Slab"/>
                <a:cs typeface="Roboto Slab"/>
                <a:sym typeface="Roboto Slab"/>
              </a:defRPr>
            </a:lvl8pPr>
            <a:lvl9pPr lvl="8" rtl="0">
              <a:spcBef>
                <a:spcPts val="0"/>
              </a:spcBef>
              <a:spcAft>
                <a:spcPts val="0"/>
              </a:spcAft>
              <a:buSzPts val="5200"/>
              <a:buFont typeface="Roboto Slab"/>
              <a:buNone/>
              <a:defRPr sz="5200">
                <a:latin typeface="Roboto Slab"/>
                <a:ea typeface="Roboto Slab"/>
                <a:cs typeface="Roboto Slab"/>
                <a:sym typeface="Roboto Slab"/>
              </a:defRPr>
            </a:lvl9pPr>
          </a:lstStyle>
          <a:p>
            <a:endParaRPr/>
          </a:p>
        </p:txBody>
      </p:sp>
      <p:sp>
        <p:nvSpPr>
          <p:cNvPr id="24" name="Google Shape;24;p5"/>
          <p:cNvSpPr txBox="1">
            <a:spLocks noGrp="1"/>
          </p:cNvSpPr>
          <p:nvPr>
            <p:ph type="subTitle" idx="1"/>
          </p:nvPr>
        </p:nvSpPr>
        <p:spPr>
          <a:xfrm>
            <a:off x="4820325" y="1565225"/>
            <a:ext cx="3585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Open Sans"/>
              <a:buNone/>
              <a:defRPr sz="1000">
                <a:latin typeface="Open Sans"/>
                <a:ea typeface="Open Sans"/>
                <a:cs typeface="Open Sans"/>
                <a:sym typeface="Open Sans"/>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6" name="Google Shape;26;p5"/>
          <p:cNvSpPr txBox="1"/>
          <p:nvPr/>
        </p:nvSpPr>
        <p:spPr>
          <a:xfrm>
            <a:off x="471675" y="4738975"/>
            <a:ext cx="1523400" cy="24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solidFill>
                  <a:schemeClr val="dk2"/>
                </a:solidFill>
              </a:rPr>
              <a:t>Your Company Name</a:t>
            </a:r>
            <a:endParaRPr sz="800">
              <a:solidFill>
                <a:schemeClr val="dk2"/>
              </a:solidFill>
            </a:endParaRPr>
          </a:p>
        </p:txBody>
      </p:sp>
      <p:sp>
        <p:nvSpPr>
          <p:cNvPr id="27" name="Google Shape;27;p5"/>
          <p:cNvSpPr/>
          <p:nvPr/>
        </p:nvSpPr>
        <p:spPr>
          <a:xfrm>
            <a:off x="4922055" y="513238"/>
            <a:ext cx="701400" cy="660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28"/>
        <p:cNvGrpSpPr/>
        <p:nvPr/>
      </p:nvGrpSpPr>
      <p:grpSpPr>
        <a:xfrm>
          <a:off x="0" y="0"/>
          <a:ext cx="0" cy="0"/>
          <a:chOff x="0" y="0"/>
          <a:chExt cx="0" cy="0"/>
        </a:xfrm>
      </p:grpSpPr>
      <p:sp>
        <p:nvSpPr>
          <p:cNvPr id="29" name="Google Shape;29;p6"/>
          <p:cNvSpPr txBox="1">
            <a:spLocks noGrp="1"/>
          </p:cNvSpPr>
          <p:nvPr>
            <p:ph type="ctrTitle"/>
          </p:nvPr>
        </p:nvSpPr>
        <p:spPr>
          <a:xfrm>
            <a:off x="5974450" y="910400"/>
            <a:ext cx="2575200" cy="18309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3300" b="1"/>
            </a:lvl1pPr>
            <a:lvl2pPr lvl="1" rtl="0">
              <a:spcBef>
                <a:spcPts val="0"/>
              </a:spcBef>
              <a:spcAft>
                <a:spcPts val="0"/>
              </a:spcAft>
              <a:buSzPts val="5200"/>
              <a:buFont typeface="Roboto Condensed"/>
              <a:buNone/>
              <a:defRPr sz="5200">
                <a:latin typeface="Roboto Condensed"/>
                <a:ea typeface="Roboto Condensed"/>
                <a:cs typeface="Roboto Condensed"/>
                <a:sym typeface="Roboto Condensed"/>
              </a:defRPr>
            </a:lvl2pPr>
            <a:lvl3pPr lvl="2" rtl="0">
              <a:spcBef>
                <a:spcPts val="0"/>
              </a:spcBef>
              <a:spcAft>
                <a:spcPts val="0"/>
              </a:spcAft>
              <a:buSzPts val="5200"/>
              <a:buFont typeface="Roboto Condensed"/>
              <a:buNone/>
              <a:defRPr sz="5200">
                <a:latin typeface="Roboto Condensed"/>
                <a:ea typeface="Roboto Condensed"/>
                <a:cs typeface="Roboto Condensed"/>
                <a:sym typeface="Roboto Condensed"/>
              </a:defRPr>
            </a:lvl3pPr>
            <a:lvl4pPr lvl="3" rtl="0">
              <a:spcBef>
                <a:spcPts val="0"/>
              </a:spcBef>
              <a:spcAft>
                <a:spcPts val="0"/>
              </a:spcAft>
              <a:buSzPts val="5200"/>
              <a:buFont typeface="Roboto Condensed"/>
              <a:buNone/>
              <a:defRPr sz="5200">
                <a:latin typeface="Roboto Condensed"/>
                <a:ea typeface="Roboto Condensed"/>
                <a:cs typeface="Roboto Condensed"/>
                <a:sym typeface="Roboto Condensed"/>
              </a:defRPr>
            </a:lvl4pPr>
            <a:lvl5pPr lvl="4" rtl="0">
              <a:spcBef>
                <a:spcPts val="0"/>
              </a:spcBef>
              <a:spcAft>
                <a:spcPts val="0"/>
              </a:spcAft>
              <a:buSzPts val="5200"/>
              <a:buFont typeface="Roboto Condensed"/>
              <a:buNone/>
              <a:defRPr sz="5200">
                <a:latin typeface="Roboto Condensed"/>
                <a:ea typeface="Roboto Condensed"/>
                <a:cs typeface="Roboto Condensed"/>
                <a:sym typeface="Roboto Condensed"/>
              </a:defRPr>
            </a:lvl5pPr>
            <a:lvl6pPr lvl="5" rtl="0">
              <a:spcBef>
                <a:spcPts val="0"/>
              </a:spcBef>
              <a:spcAft>
                <a:spcPts val="0"/>
              </a:spcAft>
              <a:buSzPts val="5200"/>
              <a:buFont typeface="Roboto Condensed"/>
              <a:buNone/>
              <a:defRPr sz="5200">
                <a:latin typeface="Roboto Condensed"/>
                <a:ea typeface="Roboto Condensed"/>
                <a:cs typeface="Roboto Condensed"/>
                <a:sym typeface="Roboto Condensed"/>
              </a:defRPr>
            </a:lvl6pPr>
            <a:lvl7pPr lvl="6" rtl="0">
              <a:spcBef>
                <a:spcPts val="0"/>
              </a:spcBef>
              <a:spcAft>
                <a:spcPts val="0"/>
              </a:spcAft>
              <a:buSzPts val="5200"/>
              <a:buFont typeface="Roboto Condensed"/>
              <a:buNone/>
              <a:defRPr sz="5200">
                <a:latin typeface="Roboto Condensed"/>
                <a:ea typeface="Roboto Condensed"/>
                <a:cs typeface="Roboto Condensed"/>
                <a:sym typeface="Roboto Condensed"/>
              </a:defRPr>
            </a:lvl7pPr>
            <a:lvl8pPr lvl="7" rtl="0">
              <a:spcBef>
                <a:spcPts val="0"/>
              </a:spcBef>
              <a:spcAft>
                <a:spcPts val="0"/>
              </a:spcAft>
              <a:buSzPts val="5200"/>
              <a:buFont typeface="Roboto Condensed"/>
              <a:buNone/>
              <a:defRPr sz="5200">
                <a:latin typeface="Roboto Condensed"/>
                <a:ea typeface="Roboto Condensed"/>
                <a:cs typeface="Roboto Condensed"/>
                <a:sym typeface="Roboto Condensed"/>
              </a:defRPr>
            </a:lvl8pPr>
            <a:lvl9pPr lvl="8" rtl="0">
              <a:spcBef>
                <a:spcPts val="0"/>
              </a:spcBef>
              <a:spcAft>
                <a:spcPts val="0"/>
              </a:spcAft>
              <a:buSzPts val="5200"/>
              <a:buFont typeface="Roboto Condensed"/>
              <a:buNone/>
              <a:defRPr sz="5200">
                <a:latin typeface="Roboto Condensed"/>
                <a:ea typeface="Roboto Condensed"/>
                <a:cs typeface="Roboto Condensed"/>
                <a:sym typeface="Roboto Condensed"/>
              </a:defRPr>
            </a:lvl9pPr>
          </a:lstStyle>
          <a:p>
            <a:endParaRPr/>
          </a:p>
        </p:txBody>
      </p:sp>
      <p:sp>
        <p:nvSpPr>
          <p:cNvPr id="30" name="Google Shape;30;p6"/>
          <p:cNvSpPr txBox="1">
            <a:spLocks noGrp="1"/>
          </p:cNvSpPr>
          <p:nvPr>
            <p:ph type="subTitle" idx="1"/>
          </p:nvPr>
        </p:nvSpPr>
        <p:spPr>
          <a:xfrm>
            <a:off x="5953500" y="2836400"/>
            <a:ext cx="2629800" cy="94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32" name="Google Shape;32;p6"/>
          <p:cNvSpPr txBox="1"/>
          <p:nvPr/>
        </p:nvSpPr>
        <p:spPr>
          <a:xfrm>
            <a:off x="471675" y="4738975"/>
            <a:ext cx="1523400" cy="24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solidFill>
                  <a:schemeClr val="dk2"/>
                </a:solidFill>
              </a:rPr>
              <a:t>Your Company Name</a:t>
            </a:r>
            <a:endParaRPr sz="800">
              <a:solidFill>
                <a:schemeClr val="dk2"/>
              </a:solidFill>
            </a:endParaRPr>
          </a:p>
        </p:txBody>
      </p:sp>
      <p:sp>
        <p:nvSpPr>
          <p:cNvPr id="33" name="Google Shape;33;p6"/>
          <p:cNvSpPr txBox="1">
            <a:spLocks noGrp="1"/>
          </p:cNvSpPr>
          <p:nvPr>
            <p:ph type="subTitle" idx="2"/>
          </p:nvPr>
        </p:nvSpPr>
        <p:spPr>
          <a:xfrm>
            <a:off x="491075" y="4087375"/>
            <a:ext cx="2629800" cy="51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CC4125"/>
              </a:buClr>
              <a:buSzPts val="1000"/>
              <a:buNone/>
              <a:defRPr sz="1000">
                <a:solidFill>
                  <a:srgbClr val="CC4125"/>
                </a:solidFill>
              </a:defRPr>
            </a:lvl1pPr>
            <a:lvl2pPr lvl="1" rtl="0">
              <a:lnSpc>
                <a:spcPct val="100000"/>
              </a:lnSpc>
              <a:spcBef>
                <a:spcPts val="0"/>
              </a:spcBef>
              <a:spcAft>
                <a:spcPts val="0"/>
              </a:spcAft>
              <a:buClr>
                <a:srgbClr val="CC4125"/>
              </a:buClr>
              <a:buSzPts val="2800"/>
              <a:buNone/>
              <a:defRPr sz="2800">
                <a:solidFill>
                  <a:srgbClr val="CC4125"/>
                </a:solidFill>
              </a:defRPr>
            </a:lvl2pPr>
            <a:lvl3pPr lvl="2" rtl="0">
              <a:lnSpc>
                <a:spcPct val="100000"/>
              </a:lnSpc>
              <a:spcBef>
                <a:spcPts val="0"/>
              </a:spcBef>
              <a:spcAft>
                <a:spcPts val="0"/>
              </a:spcAft>
              <a:buClr>
                <a:srgbClr val="CC4125"/>
              </a:buClr>
              <a:buSzPts val="2800"/>
              <a:buNone/>
              <a:defRPr sz="2800">
                <a:solidFill>
                  <a:srgbClr val="CC4125"/>
                </a:solidFill>
              </a:defRPr>
            </a:lvl3pPr>
            <a:lvl4pPr lvl="3" rtl="0">
              <a:lnSpc>
                <a:spcPct val="100000"/>
              </a:lnSpc>
              <a:spcBef>
                <a:spcPts val="0"/>
              </a:spcBef>
              <a:spcAft>
                <a:spcPts val="0"/>
              </a:spcAft>
              <a:buClr>
                <a:srgbClr val="CC4125"/>
              </a:buClr>
              <a:buSzPts val="2800"/>
              <a:buNone/>
              <a:defRPr sz="2800">
                <a:solidFill>
                  <a:srgbClr val="CC4125"/>
                </a:solidFill>
              </a:defRPr>
            </a:lvl4pPr>
            <a:lvl5pPr lvl="4" rtl="0">
              <a:lnSpc>
                <a:spcPct val="100000"/>
              </a:lnSpc>
              <a:spcBef>
                <a:spcPts val="0"/>
              </a:spcBef>
              <a:spcAft>
                <a:spcPts val="0"/>
              </a:spcAft>
              <a:buClr>
                <a:srgbClr val="CC4125"/>
              </a:buClr>
              <a:buSzPts val="2800"/>
              <a:buNone/>
              <a:defRPr sz="2800">
                <a:solidFill>
                  <a:srgbClr val="CC4125"/>
                </a:solidFill>
              </a:defRPr>
            </a:lvl5pPr>
            <a:lvl6pPr lvl="5" rtl="0">
              <a:lnSpc>
                <a:spcPct val="100000"/>
              </a:lnSpc>
              <a:spcBef>
                <a:spcPts val="0"/>
              </a:spcBef>
              <a:spcAft>
                <a:spcPts val="0"/>
              </a:spcAft>
              <a:buClr>
                <a:srgbClr val="CC4125"/>
              </a:buClr>
              <a:buSzPts val="2800"/>
              <a:buNone/>
              <a:defRPr sz="2800">
                <a:solidFill>
                  <a:srgbClr val="CC4125"/>
                </a:solidFill>
              </a:defRPr>
            </a:lvl6pPr>
            <a:lvl7pPr lvl="6" rtl="0">
              <a:lnSpc>
                <a:spcPct val="100000"/>
              </a:lnSpc>
              <a:spcBef>
                <a:spcPts val="0"/>
              </a:spcBef>
              <a:spcAft>
                <a:spcPts val="0"/>
              </a:spcAft>
              <a:buClr>
                <a:srgbClr val="CC4125"/>
              </a:buClr>
              <a:buSzPts val="2800"/>
              <a:buNone/>
              <a:defRPr sz="2800">
                <a:solidFill>
                  <a:srgbClr val="CC4125"/>
                </a:solidFill>
              </a:defRPr>
            </a:lvl7pPr>
            <a:lvl8pPr lvl="7" rtl="0">
              <a:lnSpc>
                <a:spcPct val="100000"/>
              </a:lnSpc>
              <a:spcBef>
                <a:spcPts val="0"/>
              </a:spcBef>
              <a:spcAft>
                <a:spcPts val="0"/>
              </a:spcAft>
              <a:buClr>
                <a:srgbClr val="CC4125"/>
              </a:buClr>
              <a:buSzPts val="2800"/>
              <a:buNone/>
              <a:defRPr sz="2800">
                <a:solidFill>
                  <a:srgbClr val="CC4125"/>
                </a:solidFill>
              </a:defRPr>
            </a:lvl8pPr>
            <a:lvl9pPr lvl="8" rtl="0">
              <a:lnSpc>
                <a:spcPct val="100000"/>
              </a:lnSpc>
              <a:spcBef>
                <a:spcPts val="0"/>
              </a:spcBef>
              <a:spcAft>
                <a:spcPts val="0"/>
              </a:spcAft>
              <a:buClr>
                <a:srgbClr val="CC4125"/>
              </a:buClr>
              <a:buSzPts val="2800"/>
              <a:buNone/>
              <a:defRPr sz="2800">
                <a:solidFill>
                  <a:srgbClr val="CC4125"/>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37650" y="527600"/>
            <a:ext cx="8268600" cy="1110300"/>
          </a:xfrm>
          <a:prstGeom prst="rect">
            <a:avLst/>
          </a:prstGeom>
        </p:spPr>
        <p:txBody>
          <a:bodyPr spcFirstLastPara="1" wrap="square" lIns="91425" tIns="91425" rIns="91425" bIns="91425" anchor="t" anchorCtr="0">
            <a:noAutofit/>
          </a:bodyPr>
          <a:lstStyle>
            <a:lvl1pPr lvl="0">
              <a:spcBef>
                <a:spcPts val="0"/>
              </a:spcBef>
              <a:spcAft>
                <a:spcPts val="0"/>
              </a:spcAft>
              <a:buClr>
                <a:srgbClr val="CC4125"/>
              </a:buClr>
              <a:buSzPts val="2800"/>
              <a:buNone/>
              <a:defRPr>
                <a:solidFill>
                  <a:srgbClr val="CC412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 name="Google Shape;39;p8"/>
          <p:cNvSpPr txBox="1">
            <a:spLocks noGrp="1"/>
          </p:cNvSpPr>
          <p:nvPr>
            <p:ph type="body" idx="1"/>
          </p:nvPr>
        </p:nvSpPr>
        <p:spPr>
          <a:xfrm>
            <a:off x="442500" y="1574275"/>
            <a:ext cx="8259000" cy="294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1600"/>
              </a:spcBef>
              <a:spcAft>
                <a:spcPts val="0"/>
              </a:spcAft>
              <a:buSzPts val="1100"/>
              <a:buChar char="○"/>
              <a:defRPr sz="1100"/>
            </a:lvl2pPr>
            <a:lvl3pPr marL="1371600" lvl="2" indent="-298450">
              <a:spcBef>
                <a:spcPts val="1600"/>
              </a:spcBef>
              <a:spcAft>
                <a:spcPts val="0"/>
              </a:spcAft>
              <a:buSzPts val="1100"/>
              <a:buChar char="■"/>
              <a:defRPr sz="1100"/>
            </a:lvl3pPr>
            <a:lvl4pPr marL="1828800" lvl="3" indent="-298450">
              <a:spcBef>
                <a:spcPts val="1600"/>
              </a:spcBef>
              <a:spcAft>
                <a:spcPts val="0"/>
              </a:spcAft>
              <a:buSzPts val="1100"/>
              <a:buChar char="●"/>
              <a:defRPr sz="1100"/>
            </a:lvl4pPr>
            <a:lvl5pPr marL="2286000" lvl="4" indent="-298450">
              <a:spcBef>
                <a:spcPts val="1600"/>
              </a:spcBef>
              <a:spcAft>
                <a:spcPts val="0"/>
              </a:spcAft>
              <a:buSzPts val="1100"/>
              <a:buChar char="○"/>
              <a:defRPr sz="1100"/>
            </a:lvl5pPr>
            <a:lvl6pPr marL="2743200" lvl="5" indent="-298450">
              <a:spcBef>
                <a:spcPts val="1600"/>
              </a:spcBef>
              <a:spcAft>
                <a:spcPts val="0"/>
              </a:spcAft>
              <a:buSzPts val="1100"/>
              <a:buChar char="■"/>
              <a:defRPr sz="1100"/>
            </a:lvl6pPr>
            <a:lvl7pPr marL="3200400" lvl="6" indent="-298450">
              <a:spcBef>
                <a:spcPts val="1600"/>
              </a:spcBef>
              <a:spcAft>
                <a:spcPts val="0"/>
              </a:spcAft>
              <a:buSzPts val="1100"/>
              <a:buChar char="●"/>
              <a:defRPr sz="1100"/>
            </a:lvl7pPr>
            <a:lvl8pPr marL="3657600" lvl="7" indent="-298450">
              <a:spcBef>
                <a:spcPts val="1600"/>
              </a:spcBef>
              <a:spcAft>
                <a:spcPts val="0"/>
              </a:spcAft>
              <a:buSzPts val="1100"/>
              <a:buChar char="○"/>
              <a:defRPr sz="1100"/>
            </a:lvl8pPr>
            <a:lvl9pPr marL="4114800" lvl="8" indent="-298450">
              <a:spcBef>
                <a:spcPts val="1600"/>
              </a:spcBef>
              <a:spcAft>
                <a:spcPts val="1600"/>
              </a:spcAft>
              <a:buSzPts val="1100"/>
              <a:buChar char="■"/>
              <a:defRPr sz="11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41" name="Google Shape;41;p8"/>
          <p:cNvSpPr/>
          <p:nvPr/>
        </p:nvSpPr>
        <p:spPr>
          <a:xfrm>
            <a:off x="544926" y="513238"/>
            <a:ext cx="701400" cy="660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txBox="1"/>
          <p:nvPr/>
        </p:nvSpPr>
        <p:spPr>
          <a:xfrm>
            <a:off x="471675" y="4738975"/>
            <a:ext cx="1523400" cy="24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437650" y="527600"/>
            <a:ext cx="8268600" cy="598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CC4125"/>
              </a:buClr>
              <a:buSzPts val="2800"/>
              <a:buNone/>
              <a:defRPr>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6" name="Google Shape;46;p9"/>
          <p:cNvSpPr/>
          <p:nvPr/>
        </p:nvSpPr>
        <p:spPr>
          <a:xfrm>
            <a:off x="544926" y="513238"/>
            <a:ext cx="701400" cy="660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p:nvPr/>
        </p:nvSpPr>
        <p:spPr>
          <a:xfrm>
            <a:off x="471675" y="4738975"/>
            <a:ext cx="1523400" cy="24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437650" y="579250"/>
            <a:ext cx="4124100" cy="1058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CC4125"/>
              </a:buClr>
              <a:buSzPts val="2800"/>
              <a:buFont typeface="Roboto Slab"/>
              <a:buNone/>
              <a:defRPr b="1">
                <a:solidFill>
                  <a:srgbClr val="CC4125"/>
                </a:solidFill>
                <a:latin typeface="Roboto Slab"/>
                <a:ea typeface="Roboto Slab"/>
                <a:cs typeface="Roboto Slab"/>
                <a:sym typeface="Roboto Slab"/>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1" name="Google Shape;51;p10"/>
          <p:cNvSpPr/>
          <p:nvPr/>
        </p:nvSpPr>
        <p:spPr>
          <a:xfrm>
            <a:off x="544926" y="499667"/>
            <a:ext cx="701400" cy="660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p:nvPr/>
        </p:nvSpPr>
        <p:spPr>
          <a:xfrm>
            <a:off x="471675" y="4738975"/>
            <a:ext cx="1523400" cy="24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800">
                <a:solidFill>
                  <a:schemeClr val="dk2"/>
                </a:solidFill>
              </a:rPr>
              <a:t>Your Company Name</a:t>
            </a:r>
            <a:endParaRPr sz="800">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oboto Slab"/>
              <a:buNone/>
              <a:defRPr sz="2800">
                <a:solidFill>
                  <a:schemeClr val="dk1"/>
                </a:solidFill>
                <a:latin typeface="Roboto Slab"/>
                <a:ea typeface="Roboto Slab"/>
                <a:cs typeface="Roboto Slab"/>
                <a:sym typeface="Roboto Slab"/>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p:nvPr/>
        </p:nvSpPr>
        <p:spPr>
          <a:xfrm>
            <a:off x="0" y="58350"/>
            <a:ext cx="9144000" cy="5143500"/>
          </a:xfrm>
          <a:prstGeom prst="rect">
            <a:avLst/>
          </a:prstGeom>
          <a:solidFill>
            <a:srgbClr val="000000">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120" name="Google Shape;120;p24"/>
          <p:cNvSpPr/>
          <p:nvPr/>
        </p:nvSpPr>
        <p:spPr>
          <a:xfrm>
            <a:off x="5647625" y="526050"/>
            <a:ext cx="2958900" cy="4091400"/>
          </a:xfrm>
          <a:prstGeom prst="frame">
            <a:avLst>
              <a:gd name="adj1" fmla="val 2221"/>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I</a:t>
            </a:r>
            <a:endParaRPr/>
          </a:p>
        </p:txBody>
      </p:sp>
      <p:sp>
        <p:nvSpPr>
          <p:cNvPr id="121" name="Google Shape;121;p24"/>
          <p:cNvSpPr/>
          <p:nvPr/>
        </p:nvSpPr>
        <p:spPr>
          <a:xfrm>
            <a:off x="6100600" y="942375"/>
            <a:ext cx="701400" cy="66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 name="Google Shape;122;p24"/>
          <p:cNvCxnSpPr/>
          <p:nvPr/>
        </p:nvCxnSpPr>
        <p:spPr>
          <a:xfrm>
            <a:off x="964400" y="423750"/>
            <a:ext cx="0" cy="0"/>
          </a:xfrm>
          <a:prstGeom prst="straightConnector1">
            <a:avLst/>
          </a:prstGeom>
          <a:noFill/>
          <a:ln w="9525" cap="flat" cmpd="sng">
            <a:solidFill>
              <a:schemeClr val="dk2"/>
            </a:solidFill>
            <a:prstDash val="solid"/>
            <a:round/>
            <a:headEnd type="none" w="med" len="med"/>
            <a:tailEnd type="none" w="med" len="med"/>
          </a:ln>
        </p:spPr>
      </p:cxnSp>
      <p:sp>
        <p:nvSpPr>
          <p:cNvPr id="123" name="Google Shape;12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a:t>
            </a:fld>
            <a:endParaRPr/>
          </a:p>
        </p:txBody>
      </p:sp>
      <p:sp>
        <p:nvSpPr>
          <p:cNvPr id="124" name="Google Shape;124;p24"/>
          <p:cNvSpPr txBox="1">
            <a:spLocks noGrp="1"/>
          </p:cNvSpPr>
          <p:nvPr>
            <p:ph type="ctrTitle"/>
          </p:nvPr>
        </p:nvSpPr>
        <p:spPr>
          <a:xfrm>
            <a:off x="6018850" y="1146775"/>
            <a:ext cx="2453700" cy="246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600" b="0">
              <a:latin typeface="Righteous"/>
              <a:ea typeface="Righteous"/>
              <a:cs typeface="Righteous"/>
              <a:sym typeface="Righteous"/>
            </a:endParaRPr>
          </a:p>
        </p:txBody>
      </p:sp>
      <p:sp>
        <p:nvSpPr>
          <p:cNvPr id="125" name="Google Shape;125;p24"/>
          <p:cNvSpPr txBox="1">
            <a:spLocks noGrp="1"/>
          </p:cNvSpPr>
          <p:nvPr>
            <p:ph type="subTitle" idx="1"/>
          </p:nvPr>
        </p:nvSpPr>
        <p:spPr>
          <a:xfrm>
            <a:off x="441075" y="3326325"/>
            <a:ext cx="5109600" cy="164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a:solidFill>
                  <a:srgbClr val="CC4125"/>
                </a:solidFill>
                <a:latin typeface="Gloria Hallelujah"/>
                <a:ea typeface="Gloria Hallelujah"/>
                <a:cs typeface="Gloria Hallelujah"/>
                <a:sym typeface="Gloria Hallelujah"/>
              </a:rPr>
              <a:t>Aleisha Sawyer</a:t>
            </a:r>
            <a:endParaRPr sz="4800">
              <a:solidFill>
                <a:srgbClr val="CC4125"/>
              </a:solidFill>
              <a:latin typeface="Gloria Hallelujah"/>
              <a:ea typeface="Gloria Hallelujah"/>
              <a:cs typeface="Gloria Hallelujah"/>
              <a:sym typeface="Gloria Hallelujah"/>
            </a:endParaRPr>
          </a:p>
          <a:p>
            <a:pPr marL="0" lvl="0" indent="0" algn="l" rtl="0">
              <a:spcBef>
                <a:spcPts val="0"/>
              </a:spcBef>
              <a:spcAft>
                <a:spcPts val="0"/>
              </a:spcAft>
              <a:buNone/>
            </a:pPr>
            <a:r>
              <a:rPr lang="en-GB" sz="4800">
                <a:solidFill>
                  <a:srgbClr val="CC4125"/>
                </a:solidFill>
                <a:latin typeface="Gloria Hallelujah"/>
                <a:ea typeface="Gloria Hallelujah"/>
                <a:cs typeface="Gloria Hallelujah"/>
                <a:sym typeface="Gloria Hallelujah"/>
              </a:rPr>
              <a:t>Pgs 128-145</a:t>
            </a:r>
            <a:endParaRPr sz="4800">
              <a:solidFill>
                <a:srgbClr val="CC4125"/>
              </a:solidFill>
              <a:latin typeface="Gloria Hallelujah"/>
              <a:ea typeface="Gloria Hallelujah"/>
              <a:cs typeface="Gloria Hallelujah"/>
              <a:sym typeface="Gloria Hallelujah"/>
            </a:endParaRPr>
          </a:p>
          <a:p>
            <a:pPr marL="0" lvl="0" indent="0" algn="l" rtl="0">
              <a:spcBef>
                <a:spcPts val="0"/>
              </a:spcBef>
              <a:spcAft>
                <a:spcPts val="0"/>
              </a:spcAft>
              <a:buNone/>
            </a:pPr>
            <a:endParaRPr sz="4800">
              <a:solidFill>
                <a:srgbClr val="CC4125"/>
              </a:solidFill>
              <a:latin typeface="Courgette"/>
              <a:ea typeface="Courgette"/>
              <a:cs typeface="Courgette"/>
              <a:sym typeface="Courgette"/>
            </a:endParaRPr>
          </a:p>
        </p:txBody>
      </p:sp>
      <p:sp>
        <p:nvSpPr>
          <p:cNvPr id="126" name="Google Shape;126;p24"/>
          <p:cNvSpPr txBox="1"/>
          <p:nvPr/>
        </p:nvSpPr>
        <p:spPr>
          <a:xfrm>
            <a:off x="239500" y="378750"/>
            <a:ext cx="4847100" cy="21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800" b="1">
                <a:solidFill>
                  <a:srgbClr val="FFFFFF"/>
                </a:solidFill>
                <a:latin typeface="Gloria Hallelujah"/>
                <a:ea typeface="Gloria Hallelujah"/>
                <a:cs typeface="Gloria Hallelujah"/>
                <a:sym typeface="Gloria Hallelujah"/>
              </a:rPr>
              <a:t>Let's go on the   Road!!</a:t>
            </a:r>
            <a:endParaRPr sz="4800" b="1">
              <a:solidFill>
                <a:srgbClr val="FFFFFF"/>
              </a:solidFill>
              <a:latin typeface="Gloria Hallelujah"/>
              <a:ea typeface="Gloria Hallelujah"/>
              <a:cs typeface="Gloria Hallelujah"/>
              <a:sym typeface="Gloria Hallelujah"/>
            </a:endParaRPr>
          </a:p>
        </p:txBody>
      </p:sp>
      <p:pic>
        <p:nvPicPr>
          <p:cNvPr id="127" name="Google Shape;127;p24"/>
          <p:cNvPicPr preferRelativeResize="0"/>
          <p:nvPr/>
        </p:nvPicPr>
        <p:blipFill>
          <a:blip r:embed="rId3">
            <a:alphaModFix/>
          </a:blip>
          <a:stretch>
            <a:fillRect/>
          </a:stretch>
        </p:blipFill>
        <p:spPr>
          <a:xfrm>
            <a:off x="6100603" y="1071875"/>
            <a:ext cx="2119275" cy="3184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p:nvPr/>
        </p:nvSpPr>
        <p:spPr>
          <a:xfrm>
            <a:off x="4572000" y="0"/>
            <a:ext cx="4572000" cy="5143500"/>
          </a:xfrm>
          <a:prstGeom prst="rect">
            <a:avLst/>
          </a:prstGeom>
          <a:solidFill>
            <a:srgbClr val="22222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37" name="Google Shape;237;p33"/>
          <p:cNvSpPr/>
          <p:nvPr/>
        </p:nvSpPr>
        <p:spPr>
          <a:xfrm>
            <a:off x="526075" y="754650"/>
            <a:ext cx="8080500" cy="2670900"/>
          </a:xfrm>
          <a:prstGeom prst="frame">
            <a:avLst>
              <a:gd name="adj1" fmla="val 2221"/>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CC4125"/>
                </a:solidFill>
              </a:rPr>
              <a:t>I</a:t>
            </a:r>
            <a:endParaRPr>
              <a:solidFill>
                <a:srgbClr val="CC4125"/>
              </a:solidFill>
            </a:endParaRPr>
          </a:p>
        </p:txBody>
      </p:sp>
      <p:sp>
        <p:nvSpPr>
          <p:cNvPr id="238" name="Google Shape;238;p33"/>
          <p:cNvSpPr/>
          <p:nvPr/>
        </p:nvSpPr>
        <p:spPr>
          <a:xfrm>
            <a:off x="5134013" y="1170975"/>
            <a:ext cx="701400" cy="66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240" name="Google Shape;240;p33"/>
          <p:cNvSpPr txBox="1">
            <a:spLocks noGrp="1"/>
          </p:cNvSpPr>
          <p:nvPr>
            <p:ph type="ctrTitle"/>
          </p:nvPr>
        </p:nvSpPr>
        <p:spPr>
          <a:xfrm>
            <a:off x="5048500" y="1289275"/>
            <a:ext cx="3528300" cy="165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Motifs</a:t>
            </a:r>
            <a:endParaRPr/>
          </a:p>
        </p:txBody>
      </p:sp>
      <p:sp>
        <p:nvSpPr>
          <p:cNvPr id="241" name="Google Shape;241;p33"/>
          <p:cNvSpPr txBox="1">
            <a:spLocks noGrp="1"/>
          </p:cNvSpPr>
          <p:nvPr>
            <p:ph type="subTitle" idx="1"/>
          </p:nvPr>
        </p:nvSpPr>
        <p:spPr>
          <a:xfrm>
            <a:off x="4732850" y="3504875"/>
            <a:ext cx="3850500" cy="14127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Gasoline </a:t>
            </a:r>
            <a:endParaRPr sz="1600">
              <a:solidFill>
                <a:srgbClr val="FFFFFF"/>
              </a:solidFill>
              <a:latin typeface="Times New Roman"/>
              <a:ea typeface="Times New Roman"/>
              <a:cs typeface="Times New Roman"/>
              <a:sym typeface="Times New Roman"/>
            </a:endParaRPr>
          </a:p>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Fire</a:t>
            </a:r>
            <a:endParaRPr sz="1600">
              <a:solidFill>
                <a:srgbClr val="FFFFFF"/>
              </a:solidFill>
              <a:latin typeface="Times New Roman"/>
              <a:ea typeface="Times New Roman"/>
              <a:cs typeface="Times New Roman"/>
              <a:sym typeface="Times New Roman"/>
            </a:endParaRPr>
          </a:p>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Guns</a:t>
            </a:r>
            <a:endParaRPr sz="1600">
              <a:solidFill>
                <a:srgbClr val="FFFFFF"/>
              </a:solidFill>
              <a:latin typeface="Times New Roman"/>
              <a:ea typeface="Times New Roman"/>
              <a:cs typeface="Times New Roman"/>
              <a:sym typeface="Times New Roman"/>
            </a:endParaRPr>
          </a:p>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Deserted homes</a:t>
            </a:r>
            <a:endParaRPr sz="1600">
              <a:solidFill>
                <a:srgbClr val="FFFFFF"/>
              </a:solidFill>
              <a:latin typeface="Times New Roman"/>
              <a:ea typeface="Times New Roman"/>
              <a:cs typeface="Times New Roman"/>
              <a:sym typeface="Times New Roman"/>
            </a:endParaRPr>
          </a:p>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Lamp</a:t>
            </a:r>
            <a:endParaRPr sz="1600">
              <a:solidFill>
                <a:srgbClr val="FFFFFF"/>
              </a:solidFill>
              <a:latin typeface="Times New Roman"/>
              <a:ea typeface="Times New Roman"/>
              <a:cs typeface="Times New Roman"/>
              <a:sym typeface="Times New Roman"/>
            </a:endParaRPr>
          </a:p>
        </p:txBody>
      </p:sp>
      <p:pic>
        <p:nvPicPr>
          <p:cNvPr id="242" name="Google Shape;242;p33"/>
          <p:cNvPicPr preferRelativeResize="0"/>
          <p:nvPr/>
        </p:nvPicPr>
        <p:blipFill>
          <a:blip r:embed="rId3">
            <a:alphaModFix/>
          </a:blip>
          <a:stretch>
            <a:fillRect/>
          </a:stretch>
        </p:blipFill>
        <p:spPr>
          <a:xfrm>
            <a:off x="788950" y="1153913"/>
            <a:ext cx="2999400" cy="1921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48" name="Google Shape;24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249" name="Google Shape;249;p34"/>
          <p:cNvSpPr txBox="1">
            <a:spLocks noGrp="1"/>
          </p:cNvSpPr>
          <p:nvPr>
            <p:ph type="subTitle" idx="1"/>
          </p:nvPr>
        </p:nvSpPr>
        <p:spPr>
          <a:xfrm>
            <a:off x="265500" y="223950"/>
            <a:ext cx="4045200" cy="381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b="1">
                <a:solidFill>
                  <a:srgbClr val="CC4125"/>
                </a:solidFill>
                <a:latin typeface="Times New Roman"/>
                <a:ea typeface="Times New Roman"/>
                <a:cs typeface="Times New Roman"/>
                <a:sym typeface="Times New Roman"/>
              </a:rPr>
              <a:t>Motif 1:</a:t>
            </a:r>
            <a:endParaRPr sz="3600" b="1">
              <a:solidFill>
                <a:srgbClr val="CC4125"/>
              </a:solidFill>
              <a:latin typeface="Times New Roman"/>
              <a:ea typeface="Times New Roman"/>
              <a:cs typeface="Times New Roman"/>
              <a:sym typeface="Times New Roman"/>
            </a:endParaRPr>
          </a:p>
        </p:txBody>
      </p:sp>
      <p:sp>
        <p:nvSpPr>
          <p:cNvPr id="250" name="Google Shape;250;p34"/>
          <p:cNvSpPr txBox="1">
            <a:spLocks noGrp="1"/>
          </p:cNvSpPr>
          <p:nvPr>
            <p:ph type="body" idx="2"/>
          </p:nvPr>
        </p:nvSpPr>
        <p:spPr>
          <a:xfrm>
            <a:off x="4939500" y="846925"/>
            <a:ext cx="3837000" cy="189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“I found some gasoline in the shed. And some oil. I’ll show you. “Page 135</a:t>
            </a:r>
            <a:endParaRPr/>
          </a:p>
          <a:p>
            <a:pPr marL="0" lvl="0" indent="0" algn="l" rtl="0">
              <a:spcBef>
                <a:spcPts val="1600"/>
              </a:spcBef>
              <a:spcAft>
                <a:spcPts val="1600"/>
              </a:spcAft>
              <a:buNone/>
            </a:pPr>
            <a:r>
              <a:rPr lang="en-GB"/>
              <a:t>“But is was gasoline and it would burn” page 133</a:t>
            </a:r>
            <a:endParaRPr/>
          </a:p>
        </p:txBody>
      </p:sp>
      <p:sp>
        <p:nvSpPr>
          <p:cNvPr id="251" name="Google Shape;251;p34"/>
          <p:cNvSpPr txBox="1"/>
          <p:nvPr/>
        </p:nvSpPr>
        <p:spPr>
          <a:xfrm>
            <a:off x="4918750" y="192650"/>
            <a:ext cx="3955500" cy="60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b="1">
                <a:latin typeface="Times New Roman"/>
                <a:ea typeface="Times New Roman"/>
                <a:cs typeface="Times New Roman"/>
                <a:sym typeface="Times New Roman"/>
              </a:rPr>
              <a:t>Gasoline</a:t>
            </a:r>
            <a:r>
              <a:rPr lang="en-GB" sz="3000">
                <a:latin typeface="Times New Roman"/>
                <a:ea typeface="Times New Roman"/>
                <a:cs typeface="Times New Roman"/>
                <a:sym typeface="Times New Roman"/>
              </a:rPr>
              <a:t> </a:t>
            </a:r>
            <a:endParaRPr sz="3000">
              <a:latin typeface="Times New Roman"/>
              <a:ea typeface="Times New Roman"/>
              <a:cs typeface="Times New Roman"/>
              <a:sym typeface="Times New Roman"/>
            </a:endParaRPr>
          </a:p>
        </p:txBody>
      </p:sp>
      <p:pic>
        <p:nvPicPr>
          <p:cNvPr id="252" name="Google Shape;252;p34"/>
          <p:cNvPicPr preferRelativeResize="0"/>
          <p:nvPr/>
        </p:nvPicPr>
        <p:blipFill>
          <a:blip r:embed="rId3">
            <a:alphaModFix/>
          </a:blip>
          <a:stretch>
            <a:fillRect/>
          </a:stretch>
        </p:blipFill>
        <p:spPr>
          <a:xfrm>
            <a:off x="1311775" y="959475"/>
            <a:ext cx="1952625" cy="2343150"/>
          </a:xfrm>
          <a:prstGeom prst="rect">
            <a:avLst/>
          </a:prstGeom>
          <a:noFill/>
          <a:ln>
            <a:noFill/>
          </a:ln>
        </p:spPr>
      </p:pic>
      <p:sp>
        <p:nvSpPr>
          <p:cNvPr id="253" name="Google Shape;253;p34"/>
          <p:cNvSpPr txBox="1"/>
          <p:nvPr/>
        </p:nvSpPr>
        <p:spPr>
          <a:xfrm>
            <a:off x="687850" y="3583000"/>
            <a:ext cx="3501000" cy="10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highlight>
                  <a:srgbClr val="FFFFFF"/>
                </a:highlight>
                <a:latin typeface="Open Sans"/>
                <a:ea typeface="Open Sans"/>
                <a:cs typeface="Open Sans"/>
                <a:sym typeface="Open Sans"/>
              </a:rPr>
              <a:t>The Need for Light</a:t>
            </a:r>
            <a:endParaRPr sz="3000">
              <a:highlight>
                <a:srgbClr val="FFFFFF"/>
              </a:highlight>
              <a:latin typeface="Open Sans"/>
              <a:ea typeface="Open Sans"/>
              <a:cs typeface="Open Sans"/>
              <a:sym typeface="Open Sans"/>
            </a:endParaRPr>
          </a:p>
        </p:txBody>
      </p:sp>
      <p:sp>
        <p:nvSpPr>
          <p:cNvPr id="254" name="Google Shape;254;p34"/>
          <p:cNvSpPr txBox="1"/>
          <p:nvPr/>
        </p:nvSpPr>
        <p:spPr>
          <a:xfrm>
            <a:off x="4630300" y="2593850"/>
            <a:ext cx="4513800" cy="24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a:solidFill>
                  <a:srgbClr val="990000"/>
                </a:solidFill>
                <a:latin typeface="Open Sans"/>
                <a:ea typeface="Open Sans"/>
                <a:cs typeface="Open Sans"/>
                <a:sym typeface="Open Sans"/>
              </a:rPr>
              <a:t>The author uses gasoline as a recurring feature in the story. Gasoline is something they find everywhere,because it has lost its value due to the lack of civilization and advanced technology. It is still very useful,but it also one of easiest resources to find. (Gasoline is expensive in our world) The author wants to emphasize this. </a:t>
            </a:r>
            <a:endParaRPr sz="1600" b="1">
              <a:solidFill>
                <a:srgbClr val="99000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60" name="Google Shape;260;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261" name="Google Shape;261;p35"/>
          <p:cNvSpPr txBox="1">
            <a:spLocks noGrp="1"/>
          </p:cNvSpPr>
          <p:nvPr>
            <p:ph type="subTitle" idx="1"/>
          </p:nvPr>
        </p:nvSpPr>
        <p:spPr>
          <a:xfrm>
            <a:off x="265500" y="185825"/>
            <a:ext cx="4045200" cy="385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b="1">
                <a:solidFill>
                  <a:srgbClr val="CC4125"/>
                </a:solidFill>
                <a:latin typeface="Times New Roman"/>
                <a:ea typeface="Times New Roman"/>
                <a:cs typeface="Times New Roman"/>
                <a:sym typeface="Times New Roman"/>
              </a:rPr>
              <a:t>Motif 2:</a:t>
            </a:r>
            <a:endParaRPr sz="3600" b="1">
              <a:solidFill>
                <a:srgbClr val="CC4125"/>
              </a:solidFill>
              <a:latin typeface="Times New Roman"/>
              <a:ea typeface="Times New Roman"/>
              <a:cs typeface="Times New Roman"/>
              <a:sym typeface="Times New Roman"/>
            </a:endParaRPr>
          </a:p>
        </p:txBody>
      </p:sp>
      <p:sp>
        <p:nvSpPr>
          <p:cNvPr id="262" name="Google Shape;262;p35"/>
          <p:cNvSpPr txBox="1">
            <a:spLocks noGrp="1"/>
          </p:cNvSpPr>
          <p:nvPr>
            <p:ph type="body" idx="2"/>
          </p:nvPr>
        </p:nvSpPr>
        <p:spPr>
          <a:xfrm>
            <a:off x="4939500" y="886700"/>
            <a:ext cx="3837000" cy="93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GB"/>
              <a:t>“Hold your hand in front of the flame. Don’t let it go out” page 137</a:t>
            </a:r>
            <a:endParaRPr/>
          </a:p>
        </p:txBody>
      </p:sp>
      <p:sp>
        <p:nvSpPr>
          <p:cNvPr id="263" name="Google Shape;263;p35"/>
          <p:cNvSpPr txBox="1"/>
          <p:nvPr/>
        </p:nvSpPr>
        <p:spPr>
          <a:xfrm>
            <a:off x="4906100" y="185825"/>
            <a:ext cx="3866100" cy="56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latin typeface="Times New Roman"/>
                <a:ea typeface="Times New Roman"/>
                <a:cs typeface="Times New Roman"/>
                <a:sym typeface="Times New Roman"/>
              </a:rPr>
              <a:t>Fire is the Light </a:t>
            </a:r>
            <a:endParaRPr sz="3000">
              <a:latin typeface="Times New Roman"/>
              <a:ea typeface="Times New Roman"/>
              <a:cs typeface="Times New Roman"/>
              <a:sym typeface="Times New Roman"/>
            </a:endParaRPr>
          </a:p>
        </p:txBody>
      </p:sp>
      <p:sp>
        <p:nvSpPr>
          <p:cNvPr id="264" name="Google Shape;264;p35"/>
          <p:cNvSpPr txBox="1"/>
          <p:nvPr/>
        </p:nvSpPr>
        <p:spPr>
          <a:xfrm>
            <a:off x="788100" y="1233175"/>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100">
                <a:solidFill>
                  <a:schemeClr val="dk1"/>
                </a:solidFill>
              </a:rPr>
              <a:t>  If Mary Mcleod Bethue could achieve success for her surroundings, I know I can do it as well.</a:t>
            </a:r>
            <a:endParaRPr sz="1100">
              <a:solidFill>
                <a:schemeClr val="dk1"/>
              </a:solidFill>
            </a:endParaRPr>
          </a:p>
        </p:txBody>
      </p:sp>
      <p:pic>
        <p:nvPicPr>
          <p:cNvPr id="265" name="Google Shape;265;p35"/>
          <p:cNvPicPr preferRelativeResize="0"/>
          <p:nvPr/>
        </p:nvPicPr>
        <p:blipFill>
          <a:blip r:embed="rId3">
            <a:alphaModFix/>
          </a:blip>
          <a:stretch>
            <a:fillRect/>
          </a:stretch>
        </p:blipFill>
        <p:spPr>
          <a:xfrm>
            <a:off x="1401163" y="892775"/>
            <a:ext cx="1876425" cy="2438400"/>
          </a:xfrm>
          <a:prstGeom prst="rect">
            <a:avLst/>
          </a:prstGeom>
          <a:noFill/>
          <a:ln>
            <a:noFill/>
          </a:ln>
        </p:spPr>
      </p:pic>
      <p:sp>
        <p:nvSpPr>
          <p:cNvPr id="266" name="Google Shape;266;p35"/>
          <p:cNvSpPr txBox="1"/>
          <p:nvPr/>
        </p:nvSpPr>
        <p:spPr>
          <a:xfrm>
            <a:off x="781800" y="3817075"/>
            <a:ext cx="3024300" cy="115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highlight>
                  <a:srgbClr val="FFFFFF"/>
                </a:highlight>
                <a:latin typeface="Open Sans"/>
                <a:ea typeface="Open Sans"/>
                <a:cs typeface="Open Sans"/>
                <a:sym typeface="Open Sans"/>
              </a:rPr>
              <a:t>The Power of Light</a:t>
            </a:r>
            <a:r>
              <a:rPr lang="en-GB" sz="2400">
                <a:highlight>
                  <a:srgbClr val="FFFFFF"/>
                </a:highlight>
                <a:latin typeface="Open Sans"/>
                <a:ea typeface="Open Sans"/>
                <a:cs typeface="Open Sans"/>
                <a:sym typeface="Open Sans"/>
              </a:rPr>
              <a:t> </a:t>
            </a:r>
            <a:endParaRPr sz="2400">
              <a:highlight>
                <a:srgbClr val="FFFFFF"/>
              </a:highlight>
              <a:latin typeface="Open Sans"/>
              <a:ea typeface="Open Sans"/>
              <a:cs typeface="Open Sans"/>
              <a:sym typeface="Open Sans"/>
            </a:endParaRPr>
          </a:p>
        </p:txBody>
      </p:sp>
      <p:sp>
        <p:nvSpPr>
          <p:cNvPr id="267" name="Google Shape;267;p35"/>
          <p:cNvSpPr txBox="1"/>
          <p:nvPr/>
        </p:nvSpPr>
        <p:spPr>
          <a:xfrm>
            <a:off x="4812775" y="1821800"/>
            <a:ext cx="4045200" cy="32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a:solidFill>
                  <a:srgbClr val="990000"/>
                </a:solidFill>
                <a:latin typeface="Open Sans"/>
                <a:ea typeface="Open Sans"/>
                <a:cs typeface="Open Sans"/>
                <a:sym typeface="Open Sans"/>
              </a:rPr>
              <a:t>Due to the lack of Technology, homemade light sources are essential for the characters. When the sun goes down, there is not much they can do without light. This means they have less than 12 hours to work in the daylight and accomplish their daily goals. With light they can accomplish more. Light also gives them more time to work. When they find light, you  can  see this ease of stress, because they are less dependent on the universe.</a:t>
            </a:r>
            <a:endParaRPr sz="1600" b="1">
              <a:solidFill>
                <a:srgbClr val="99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73" name="Google Shape;273;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274" name="Google Shape;274;p36"/>
          <p:cNvSpPr txBox="1">
            <a:spLocks noGrp="1"/>
          </p:cNvSpPr>
          <p:nvPr>
            <p:ph type="subTitle" idx="1"/>
          </p:nvPr>
        </p:nvSpPr>
        <p:spPr>
          <a:xfrm>
            <a:off x="265500" y="151900"/>
            <a:ext cx="4045200" cy="38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b="1">
                <a:solidFill>
                  <a:srgbClr val="CC4125"/>
                </a:solidFill>
                <a:latin typeface="Times New Roman"/>
                <a:ea typeface="Times New Roman"/>
                <a:cs typeface="Times New Roman"/>
                <a:sym typeface="Times New Roman"/>
              </a:rPr>
              <a:t>Motif 3:</a:t>
            </a:r>
            <a:endParaRPr sz="3600" b="1">
              <a:solidFill>
                <a:srgbClr val="CC4125"/>
              </a:solidFill>
              <a:latin typeface="Times New Roman"/>
              <a:ea typeface="Times New Roman"/>
              <a:cs typeface="Times New Roman"/>
              <a:sym typeface="Times New Roman"/>
            </a:endParaRPr>
          </a:p>
        </p:txBody>
      </p:sp>
      <p:sp>
        <p:nvSpPr>
          <p:cNvPr id="275" name="Google Shape;275;p36"/>
          <p:cNvSpPr txBox="1">
            <a:spLocks noGrp="1"/>
          </p:cNvSpPr>
          <p:nvPr>
            <p:ph type="body" idx="2"/>
          </p:nvPr>
        </p:nvSpPr>
        <p:spPr>
          <a:xfrm>
            <a:off x="4939500" y="898000"/>
            <a:ext cx="3837000" cy="14487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GB"/>
              <a:t>“He rose and took the pistol from his belt.This door looks like the other door he said,he said.But it’s not” page 137 </a:t>
            </a:r>
            <a:endParaRPr/>
          </a:p>
        </p:txBody>
      </p:sp>
      <p:sp>
        <p:nvSpPr>
          <p:cNvPr id="276" name="Google Shape;276;p36"/>
          <p:cNvSpPr txBox="1"/>
          <p:nvPr/>
        </p:nvSpPr>
        <p:spPr>
          <a:xfrm>
            <a:off x="4996550" y="151900"/>
            <a:ext cx="3798300" cy="54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b="1">
                <a:latin typeface="Times New Roman"/>
                <a:ea typeface="Times New Roman"/>
                <a:cs typeface="Times New Roman"/>
                <a:sym typeface="Times New Roman"/>
              </a:rPr>
              <a:t>Guns</a:t>
            </a:r>
            <a:endParaRPr sz="3000" b="1">
              <a:latin typeface="Times New Roman"/>
              <a:ea typeface="Times New Roman"/>
              <a:cs typeface="Times New Roman"/>
              <a:sym typeface="Times New Roman"/>
            </a:endParaRPr>
          </a:p>
        </p:txBody>
      </p:sp>
      <p:pic>
        <p:nvPicPr>
          <p:cNvPr id="277" name="Google Shape;277;p36"/>
          <p:cNvPicPr preferRelativeResize="0"/>
          <p:nvPr/>
        </p:nvPicPr>
        <p:blipFill>
          <a:blip r:embed="rId3">
            <a:alphaModFix/>
          </a:blip>
          <a:stretch>
            <a:fillRect/>
          </a:stretch>
        </p:blipFill>
        <p:spPr>
          <a:xfrm>
            <a:off x="410575" y="898000"/>
            <a:ext cx="3685450" cy="2979575"/>
          </a:xfrm>
          <a:prstGeom prst="rect">
            <a:avLst/>
          </a:prstGeom>
          <a:noFill/>
          <a:ln>
            <a:noFill/>
          </a:ln>
        </p:spPr>
      </p:pic>
      <p:sp>
        <p:nvSpPr>
          <p:cNvPr id="278" name="Google Shape;278;p36"/>
          <p:cNvSpPr txBox="1"/>
          <p:nvPr/>
        </p:nvSpPr>
        <p:spPr>
          <a:xfrm>
            <a:off x="297725" y="4270850"/>
            <a:ext cx="3798300" cy="60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highlight>
                  <a:srgbClr val="FFFFFF"/>
                </a:highlight>
                <a:latin typeface="Open Sans"/>
                <a:ea typeface="Open Sans"/>
                <a:cs typeface="Open Sans"/>
                <a:sym typeface="Open Sans"/>
              </a:rPr>
              <a:t>The Importance of Guns</a:t>
            </a:r>
            <a:endParaRPr sz="2400">
              <a:highlight>
                <a:srgbClr val="FFFFFF"/>
              </a:highlight>
              <a:latin typeface="Open Sans"/>
              <a:ea typeface="Open Sans"/>
              <a:cs typeface="Open Sans"/>
              <a:sym typeface="Open Sans"/>
            </a:endParaRPr>
          </a:p>
        </p:txBody>
      </p:sp>
      <p:sp>
        <p:nvSpPr>
          <p:cNvPr id="279" name="Google Shape;279;p36"/>
          <p:cNvSpPr txBox="1"/>
          <p:nvPr/>
        </p:nvSpPr>
        <p:spPr>
          <a:xfrm>
            <a:off x="4664500" y="2217500"/>
            <a:ext cx="4193400" cy="27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rgbClr val="CC0000"/>
                </a:solidFill>
                <a:latin typeface="Open Sans"/>
                <a:ea typeface="Open Sans"/>
                <a:cs typeface="Open Sans"/>
                <a:sym typeface="Open Sans"/>
              </a:rPr>
              <a:t>When you live in a world with no rules or regulations, you must always be prepared for the worst at all times.You never know who could be out there. This motif builds paranoia within the characters. They know the importance of having a gun as the best way to fight off an enemy.</a:t>
            </a:r>
            <a:endParaRPr sz="1800" b="1">
              <a:solidFill>
                <a:srgbClr val="CC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85" name="Google Shape;285;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286" name="Google Shape;286;p37"/>
          <p:cNvSpPr txBox="1">
            <a:spLocks noGrp="1"/>
          </p:cNvSpPr>
          <p:nvPr>
            <p:ph type="subTitle" idx="1"/>
          </p:nvPr>
        </p:nvSpPr>
        <p:spPr>
          <a:xfrm>
            <a:off x="265500" y="208425"/>
            <a:ext cx="4045200" cy="382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b="1">
                <a:solidFill>
                  <a:srgbClr val="CC4125"/>
                </a:solidFill>
                <a:latin typeface="Times New Roman"/>
                <a:ea typeface="Times New Roman"/>
                <a:cs typeface="Times New Roman"/>
                <a:sym typeface="Times New Roman"/>
              </a:rPr>
              <a:t>Motif 4:</a:t>
            </a:r>
            <a:endParaRPr sz="3600" b="1">
              <a:solidFill>
                <a:srgbClr val="CC4125"/>
              </a:solidFill>
              <a:latin typeface="Times New Roman"/>
              <a:ea typeface="Times New Roman"/>
              <a:cs typeface="Times New Roman"/>
              <a:sym typeface="Times New Roman"/>
            </a:endParaRPr>
          </a:p>
        </p:txBody>
      </p:sp>
      <p:sp>
        <p:nvSpPr>
          <p:cNvPr id="287" name="Google Shape;287;p37"/>
          <p:cNvSpPr txBox="1">
            <a:spLocks noGrp="1"/>
          </p:cNvSpPr>
          <p:nvPr>
            <p:ph type="body" idx="2"/>
          </p:nvPr>
        </p:nvSpPr>
        <p:spPr>
          <a:xfrm>
            <a:off x="4939500" y="679550"/>
            <a:ext cx="3837000" cy="14823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GB"/>
              <a:t>“He finally got one of the lanterns to work and set it on the table  and blew out the smoky flame of the lamp” page 140</a:t>
            </a:r>
            <a:endParaRPr/>
          </a:p>
        </p:txBody>
      </p:sp>
      <p:sp>
        <p:nvSpPr>
          <p:cNvPr id="288" name="Google Shape;288;p37"/>
          <p:cNvSpPr txBox="1"/>
          <p:nvPr/>
        </p:nvSpPr>
        <p:spPr>
          <a:xfrm>
            <a:off x="5013750" y="124075"/>
            <a:ext cx="3688500" cy="6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latin typeface="Times New Roman"/>
                <a:ea typeface="Times New Roman"/>
                <a:cs typeface="Times New Roman"/>
                <a:sym typeface="Times New Roman"/>
              </a:rPr>
              <a:t>Lamps</a:t>
            </a:r>
            <a:endParaRPr sz="3000">
              <a:latin typeface="Times New Roman"/>
              <a:ea typeface="Times New Roman"/>
              <a:cs typeface="Times New Roman"/>
              <a:sym typeface="Times New Roman"/>
            </a:endParaRPr>
          </a:p>
        </p:txBody>
      </p:sp>
      <p:pic>
        <p:nvPicPr>
          <p:cNvPr id="289" name="Google Shape;289;p37"/>
          <p:cNvPicPr preferRelativeResize="0"/>
          <p:nvPr/>
        </p:nvPicPr>
        <p:blipFill>
          <a:blip r:embed="rId3">
            <a:alphaModFix/>
          </a:blip>
          <a:stretch>
            <a:fillRect/>
          </a:stretch>
        </p:blipFill>
        <p:spPr>
          <a:xfrm>
            <a:off x="1216525" y="902750"/>
            <a:ext cx="2143125" cy="2143125"/>
          </a:xfrm>
          <a:prstGeom prst="rect">
            <a:avLst/>
          </a:prstGeom>
          <a:noFill/>
          <a:ln>
            <a:noFill/>
          </a:ln>
        </p:spPr>
      </p:pic>
      <p:sp>
        <p:nvSpPr>
          <p:cNvPr id="290" name="Google Shape;290;p37"/>
          <p:cNvSpPr txBox="1"/>
          <p:nvPr/>
        </p:nvSpPr>
        <p:spPr>
          <a:xfrm>
            <a:off x="576075" y="3810700"/>
            <a:ext cx="3552300" cy="10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highlight>
                  <a:srgbClr val="FFFFFF"/>
                </a:highlight>
                <a:latin typeface="Open Sans"/>
                <a:ea typeface="Open Sans"/>
                <a:cs typeface="Open Sans"/>
                <a:sym typeface="Open Sans"/>
              </a:rPr>
              <a:t>The  necessity of having a Lamp</a:t>
            </a:r>
            <a:endParaRPr sz="3000">
              <a:highlight>
                <a:srgbClr val="FFFFFF"/>
              </a:highlight>
              <a:latin typeface="Open Sans"/>
              <a:ea typeface="Open Sans"/>
              <a:cs typeface="Open Sans"/>
              <a:sym typeface="Open Sans"/>
            </a:endParaRPr>
          </a:p>
        </p:txBody>
      </p:sp>
      <p:sp>
        <p:nvSpPr>
          <p:cNvPr id="291" name="Google Shape;291;p37"/>
          <p:cNvSpPr txBox="1"/>
          <p:nvPr/>
        </p:nvSpPr>
        <p:spPr>
          <a:xfrm>
            <a:off x="4892600" y="2064250"/>
            <a:ext cx="3432900" cy="25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a:solidFill>
                  <a:srgbClr val="990000"/>
                </a:solidFill>
                <a:latin typeface="Open Sans"/>
                <a:ea typeface="Open Sans"/>
                <a:cs typeface="Open Sans"/>
                <a:sym typeface="Open Sans"/>
              </a:rPr>
              <a:t>Lamps are  guides for the characters as the navigate throughout the road from unknown places. They use the lamp to find the cellar, which leads them to food. In a way Lamps are very important. The also use lamps as a heater. It is seen as something to keep them warm in the winter. </a:t>
            </a:r>
            <a:endParaRPr sz="1600" b="1">
              <a:solidFill>
                <a:srgbClr val="99000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97" name="Google Shape;297;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298" name="Google Shape;298;p38"/>
          <p:cNvSpPr txBox="1">
            <a:spLocks noGrp="1"/>
          </p:cNvSpPr>
          <p:nvPr>
            <p:ph type="subTitle" idx="1"/>
          </p:nvPr>
        </p:nvSpPr>
        <p:spPr>
          <a:xfrm>
            <a:off x="265500" y="208425"/>
            <a:ext cx="4045200" cy="382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600" b="1">
                <a:solidFill>
                  <a:srgbClr val="CC4125"/>
                </a:solidFill>
                <a:latin typeface="Times New Roman"/>
                <a:ea typeface="Times New Roman"/>
                <a:cs typeface="Times New Roman"/>
                <a:sym typeface="Times New Roman"/>
              </a:rPr>
              <a:t>Motif 5:</a:t>
            </a:r>
            <a:endParaRPr sz="3600" b="1">
              <a:solidFill>
                <a:srgbClr val="CC4125"/>
              </a:solidFill>
              <a:latin typeface="Times New Roman"/>
              <a:ea typeface="Times New Roman"/>
              <a:cs typeface="Times New Roman"/>
              <a:sym typeface="Times New Roman"/>
            </a:endParaRPr>
          </a:p>
        </p:txBody>
      </p:sp>
      <p:sp>
        <p:nvSpPr>
          <p:cNvPr id="299" name="Google Shape;299;p38"/>
          <p:cNvSpPr txBox="1">
            <a:spLocks noGrp="1"/>
          </p:cNvSpPr>
          <p:nvPr>
            <p:ph type="body" idx="2"/>
          </p:nvPr>
        </p:nvSpPr>
        <p:spPr>
          <a:xfrm>
            <a:off x="4939500" y="589525"/>
            <a:ext cx="3837000" cy="272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 He crossed the yard and pushed open the door,still holding the gun” page 132</a:t>
            </a:r>
            <a:endParaRPr/>
          </a:p>
          <a:p>
            <a:pPr marL="0" lvl="0" indent="0" algn="l" rtl="0">
              <a:spcBef>
                <a:spcPts val="1600"/>
              </a:spcBef>
              <a:spcAft>
                <a:spcPts val="1600"/>
              </a:spcAft>
              <a:buNone/>
            </a:pPr>
            <a:r>
              <a:rPr lang="en-GB"/>
              <a:t>“This door looks like the other door,he said. But it’s not….I think there may be  things in there and we have to take a look.” page 137</a:t>
            </a:r>
            <a:endParaRPr/>
          </a:p>
        </p:txBody>
      </p:sp>
      <p:sp>
        <p:nvSpPr>
          <p:cNvPr id="300" name="Google Shape;300;p38"/>
          <p:cNvSpPr txBox="1"/>
          <p:nvPr/>
        </p:nvSpPr>
        <p:spPr>
          <a:xfrm>
            <a:off x="5013750" y="124075"/>
            <a:ext cx="3688500" cy="6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latin typeface="Times New Roman"/>
                <a:ea typeface="Times New Roman"/>
                <a:cs typeface="Times New Roman"/>
                <a:sym typeface="Times New Roman"/>
              </a:rPr>
              <a:t>Abandoned Homes</a:t>
            </a:r>
            <a:endParaRPr sz="3000">
              <a:latin typeface="Times New Roman"/>
              <a:ea typeface="Times New Roman"/>
              <a:cs typeface="Times New Roman"/>
              <a:sym typeface="Times New Roman"/>
            </a:endParaRPr>
          </a:p>
        </p:txBody>
      </p:sp>
      <p:pic>
        <p:nvPicPr>
          <p:cNvPr id="301" name="Google Shape;301;p38"/>
          <p:cNvPicPr preferRelativeResize="0"/>
          <p:nvPr/>
        </p:nvPicPr>
        <p:blipFill>
          <a:blip r:embed="rId3">
            <a:alphaModFix/>
          </a:blip>
          <a:stretch>
            <a:fillRect/>
          </a:stretch>
        </p:blipFill>
        <p:spPr>
          <a:xfrm>
            <a:off x="761425" y="1032475"/>
            <a:ext cx="3160375" cy="1811325"/>
          </a:xfrm>
          <a:prstGeom prst="rect">
            <a:avLst/>
          </a:prstGeom>
          <a:noFill/>
          <a:ln>
            <a:noFill/>
          </a:ln>
        </p:spPr>
      </p:pic>
      <p:sp>
        <p:nvSpPr>
          <p:cNvPr id="302" name="Google Shape;302;p38"/>
          <p:cNvSpPr txBox="1"/>
          <p:nvPr/>
        </p:nvSpPr>
        <p:spPr>
          <a:xfrm>
            <a:off x="493775" y="3198300"/>
            <a:ext cx="3590100" cy="137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highlight>
                  <a:srgbClr val="FFFFFF"/>
                </a:highlight>
                <a:latin typeface="Open Sans"/>
                <a:ea typeface="Open Sans"/>
                <a:cs typeface="Open Sans"/>
                <a:sym typeface="Open Sans"/>
              </a:rPr>
              <a:t>Abandoned Homes: A resource or wasteland</a:t>
            </a:r>
            <a:endParaRPr sz="3000">
              <a:highlight>
                <a:srgbClr val="FFFFFF"/>
              </a:highlight>
              <a:latin typeface="Open Sans"/>
              <a:ea typeface="Open Sans"/>
              <a:cs typeface="Open Sans"/>
              <a:sym typeface="Open Sans"/>
            </a:endParaRPr>
          </a:p>
        </p:txBody>
      </p:sp>
      <p:sp>
        <p:nvSpPr>
          <p:cNvPr id="303" name="Google Shape;303;p38"/>
          <p:cNvSpPr txBox="1"/>
          <p:nvPr/>
        </p:nvSpPr>
        <p:spPr>
          <a:xfrm>
            <a:off x="5013750" y="3095425"/>
            <a:ext cx="3688500" cy="181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990000"/>
                </a:solidFill>
                <a:latin typeface="Open Sans"/>
                <a:ea typeface="Open Sans"/>
                <a:cs typeface="Open Sans"/>
                <a:sym typeface="Open Sans"/>
              </a:rPr>
              <a:t>Abandoned homes are seen as treasure chest in this story. It's a  place to find things you might need,however there is a possibility that the treasure chest can be empty. This can be disappointing to the characters like a treasure chest is to pirates. </a:t>
            </a:r>
            <a:endParaRPr b="1">
              <a:solidFill>
                <a:srgbClr val="990000"/>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9"/>
          <p:cNvSpPr/>
          <p:nvPr/>
        </p:nvSpPr>
        <p:spPr>
          <a:xfrm>
            <a:off x="4572000" y="0"/>
            <a:ext cx="4572000" cy="5143500"/>
          </a:xfrm>
          <a:prstGeom prst="rect">
            <a:avLst/>
          </a:prstGeom>
          <a:solidFill>
            <a:srgbClr val="22222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09" name="Google Shape;309;p39"/>
          <p:cNvSpPr/>
          <p:nvPr/>
        </p:nvSpPr>
        <p:spPr>
          <a:xfrm>
            <a:off x="526075" y="754650"/>
            <a:ext cx="8080500" cy="2670900"/>
          </a:xfrm>
          <a:prstGeom prst="frame">
            <a:avLst>
              <a:gd name="adj1" fmla="val 2221"/>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CC4125"/>
                </a:solidFill>
              </a:rPr>
              <a:t>I</a:t>
            </a:r>
            <a:endParaRPr>
              <a:solidFill>
                <a:srgbClr val="CC4125"/>
              </a:solidFill>
            </a:endParaRPr>
          </a:p>
        </p:txBody>
      </p:sp>
      <p:sp>
        <p:nvSpPr>
          <p:cNvPr id="310" name="Google Shape;310;p39"/>
          <p:cNvSpPr/>
          <p:nvPr/>
        </p:nvSpPr>
        <p:spPr>
          <a:xfrm>
            <a:off x="5134013" y="1170975"/>
            <a:ext cx="701400" cy="66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312" name="Google Shape;312;p39"/>
          <p:cNvSpPr txBox="1">
            <a:spLocks noGrp="1"/>
          </p:cNvSpPr>
          <p:nvPr>
            <p:ph type="ctrTitle"/>
          </p:nvPr>
        </p:nvSpPr>
        <p:spPr>
          <a:xfrm>
            <a:off x="5048500" y="1289275"/>
            <a:ext cx="3528300" cy="165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Symbols</a:t>
            </a:r>
            <a:endParaRPr/>
          </a:p>
        </p:txBody>
      </p:sp>
      <p:sp>
        <p:nvSpPr>
          <p:cNvPr id="313" name="Google Shape;313;p39"/>
          <p:cNvSpPr txBox="1">
            <a:spLocks noGrp="1"/>
          </p:cNvSpPr>
          <p:nvPr>
            <p:ph type="subTitle" idx="1"/>
          </p:nvPr>
        </p:nvSpPr>
        <p:spPr>
          <a:xfrm>
            <a:off x="4732850" y="3501225"/>
            <a:ext cx="3873600" cy="1416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Warning signs</a:t>
            </a:r>
            <a:endParaRPr sz="1600">
              <a:solidFill>
                <a:srgbClr val="FFFFFF"/>
              </a:solidFill>
              <a:latin typeface="Times New Roman"/>
              <a:ea typeface="Times New Roman"/>
              <a:cs typeface="Times New Roman"/>
              <a:sym typeface="Times New Roman"/>
            </a:endParaRPr>
          </a:p>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Guns</a:t>
            </a:r>
            <a:endParaRPr sz="1600">
              <a:solidFill>
                <a:srgbClr val="FFFFFF"/>
              </a:solidFill>
              <a:latin typeface="Times New Roman"/>
              <a:ea typeface="Times New Roman"/>
              <a:cs typeface="Times New Roman"/>
              <a:sym typeface="Times New Roman"/>
            </a:endParaRPr>
          </a:p>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Food</a:t>
            </a:r>
            <a:endParaRPr sz="1600">
              <a:solidFill>
                <a:srgbClr val="FFFFFF"/>
              </a:solidFill>
              <a:latin typeface="Times New Roman"/>
              <a:ea typeface="Times New Roman"/>
              <a:cs typeface="Times New Roman"/>
              <a:sym typeface="Times New Roman"/>
            </a:endParaRPr>
          </a:p>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Gas</a:t>
            </a:r>
            <a:endParaRPr sz="1600">
              <a:solidFill>
                <a:srgbClr val="FFFFFF"/>
              </a:solidFill>
              <a:latin typeface="Times New Roman"/>
              <a:ea typeface="Times New Roman"/>
              <a:cs typeface="Times New Roman"/>
              <a:sym typeface="Times New Roman"/>
            </a:endParaRPr>
          </a:p>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Cellar/Bunker</a:t>
            </a:r>
            <a:endParaRPr sz="1600">
              <a:solidFill>
                <a:srgbClr val="FFFFFF"/>
              </a:solidFill>
              <a:latin typeface="Times New Roman"/>
              <a:ea typeface="Times New Roman"/>
              <a:cs typeface="Times New Roman"/>
              <a:sym typeface="Times New Roman"/>
            </a:endParaRPr>
          </a:p>
        </p:txBody>
      </p:sp>
      <p:pic>
        <p:nvPicPr>
          <p:cNvPr id="314" name="Google Shape;314;p39"/>
          <p:cNvPicPr preferRelativeResize="0"/>
          <p:nvPr/>
        </p:nvPicPr>
        <p:blipFill>
          <a:blip r:embed="rId3">
            <a:alphaModFix/>
          </a:blip>
          <a:stretch>
            <a:fillRect/>
          </a:stretch>
        </p:blipFill>
        <p:spPr>
          <a:xfrm>
            <a:off x="716900" y="978550"/>
            <a:ext cx="3693050" cy="2173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grpSp>
        <p:nvGrpSpPr>
          <p:cNvPr id="319" name="Google Shape;319;p40"/>
          <p:cNvGrpSpPr/>
          <p:nvPr/>
        </p:nvGrpSpPr>
        <p:grpSpPr>
          <a:xfrm>
            <a:off x="389894" y="1064174"/>
            <a:ext cx="2778492" cy="3979504"/>
            <a:chOff x="534419" y="1289300"/>
            <a:chExt cx="1939204" cy="3052938"/>
          </a:xfrm>
        </p:grpSpPr>
        <p:sp>
          <p:nvSpPr>
            <p:cNvPr id="320" name="Google Shape;320;p40"/>
            <p:cNvSpPr/>
            <p:nvPr/>
          </p:nvSpPr>
          <p:spPr>
            <a:xfrm>
              <a:off x="534419" y="1289300"/>
              <a:ext cx="1939200" cy="303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txBox="1"/>
            <p:nvPr/>
          </p:nvSpPr>
          <p:spPr>
            <a:xfrm>
              <a:off x="534423" y="2560071"/>
              <a:ext cx="1939200" cy="19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750" b="1">
                  <a:solidFill>
                    <a:srgbClr val="CC4125"/>
                  </a:solidFill>
                  <a:latin typeface="Roboto Slab"/>
                  <a:ea typeface="Roboto Slab"/>
                  <a:cs typeface="Roboto Slab"/>
                  <a:sym typeface="Roboto Slab"/>
                </a:rPr>
                <a:t>Warning Signs of Death</a:t>
              </a:r>
              <a:endParaRPr sz="1850" b="1">
                <a:solidFill>
                  <a:srgbClr val="CC4125"/>
                </a:solidFill>
                <a:latin typeface="Roboto Slab"/>
                <a:ea typeface="Roboto Slab"/>
                <a:cs typeface="Roboto Slab"/>
                <a:sym typeface="Roboto Slab"/>
              </a:endParaRPr>
            </a:p>
          </p:txBody>
        </p:sp>
        <p:sp>
          <p:nvSpPr>
            <p:cNvPr id="322" name="Google Shape;322;p40"/>
            <p:cNvSpPr/>
            <p:nvPr/>
          </p:nvSpPr>
          <p:spPr>
            <a:xfrm>
              <a:off x="534423" y="1289301"/>
              <a:ext cx="1939200" cy="12234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txBox="1"/>
            <p:nvPr/>
          </p:nvSpPr>
          <p:spPr>
            <a:xfrm>
              <a:off x="534423" y="2807138"/>
              <a:ext cx="1902900" cy="1535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sz="1100" b="1">
                  <a:solidFill>
                    <a:srgbClr val="FFFFFF"/>
                  </a:solidFill>
                  <a:highlight>
                    <a:srgbClr val="000000"/>
                  </a:highlight>
                  <a:latin typeface="Open Sans"/>
                  <a:ea typeface="Open Sans"/>
                  <a:cs typeface="Open Sans"/>
                  <a:sym typeface="Open Sans"/>
                </a:rPr>
                <a:t>“By the Roadside stood another sign that warned of death…” page 131</a:t>
              </a:r>
              <a:endParaRPr sz="1100" b="1">
                <a:solidFill>
                  <a:srgbClr val="FFFFFF"/>
                </a:solidFill>
                <a:highlight>
                  <a:srgbClr val="000000"/>
                </a:highlight>
                <a:latin typeface="Open Sans"/>
                <a:ea typeface="Open Sans"/>
                <a:cs typeface="Open Sans"/>
                <a:sym typeface="Open Sans"/>
              </a:endParaRPr>
            </a:p>
            <a:p>
              <a:pPr marL="0" lvl="0" indent="0" algn="l" rtl="0">
                <a:lnSpc>
                  <a:spcPct val="120000"/>
                </a:lnSpc>
                <a:spcBef>
                  <a:spcPts val="0"/>
                </a:spcBef>
                <a:spcAft>
                  <a:spcPts val="0"/>
                </a:spcAft>
                <a:buNone/>
              </a:pPr>
              <a:r>
                <a:rPr lang="en-GB" sz="1200">
                  <a:latin typeface="Times New Roman"/>
                  <a:ea typeface="Times New Roman"/>
                  <a:cs typeface="Times New Roman"/>
                  <a:sym typeface="Times New Roman"/>
                </a:rPr>
                <a:t>Reminder to the Father and Son that Bad people are out there and there is nothing they can do to change that. (Bad people write bad stuff) This scares them. This builds  paranoia within them and they want to continue to be “good guys”.</a:t>
              </a:r>
              <a:endParaRPr sz="1200">
                <a:latin typeface="Times New Roman"/>
                <a:ea typeface="Times New Roman"/>
                <a:cs typeface="Times New Roman"/>
                <a:sym typeface="Times New Roman"/>
              </a:endParaRPr>
            </a:p>
          </p:txBody>
        </p:sp>
        <p:sp>
          <p:nvSpPr>
            <p:cNvPr id="324" name="Google Shape;324;p40"/>
            <p:cNvSpPr/>
            <p:nvPr/>
          </p:nvSpPr>
          <p:spPr>
            <a:xfrm>
              <a:off x="1199519" y="1755250"/>
              <a:ext cx="609000" cy="609000"/>
            </a:xfrm>
            <a:custGeom>
              <a:avLst/>
              <a:gdLst/>
              <a:ahLst/>
              <a:cxnLst/>
              <a:rect l="l" t="t" r="r" b="b"/>
              <a:pathLst>
                <a:path w="120000" h="120000" extrusionOk="0">
                  <a:moveTo>
                    <a:pt x="59951" y="10917"/>
                  </a:moveTo>
                  <a:cubicBezTo>
                    <a:pt x="32973" y="10917"/>
                    <a:pt x="10829" y="33043"/>
                    <a:pt x="10829" y="60000"/>
                  </a:cubicBezTo>
                  <a:cubicBezTo>
                    <a:pt x="10829" y="87053"/>
                    <a:pt x="32973" y="109082"/>
                    <a:pt x="59951" y="109082"/>
                  </a:cubicBezTo>
                  <a:cubicBezTo>
                    <a:pt x="87026" y="109082"/>
                    <a:pt x="109073" y="87053"/>
                    <a:pt x="109073" y="60000"/>
                  </a:cubicBezTo>
                  <a:cubicBezTo>
                    <a:pt x="109073" y="33043"/>
                    <a:pt x="87026" y="10917"/>
                    <a:pt x="59951" y="10917"/>
                  </a:cubicBezTo>
                  <a:close/>
                  <a:moveTo>
                    <a:pt x="59951" y="103671"/>
                  </a:moveTo>
                  <a:cubicBezTo>
                    <a:pt x="35970" y="103671"/>
                    <a:pt x="16341" y="84057"/>
                    <a:pt x="16341" y="60000"/>
                  </a:cubicBezTo>
                  <a:cubicBezTo>
                    <a:pt x="16341" y="36038"/>
                    <a:pt x="35970" y="16425"/>
                    <a:pt x="59951" y="16425"/>
                  </a:cubicBezTo>
                  <a:cubicBezTo>
                    <a:pt x="84029" y="16425"/>
                    <a:pt x="103658" y="36038"/>
                    <a:pt x="103658" y="60000"/>
                  </a:cubicBezTo>
                  <a:cubicBezTo>
                    <a:pt x="103658" y="84057"/>
                    <a:pt x="84029" y="103671"/>
                    <a:pt x="59951" y="103671"/>
                  </a:cubicBezTo>
                  <a:close/>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79097" y="57294"/>
                  </a:moveTo>
                  <a:lnTo>
                    <a:pt x="70684" y="57294"/>
                  </a:lnTo>
                  <a:cubicBezTo>
                    <a:pt x="69524" y="53526"/>
                    <a:pt x="66526" y="50531"/>
                    <a:pt x="62755" y="49371"/>
                  </a:cubicBezTo>
                  <a:lnTo>
                    <a:pt x="62755" y="30048"/>
                  </a:lnTo>
                  <a:cubicBezTo>
                    <a:pt x="62755" y="28405"/>
                    <a:pt x="61595" y="27342"/>
                    <a:pt x="59951" y="27342"/>
                  </a:cubicBezTo>
                  <a:cubicBezTo>
                    <a:pt x="58404" y="27342"/>
                    <a:pt x="57244" y="28405"/>
                    <a:pt x="57244" y="30048"/>
                  </a:cubicBezTo>
                  <a:lnTo>
                    <a:pt x="57244" y="49371"/>
                  </a:lnTo>
                  <a:cubicBezTo>
                    <a:pt x="52602" y="50531"/>
                    <a:pt x="49121" y="54879"/>
                    <a:pt x="49121" y="60000"/>
                  </a:cubicBezTo>
                  <a:cubicBezTo>
                    <a:pt x="49121" y="65990"/>
                    <a:pt x="53956" y="70917"/>
                    <a:pt x="59951" y="70917"/>
                  </a:cubicBezTo>
                  <a:cubicBezTo>
                    <a:pt x="65173" y="70917"/>
                    <a:pt x="69234" y="67439"/>
                    <a:pt x="70684" y="62801"/>
                  </a:cubicBezTo>
                  <a:lnTo>
                    <a:pt x="79097" y="62801"/>
                  </a:lnTo>
                  <a:cubicBezTo>
                    <a:pt x="80741" y="62801"/>
                    <a:pt x="81804" y="61642"/>
                    <a:pt x="81804" y="60000"/>
                  </a:cubicBezTo>
                  <a:cubicBezTo>
                    <a:pt x="81804" y="58357"/>
                    <a:pt x="80741" y="57294"/>
                    <a:pt x="79097" y="57294"/>
                  </a:cubicBezTo>
                  <a:close/>
                  <a:moveTo>
                    <a:pt x="59951" y="65507"/>
                  </a:moveTo>
                  <a:cubicBezTo>
                    <a:pt x="56954" y="65507"/>
                    <a:pt x="54536" y="62995"/>
                    <a:pt x="54536" y="60000"/>
                  </a:cubicBezTo>
                  <a:cubicBezTo>
                    <a:pt x="54536" y="57004"/>
                    <a:pt x="56954" y="54589"/>
                    <a:pt x="59951" y="54589"/>
                  </a:cubicBezTo>
                  <a:cubicBezTo>
                    <a:pt x="62949" y="54589"/>
                    <a:pt x="65463" y="57004"/>
                    <a:pt x="65463" y="60000"/>
                  </a:cubicBezTo>
                  <a:cubicBezTo>
                    <a:pt x="65463" y="62995"/>
                    <a:pt x="62949" y="65507"/>
                    <a:pt x="59951" y="6550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5" name="Google Shape;325;p40"/>
          <p:cNvGrpSpPr/>
          <p:nvPr/>
        </p:nvGrpSpPr>
        <p:grpSpPr>
          <a:xfrm>
            <a:off x="3177175" y="1012640"/>
            <a:ext cx="2925963" cy="4022444"/>
            <a:chOff x="2554732" y="1289300"/>
            <a:chExt cx="1969815" cy="3038100"/>
          </a:xfrm>
        </p:grpSpPr>
        <p:sp>
          <p:nvSpPr>
            <p:cNvPr id="326" name="Google Shape;326;p40"/>
            <p:cNvSpPr/>
            <p:nvPr/>
          </p:nvSpPr>
          <p:spPr>
            <a:xfrm>
              <a:off x="2583505" y="1289300"/>
              <a:ext cx="1939200" cy="303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txBox="1"/>
            <p:nvPr/>
          </p:nvSpPr>
          <p:spPr>
            <a:xfrm>
              <a:off x="2554732" y="2478636"/>
              <a:ext cx="1939200" cy="29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750" b="1">
                  <a:solidFill>
                    <a:srgbClr val="CC4125"/>
                  </a:solidFill>
                  <a:latin typeface="Roboto Slab"/>
                  <a:ea typeface="Roboto Slab"/>
                  <a:cs typeface="Roboto Slab"/>
                  <a:sym typeface="Roboto Slab"/>
                </a:rPr>
                <a:t>Guns</a:t>
              </a:r>
              <a:endParaRPr sz="1850" b="1">
                <a:solidFill>
                  <a:srgbClr val="CC4125"/>
                </a:solidFill>
                <a:latin typeface="Roboto Slab"/>
                <a:ea typeface="Roboto Slab"/>
                <a:cs typeface="Roboto Slab"/>
                <a:sym typeface="Roboto Slab"/>
              </a:endParaRPr>
            </a:p>
          </p:txBody>
        </p:sp>
        <p:sp>
          <p:nvSpPr>
            <p:cNvPr id="328" name="Google Shape;328;p40"/>
            <p:cNvSpPr/>
            <p:nvPr/>
          </p:nvSpPr>
          <p:spPr>
            <a:xfrm>
              <a:off x="2585347" y="1330809"/>
              <a:ext cx="1939200" cy="1202100"/>
            </a:xfrm>
            <a:prstGeom prst="rect">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txBox="1"/>
            <p:nvPr/>
          </p:nvSpPr>
          <p:spPr>
            <a:xfrm>
              <a:off x="2627507" y="2775996"/>
              <a:ext cx="1835400" cy="15114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sz="1100">
                  <a:solidFill>
                    <a:srgbClr val="FFFFFF"/>
                  </a:solidFill>
                  <a:highlight>
                    <a:srgbClr val="000000"/>
                  </a:highlight>
                  <a:latin typeface="Open Sans"/>
                  <a:ea typeface="Open Sans"/>
                  <a:cs typeface="Open Sans"/>
                  <a:sym typeface="Open Sans"/>
                </a:rPr>
                <a:t>“If you don't want to hold the lamp you'll have to take the pistol” page 137</a:t>
              </a:r>
              <a:endParaRPr sz="1100">
                <a:solidFill>
                  <a:srgbClr val="FFFFFF"/>
                </a:solidFill>
                <a:highlight>
                  <a:srgbClr val="000000"/>
                </a:highlight>
                <a:latin typeface="Open Sans"/>
                <a:ea typeface="Open Sans"/>
                <a:cs typeface="Open Sans"/>
                <a:sym typeface="Open Sans"/>
              </a:endParaRPr>
            </a:p>
            <a:p>
              <a:pPr marL="0" lvl="0" indent="0" algn="l" rtl="0">
                <a:lnSpc>
                  <a:spcPct val="120000"/>
                </a:lnSpc>
                <a:spcBef>
                  <a:spcPts val="0"/>
                </a:spcBef>
                <a:spcAft>
                  <a:spcPts val="0"/>
                </a:spcAft>
                <a:buNone/>
              </a:pPr>
              <a:endParaRPr>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GB" sz="1200">
                  <a:latin typeface="Times New Roman"/>
                  <a:ea typeface="Times New Roman"/>
                  <a:cs typeface="Times New Roman"/>
                  <a:sym typeface="Times New Roman"/>
                </a:rPr>
                <a:t>Reminder to Father and Sons that protection is essential when there are threats all around you.</a:t>
              </a:r>
              <a:endParaRPr sz="1200">
                <a:latin typeface="Times New Roman"/>
                <a:ea typeface="Times New Roman"/>
                <a:cs typeface="Times New Roman"/>
                <a:sym typeface="Times New Roman"/>
              </a:endParaRPr>
            </a:p>
          </p:txBody>
        </p:sp>
        <p:sp>
          <p:nvSpPr>
            <p:cNvPr id="330" name="Google Shape;330;p40"/>
            <p:cNvSpPr/>
            <p:nvPr/>
          </p:nvSpPr>
          <p:spPr>
            <a:xfrm>
              <a:off x="3270205" y="1806901"/>
              <a:ext cx="565800" cy="565800"/>
            </a:xfrm>
            <a:custGeom>
              <a:avLst/>
              <a:gdLst/>
              <a:ahLst/>
              <a:cxnLst/>
              <a:rect l="l" t="t" r="r" b="b"/>
              <a:pathLst>
                <a:path w="120000" h="120000" extrusionOk="0">
                  <a:moveTo>
                    <a:pt x="24541" y="32753"/>
                  </a:moveTo>
                  <a:lnTo>
                    <a:pt x="57294" y="32753"/>
                  </a:lnTo>
                  <a:cubicBezTo>
                    <a:pt x="58840" y="32753"/>
                    <a:pt x="60000" y="31594"/>
                    <a:pt x="60000" y="30048"/>
                  </a:cubicBezTo>
                  <a:cubicBezTo>
                    <a:pt x="60000" y="28405"/>
                    <a:pt x="58840" y="27246"/>
                    <a:pt x="57294" y="27246"/>
                  </a:cubicBezTo>
                  <a:lnTo>
                    <a:pt x="24541" y="27246"/>
                  </a:lnTo>
                  <a:cubicBezTo>
                    <a:pt x="22898" y="27246"/>
                    <a:pt x="21835" y="28405"/>
                    <a:pt x="21835" y="30048"/>
                  </a:cubicBezTo>
                  <a:cubicBezTo>
                    <a:pt x="21835" y="31594"/>
                    <a:pt x="22898" y="32753"/>
                    <a:pt x="24541" y="32753"/>
                  </a:cubicBezTo>
                  <a:close/>
                  <a:moveTo>
                    <a:pt x="24541" y="49082"/>
                  </a:moveTo>
                  <a:lnTo>
                    <a:pt x="95458" y="49082"/>
                  </a:lnTo>
                  <a:cubicBezTo>
                    <a:pt x="97101" y="49082"/>
                    <a:pt x="98164" y="48019"/>
                    <a:pt x="98164" y="46376"/>
                  </a:cubicBezTo>
                  <a:cubicBezTo>
                    <a:pt x="98164" y="44734"/>
                    <a:pt x="97101" y="43671"/>
                    <a:pt x="95458" y="43671"/>
                  </a:cubicBezTo>
                  <a:lnTo>
                    <a:pt x="24541" y="43671"/>
                  </a:lnTo>
                  <a:cubicBezTo>
                    <a:pt x="22898" y="43671"/>
                    <a:pt x="21835" y="44734"/>
                    <a:pt x="21835" y="46376"/>
                  </a:cubicBezTo>
                  <a:cubicBezTo>
                    <a:pt x="21835" y="48019"/>
                    <a:pt x="22898" y="49082"/>
                    <a:pt x="24541" y="49082"/>
                  </a:cubicBezTo>
                  <a:close/>
                  <a:moveTo>
                    <a:pt x="114492" y="0"/>
                  </a:moveTo>
                  <a:lnTo>
                    <a:pt x="5410" y="0"/>
                  </a:lnTo>
                  <a:cubicBezTo>
                    <a:pt x="2415" y="0"/>
                    <a:pt x="0" y="2512"/>
                    <a:pt x="0" y="5507"/>
                  </a:cubicBezTo>
                  <a:lnTo>
                    <a:pt x="0" y="92753"/>
                  </a:lnTo>
                  <a:lnTo>
                    <a:pt x="27246" y="120000"/>
                  </a:lnTo>
                  <a:lnTo>
                    <a:pt x="114492" y="120000"/>
                  </a:lnTo>
                  <a:cubicBezTo>
                    <a:pt x="117487" y="120000"/>
                    <a:pt x="120000" y="117487"/>
                    <a:pt x="120000" y="114492"/>
                  </a:cubicBezTo>
                  <a:lnTo>
                    <a:pt x="120000" y="5507"/>
                  </a:lnTo>
                  <a:cubicBezTo>
                    <a:pt x="120000" y="2512"/>
                    <a:pt x="117487" y="0"/>
                    <a:pt x="114492" y="0"/>
                  </a:cubicBezTo>
                  <a:close/>
                  <a:moveTo>
                    <a:pt x="27246" y="111787"/>
                  </a:moveTo>
                  <a:lnTo>
                    <a:pt x="8212" y="92753"/>
                  </a:lnTo>
                  <a:lnTo>
                    <a:pt x="27246" y="92753"/>
                  </a:lnTo>
                  <a:lnTo>
                    <a:pt x="27246" y="111787"/>
                  </a:lnTo>
                  <a:close/>
                  <a:moveTo>
                    <a:pt x="114492" y="114492"/>
                  </a:moveTo>
                  <a:lnTo>
                    <a:pt x="32753" y="114492"/>
                  </a:lnTo>
                  <a:lnTo>
                    <a:pt x="32753" y="89951"/>
                  </a:lnTo>
                  <a:cubicBezTo>
                    <a:pt x="32753" y="88405"/>
                    <a:pt x="31594" y="87246"/>
                    <a:pt x="29951" y="87246"/>
                  </a:cubicBezTo>
                  <a:lnTo>
                    <a:pt x="5410" y="87246"/>
                  </a:lnTo>
                  <a:lnTo>
                    <a:pt x="5410" y="5507"/>
                  </a:lnTo>
                  <a:lnTo>
                    <a:pt x="114492" y="5507"/>
                  </a:lnTo>
                  <a:lnTo>
                    <a:pt x="114492" y="114492"/>
                  </a:lnTo>
                  <a:close/>
                  <a:moveTo>
                    <a:pt x="24541" y="65410"/>
                  </a:moveTo>
                  <a:lnTo>
                    <a:pt x="79033" y="65410"/>
                  </a:lnTo>
                  <a:cubicBezTo>
                    <a:pt x="80676" y="65410"/>
                    <a:pt x="81835" y="64347"/>
                    <a:pt x="81835" y="62705"/>
                  </a:cubicBezTo>
                  <a:cubicBezTo>
                    <a:pt x="81835" y="61062"/>
                    <a:pt x="80676" y="60000"/>
                    <a:pt x="79033" y="60000"/>
                  </a:cubicBezTo>
                  <a:lnTo>
                    <a:pt x="24541" y="60000"/>
                  </a:lnTo>
                  <a:cubicBezTo>
                    <a:pt x="22898" y="60000"/>
                    <a:pt x="21835" y="61062"/>
                    <a:pt x="21835" y="62705"/>
                  </a:cubicBezTo>
                  <a:cubicBezTo>
                    <a:pt x="21835" y="64347"/>
                    <a:pt x="22898" y="65410"/>
                    <a:pt x="24541" y="6541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1" name="Google Shape;331;p40"/>
          <p:cNvGrpSpPr/>
          <p:nvPr/>
        </p:nvGrpSpPr>
        <p:grpSpPr>
          <a:xfrm>
            <a:off x="6151522" y="980026"/>
            <a:ext cx="2695103" cy="4065285"/>
            <a:chOff x="4630219" y="1289298"/>
            <a:chExt cx="1939202" cy="3038102"/>
          </a:xfrm>
        </p:grpSpPr>
        <p:sp>
          <p:nvSpPr>
            <p:cNvPr id="332" name="Google Shape;332;p40"/>
            <p:cNvSpPr/>
            <p:nvPr/>
          </p:nvSpPr>
          <p:spPr>
            <a:xfrm>
              <a:off x="4630219" y="1289300"/>
              <a:ext cx="1939200" cy="303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txBox="1"/>
            <p:nvPr/>
          </p:nvSpPr>
          <p:spPr>
            <a:xfrm>
              <a:off x="4630221" y="2498028"/>
              <a:ext cx="1939200" cy="29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750" b="1">
                  <a:solidFill>
                    <a:srgbClr val="CC4125"/>
                  </a:solidFill>
                  <a:latin typeface="Roboto Slab"/>
                  <a:ea typeface="Roboto Slab"/>
                  <a:cs typeface="Roboto Slab"/>
                  <a:sym typeface="Roboto Slab"/>
                </a:rPr>
                <a:t> Food</a:t>
              </a:r>
              <a:endParaRPr sz="1850" b="1">
                <a:solidFill>
                  <a:srgbClr val="CC4125"/>
                </a:solidFill>
                <a:latin typeface="Roboto Slab"/>
                <a:ea typeface="Roboto Slab"/>
                <a:cs typeface="Roboto Slab"/>
                <a:sym typeface="Roboto Slab"/>
              </a:endParaRPr>
            </a:p>
          </p:txBody>
        </p:sp>
        <p:sp>
          <p:nvSpPr>
            <p:cNvPr id="334" name="Google Shape;334;p40"/>
            <p:cNvSpPr/>
            <p:nvPr/>
          </p:nvSpPr>
          <p:spPr>
            <a:xfrm>
              <a:off x="4630221" y="1289298"/>
              <a:ext cx="1939200" cy="12087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txBox="1"/>
            <p:nvPr/>
          </p:nvSpPr>
          <p:spPr>
            <a:xfrm>
              <a:off x="4717482" y="2835613"/>
              <a:ext cx="1750800" cy="1327200"/>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en-GB" sz="1100">
                  <a:solidFill>
                    <a:srgbClr val="666666"/>
                  </a:solidFill>
                  <a:latin typeface="Open Sans"/>
                  <a:ea typeface="Open Sans"/>
                  <a:cs typeface="Open Sans"/>
                  <a:sym typeface="Open Sans"/>
                </a:rPr>
                <a:t>“</a:t>
              </a:r>
              <a:r>
                <a:rPr lang="en-GB" sz="1100">
                  <a:solidFill>
                    <a:srgbClr val="FFFFFF"/>
                  </a:solidFill>
                  <a:highlight>
                    <a:srgbClr val="000000"/>
                  </a:highlight>
                  <a:latin typeface="Open Sans"/>
                  <a:ea typeface="Open Sans"/>
                  <a:cs typeface="Open Sans"/>
                  <a:sym typeface="Open Sans"/>
                </a:rPr>
                <a:t>I found everything. Everything...What is all this stuff,papa? ….It’s food” page 139</a:t>
              </a:r>
              <a:endParaRPr sz="1100">
                <a:solidFill>
                  <a:srgbClr val="FFFFFF"/>
                </a:solidFill>
                <a:highlight>
                  <a:srgbClr val="000000"/>
                </a:highlight>
                <a:latin typeface="Open Sans"/>
                <a:ea typeface="Open Sans"/>
                <a:cs typeface="Open Sans"/>
                <a:sym typeface="Open Sans"/>
              </a:endParaRPr>
            </a:p>
            <a:p>
              <a:pPr marL="0" lvl="0" indent="0" algn="ctr" rtl="0">
                <a:lnSpc>
                  <a:spcPct val="120000"/>
                </a:lnSpc>
                <a:spcBef>
                  <a:spcPts val="0"/>
                </a:spcBef>
                <a:spcAft>
                  <a:spcPts val="0"/>
                </a:spcAft>
                <a:buNone/>
              </a:pPr>
              <a:endParaRPr sz="900">
                <a:solidFill>
                  <a:srgbClr val="666666"/>
                </a:solidFill>
                <a:latin typeface="Open Sans"/>
                <a:ea typeface="Open Sans"/>
                <a:cs typeface="Open Sans"/>
                <a:sym typeface="Open Sans"/>
              </a:endParaRPr>
            </a:p>
            <a:p>
              <a:pPr marL="0" lvl="0" indent="0" algn="ctr" rtl="0">
                <a:lnSpc>
                  <a:spcPct val="120000"/>
                </a:lnSpc>
                <a:spcBef>
                  <a:spcPts val="0"/>
                </a:spcBef>
                <a:spcAft>
                  <a:spcPts val="0"/>
                </a:spcAft>
                <a:buNone/>
              </a:pPr>
              <a:r>
                <a:rPr lang="en-GB" sz="1200">
                  <a:solidFill>
                    <a:srgbClr val="666666"/>
                  </a:solidFill>
                  <a:latin typeface="Times New Roman"/>
                  <a:ea typeface="Times New Roman"/>
                  <a:cs typeface="Times New Roman"/>
                  <a:sym typeface="Times New Roman"/>
                </a:rPr>
                <a:t>Due to their starvation period. Food becomes a symbol of hope. It give the courage and strength(literally) to keep going towards their goal.</a:t>
              </a:r>
              <a:endParaRPr sz="1200">
                <a:solidFill>
                  <a:srgbClr val="666666"/>
                </a:solidFill>
                <a:latin typeface="Times New Roman"/>
                <a:ea typeface="Times New Roman"/>
                <a:cs typeface="Times New Roman"/>
                <a:sym typeface="Times New Roman"/>
              </a:endParaRPr>
            </a:p>
            <a:p>
              <a:pPr marL="0" lvl="0" indent="0" algn="ctr" rtl="0">
                <a:lnSpc>
                  <a:spcPct val="120000"/>
                </a:lnSpc>
                <a:spcBef>
                  <a:spcPts val="0"/>
                </a:spcBef>
                <a:spcAft>
                  <a:spcPts val="0"/>
                </a:spcAft>
                <a:buNone/>
              </a:pPr>
              <a:endParaRPr sz="900">
                <a:solidFill>
                  <a:srgbClr val="666666"/>
                </a:solidFill>
                <a:latin typeface="Open Sans"/>
                <a:ea typeface="Open Sans"/>
                <a:cs typeface="Open Sans"/>
                <a:sym typeface="Open Sans"/>
              </a:endParaRPr>
            </a:p>
            <a:p>
              <a:pPr marL="0" lvl="0" indent="0" algn="ctr" rtl="0">
                <a:lnSpc>
                  <a:spcPct val="120000"/>
                </a:lnSpc>
                <a:spcBef>
                  <a:spcPts val="0"/>
                </a:spcBef>
                <a:spcAft>
                  <a:spcPts val="0"/>
                </a:spcAft>
                <a:buNone/>
              </a:pPr>
              <a:endParaRPr sz="900">
                <a:solidFill>
                  <a:srgbClr val="666666"/>
                </a:solidFill>
                <a:latin typeface="Open Sans"/>
                <a:ea typeface="Open Sans"/>
                <a:cs typeface="Open Sans"/>
                <a:sym typeface="Open Sans"/>
              </a:endParaRPr>
            </a:p>
          </p:txBody>
        </p:sp>
        <p:sp>
          <p:nvSpPr>
            <p:cNvPr id="336" name="Google Shape;336;p40"/>
            <p:cNvSpPr/>
            <p:nvPr/>
          </p:nvSpPr>
          <p:spPr>
            <a:xfrm>
              <a:off x="5345419" y="1793826"/>
              <a:ext cx="508800" cy="508800"/>
            </a:xfrm>
            <a:custGeom>
              <a:avLst/>
              <a:gdLst/>
              <a:ahLst/>
              <a:cxnLst/>
              <a:rect l="l" t="t" r="r" b="b"/>
              <a:pathLst>
                <a:path w="120000" h="120000" extrusionOk="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7" name="Google Shape;337;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17</a:t>
            </a:fld>
            <a:endParaRPr/>
          </a:p>
        </p:txBody>
      </p:sp>
      <p:sp>
        <p:nvSpPr>
          <p:cNvPr id="338" name="Google Shape;338;p40"/>
          <p:cNvSpPr txBox="1">
            <a:spLocks noGrp="1"/>
          </p:cNvSpPr>
          <p:nvPr>
            <p:ph type="title"/>
          </p:nvPr>
        </p:nvSpPr>
        <p:spPr>
          <a:xfrm>
            <a:off x="437650" y="189675"/>
            <a:ext cx="8268600" cy="87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800" b="1">
                <a:solidFill>
                  <a:schemeClr val="lt1"/>
                </a:solidFill>
                <a:latin typeface="Times New Roman"/>
                <a:ea typeface="Times New Roman"/>
                <a:cs typeface="Times New Roman"/>
                <a:sym typeface="Times New Roman"/>
              </a:rPr>
              <a:t>Symbols</a:t>
            </a:r>
            <a:endParaRPr sz="4800">
              <a:latin typeface="Times New Roman"/>
              <a:ea typeface="Times New Roman"/>
              <a:cs typeface="Times New Roman"/>
              <a:sym typeface="Times New Roman"/>
            </a:endParaRPr>
          </a:p>
        </p:txBody>
      </p:sp>
      <p:pic>
        <p:nvPicPr>
          <p:cNvPr id="339" name="Google Shape;339;p40"/>
          <p:cNvPicPr preferRelativeResize="0"/>
          <p:nvPr/>
        </p:nvPicPr>
        <p:blipFill>
          <a:blip r:embed="rId3">
            <a:alphaModFix/>
          </a:blip>
          <a:stretch>
            <a:fillRect/>
          </a:stretch>
        </p:blipFill>
        <p:spPr>
          <a:xfrm>
            <a:off x="441850" y="980025"/>
            <a:ext cx="2726525" cy="1679000"/>
          </a:xfrm>
          <a:prstGeom prst="rect">
            <a:avLst/>
          </a:prstGeom>
          <a:noFill/>
          <a:ln>
            <a:noFill/>
          </a:ln>
        </p:spPr>
      </p:pic>
      <p:pic>
        <p:nvPicPr>
          <p:cNvPr id="340" name="Google Shape;340;p40"/>
          <p:cNvPicPr preferRelativeResize="0"/>
          <p:nvPr/>
        </p:nvPicPr>
        <p:blipFill>
          <a:blip r:embed="rId4">
            <a:alphaModFix/>
          </a:blip>
          <a:stretch>
            <a:fillRect/>
          </a:stretch>
        </p:blipFill>
        <p:spPr>
          <a:xfrm>
            <a:off x="3222650" y="980025"/>
            <a:ext cx="2880500" cy="1679000"/>
          </a:xfrm>
          <a:prstGeom prst="rect">
            <a:avLst/>
          </a:prstGeom>
          <a:noFill/>
          <a:ln>
            <a:noFill/>
          </a:ln>
        </p:spPr>
      </p:pic>
      <p:pic>
        <p:nvPicPr>
          <p:cNvPr id="341" name="Google Shape;341;p40"/>
          <p:cNvPicPr preferRelativeResize="0"/>
          <p:nvPr/>
        </p:nvPicPr>
        <p:blipFill>
          <a:blip r:embed="rId5">
            <a:alphaModFix/>
          </a:blip>
          <a:stretch>
            <a:fillRect/>
          </a:stretch>
        </p:blipFill>
        <p:spPr>
          <a:xfrm>
            <a:off x="6157425" y="980025"/>
            <a:ext cx="2679700" cy="1617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grpSp>
        <p:nvGrpSpPr>
          <p:cNvPr id="346" name="Google Shape;346;p41"/>
          <p:cNvGrpSpPr/>
          <p:nvPr/>
        </p:nvGrpSpPr>
        <p:grpSpPr>
          <a:xfrm>
            <a:off x="389894" y="1064174"/>
            <a:ext cx="2778492" cy="3979504"/>
            <a:chOff x="534419" y="1289300"/>
            <a:chExt cx="1939204" cy="3052938"/>
          </a:xfrm>
        </p:grpSpPr>
        <p:sp>
          <p:nvSpPr>
            <p:cNvPr id="347" name="Google Shape;347;p41"/>
            <p:cNvSpPr/>
            <p:nvPr/>
          </p:nvSpPr>
          <p:spPr>
            <a:xfrm>
              <a:off x="534419" y="1289300"/>
              <a:ext cx="1939200" cy="303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1"/>
            <p:cNvSpPr txBox="1"/>
            <p:nvPr/>
          </p:nvSpPr>
          <p:spPr>
            <a:xfrm>
              <a:off x="534423" y="2560071"/>
              <a:ext cx="1939200" cy="19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750" b="1">
                  <a:solidFill>
                    <a:srgbClr val="CC4125"/>
                  </a:solidFill>
                  <a:latin typeface="Roboto Slab"/>
                  <a:ea typeface="Roboto Slab"/>
                  <a:cs typeface="Roboto Slab"/>
                  <a:sym typeface="Roboto Slab"/>
                </a:rPr>
                <a:t>Cellar</a:t>
              </a:r>
              <a:endParaRPr sz="1850" b="1">
                <a:solidFill>
                  <a:srgbClr val="CC4125"/>
                </a:solidFill>
                <a:latin typeface="Roboto Slab"/>
                <a:ea typeface="Roboto Slab"/>
                <a:cs typeface="Roboto Slab"/>
                <a:sym typeface="Roboto Slab"/>
              </a:endParaRPr>
            </a:p>
          </p:txBody>
        </p:sp>
        <p:sp>
          <p:nvSpPr>
            <p:cNvPr id="349" name="Google Shape;349;p41"/>
            <p:cNvSpPr/>
            <p:nvPr/>
          </p:nvSpPr>
          <p:spPr>
            <a:xfrm>
              <a:off x="534423" y="1289301"/>
              <a:ext cx="1939200" cy="1223400"/>
            </a:xfrm>
            <a:prstGeom prst="rect">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1"/>
            <p:cNvSpPr txBox="1"/>
            <p:nvPr/>
          </p:nvSpPr>
          <p:spPr>
            <a:xfrm>
              <a:off x="534423" y="2807138"/>
              <a:ext cx="1902900" cy="1535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a:latin typeface="Times New Roman"/>
                  <a:ea typeface="Times New Roman"/>
                  <a:cs typeface="Times New Roman"/>
                  <a:sym typeface="Times New Roman"/>
                </a:rPr>
                <a:t>“This door looks like the other door, he said. But it is not. I think there may be things in there an we have to look” pg 137</a:t>
              </a:r>
              <a:endParaRPr>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GB">
                  <a:latin typeface="Times New Roman"/>
                  <a:ea typeface="Times New Roman"/>
                  <a:cs typeface="Times New Roman"/>
                  <a:sym typeface="Times New Roman"/>
                </a:rPr>
                <a:t>“The man swung the door over and let it fall in the grass” pg 137</a:t>
              </a:r>
              <a:endParaRPr>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1100">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1100">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1100">
                <a:latin typeface="Times New Roman"/>
                <a:ea typeface="Times New Roman"/>
                <a:cs typeface="Times New Roman"/>
                <a:sym typeface="Times New Roman"/>
              </a:endParaRPr>
            </a:p>
          </p:txBody>
        </p:sp>
        <p:sp>
          <p:nvSpPr>
            <p:cNvPr id="351" name="Google Shape;351;p41"/>
            <p:cNvSpPr/>
            <p:nvPr/>
          </p:nvSpPr>
          <p:spPr>
            <a:xfrm>
              <a:off x="1199519" y="1755250"/>
              <a:ext cx="609000" cy="609000"/>
            </a:xfrm>
            <a:custGeom>
              <a:avLst/>
              <a:gdLst/>
              <a:ahLst/>
              <a:cxnLst/>
              <a:rect l="l" t="t" r="r" b="b"/>
              <a:pathLst>
                <a:path w="120000" h="120000" extrusionOk="0">
                  <a:moveTo>
                    <a:pt x="59951" y="10917"/>
                  </a:moveTo>
                  <a:cubicBezTo>
                    <a:pt x="32973" y="10917"/>
                    <a:pt x="10829" y="33043"/>
                    <a:pt x="10829" y="60000"/>
                  </a:cubicBezTo>
                  <a:cubicBezTo>
                    <a:pt x="10829" y="87053"/>
                    <a:pt x="32973" y="109082"/>
                    <a:pt x="59951" y="109082"/>
                  </a:cubicBezTo>
                  <a:cubicBezTo>
                    <a:pt x="87026" y="109082"/>
                    <a:pt x="109073" y="87053"/>
                    <a:pt x="109073" y="60000"/>
                  </a:cubicBezTo>
                  <a:cubicBezTo>
                    <a:pt x="109073" y="33043"/>
                    <a:pt x="87026" y="10917"/>
                    <a:pt x="59951" y="10917"/>
                  </a:cubicBezTo>
                  <a:close/>
                  <a:moveTo>
                    <a:pt x="59951" y="103671"/>
                  </a:moveTo>
                  <a:cubicBezTo>
                    <a:pt x="35970" y="103671"/>
                    <a:pt x="16341" y="84057"/>
                    <a:pt x="16341" y="60000"/>
                  </a:cubicBezTo>
                  <a:cubicBezTo>
                    <a:pt x="16341" y="36038"/>
                    <a:pt x="35970" y="16425"/>
                    <a:pt x="59951" y="16425"/>
                  </a:cubicBezTo>
                  <a:cubicBezTo>
                    <a:pt x="84029" y="16425"/>
                    <a:pt x="103658" y="36038"/>
                    <a:pt x="103658" y="60000"/>
                  </a:cubicBezTo>
                  <a:cubicBezTo>
                    <a:pt x="103658" y="84057"/>
                    <a:pt x="84029" y="103671"/>
                    <a:pt x="59951" y="103671"/>
                  </a:cubicBezTo>
                  <a:close/>
                  <a:moveTo>
                    <a:pt x="59951" y="0"/>
                  </a:moveTo>
                  <a:cubicBezTo>
                    <a:pt x="26688" y="0"/>
                    <a:pt x="0" y="27053"/>
                    <a:pt x="0" y="60000"/>
                  </a:cubicBezTo>
                  <a:cubicBezTo>
                    <a:pt x="0" y="93333"/>
                    <a:pt x="26688" y="120000"/>
                    <a:pt x="59951" y="120000"/>
                  </a:cubicBezTo>
                  <a:cubicBezTo>
                    <a:pt x="93311" y="120000"/>
                    <a:pt x="120000" y="93333"/>
                    <a:pt x="120000" y="60000"/>
                  </a:cubicBezTo>
                  <a:cubicBezTo>
                    <a:pt x="120000" y="27053"/>
                    <a:pt x="93311" y="0"/>
                    <a:pt x="59951" y="0"/>
                  </a:cubicBezTo>
                  <a:close/>
                  <a:moveTo>
                    <a:pt x="59951" y="114589"/>
                  </a:moveTo>
                  <a:cubicBezTo>
                    <a:pt x="29975" y="114589"/>
                    <a:pt x="5414" y="90048"/>
                    <a:pt x="5414" y="60000"/>
                  </a:cubicBezTo>
                  <a:cubicBezTo>
                    <a:pt x="5414" y="30048"/>
                    <a:pt x="29975" y="5507"/>
                    <a:pt x="59951" y="5507"/>
                  </a:cubicBezTo>
                  <a:cubicBezTo>
                    <a:pt x="90024" y="5507"/>
                    <a:pt x="114585" y="30048"/>
                    <a:pt x="114585" y="60000"/>
                  </a:cubicBezTo>
                  <a:cubicBezTo>
                    <a:pt x="114585" y="90048"/>
                    <a:pt x="90024" y="114589"/>
                    <a:pt x="59951" y="114589"/>
                  </a:cubicBezTo>
                  <a:close/>
                  <a:moveTo>
                    <a:pt x="79097" y="57294"/>
                  </a:moveTo>
                  <a:lnTo>
                    <a:pt x="70684" y="57294"/>
                  </a:lnTo>
                  <a:cubicBezTo>
                    <a:pt x="69524" y="53526"/>
                    <a:pt x="66526" y="50531"/>
                    <a:pt x="62755" y="49371"/>
                  </a:cubicBezTo>
                  <a:lnTo>
                    <a:pt x="62755" y="30048"/>
                  </a:lnTo>
                  <a:cubicBezTo>
                    <a:pt x="62755" y="28405"/>
                    <a:pt x="61595" y="27342"/>
                    <a:pt x="59951" y="27342"/>
                  </a:cubicBezTo>
                  <a:cubicBezTo>
                    <a:pt x="58404" y="27342"/>
                    <a:pt x="57244" y="28405"/>
                    <a:pt x="57244" y="30048"/>
                  </a:cubicBezTo>
                  <a:lnTo>
                    <a:pt x="57244" y="49371"/>
                  </a:lnTo>
                  <a:cubicBezTo>
                    <a:pt x="52602" y="50531"/>
                    <a:pt x="49121" y="54879"/>
                    <a:pt x="49121" y="60000"/>
                  </a:cubicBezTo>
                  <a:cubicBezTo>
                    <a:pt x="49121" y="65990"/>
                    <a:pt x="53956" y="70917"/>
                    <a:pt x="59951" y="70917"/>
                  </a:cubicBezTo>
                  <a:cubicBezTo>
                    <a:pt x="65173" y="70917"/>
                    <a:pt x="69234" y="67439"/>
                    <a:pt x="70684" y="62801"/>
                  </a:cubicBezTo>
                  <a:lnTo>
                    <a:pt x="79097" y="62801"/>
                  </a:lnTo>
                  <a:cubicBezTo>
                    <a:pt x="80741" y="62801"/>
                    <a:pt x="81804" y="61642"/>
                    <a:pt x="81804" y="60000"/>
                  </a:cubicBezTo>
                  <a:cubicBezTo>
                    <a:pt x="81804" y="58357"/>
                    <a:pt x="80741" y="57294"/>
                    <a:pt x="79097" y="57294"/>
                  </a:cubicBezTo>
                  <a:close/>
                  <a:moveTo>
                    <a:pt x="59951" y="65507"/>
                  </a:moveTo>
                  <a:cubicBezTo>
                    <a:pt x="56954" y="65507"/>
                    <a:pt x="54536" y="62995"/>
                    <a:pt x="54536" y="60000"/>
                  </a:cubicBezTo>
                  <a:cubicBezTo>
                    <a:pt x="54536" y="57004"/>
                    <a:pt x="56954" y="54589"/>
                    <a:pt x="59951" y="54589"/>
                  </a:cubicBezTo>
                  <a:cubicBezTo>
                    <a:pt x="62949" y="54589"/>
                    <a:pt x="65463" y="57004"/>
                    <a:pt x="65463" y="60000"/>
                  </a:cubicBezTo>
                  <a:cubicBezTo>
                    <a:pt x="65463" y="62995"/>
                    <a:pt x="62949" y="65507"/>
                    <a:pt x="59951" y="6550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2" name="Google Shape;352;p41"/>
          <p:cNvGrpSpPr/>
          <p:nvPr/>
        </p:nvGrpSpPr>
        <p:grpSpPr>
          <a:xfrm>
            <a:off x="6151522" y="980026"/>
            <a:ext cx="2695103" cy="4065285"/>
            <a:chOff x="4630219" y="1289298"/>
            <a:chExt cx="1939202" cy="3038102"/>
          </a:xfrm>
        </p:grpSpPr>
        <p:sp>
          <p:nvSpPr>
            <p:cNvPr id="353" name="Google Shape;353;p41"/>
            <p:cNvSpPr/>
            <p:nvPr/>
          </p:nvSpPr>
          <p:spPr>
            <a:xfrm>
              <a:off x="4630219" y="1289300"/>
              <a:ext cx="1939200" cy="3038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1"/>
            <p:cNvSpPr txBox="1"/>
            <p:nvPr/>
          </p:nvSpPr>
          <p:spPr>
            <a:xfrm>
              <a:off x="4630221" y="2498028"/>
              <a:ext cx="1939200" cy="29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750" b="1">
                  <a:solidFill>
                    <a:srgbClr val="CC4125"/>
                  </a:solidFill>
                  <a:latin typeface="Roboto Slab"/>
                  <a:ea typeface="Roboto Slab"/>
                  <a:cs typeface="Roboto Slab"/>
                  <a:sym typeface="Roboto Slab"/>
                </a:rPr>
                <a:t> Gas</a:t>
              </a:r>
              <a:endParaRPr sz="1850" b="1">
                <a:solidFill>
                  <a:srgbClr val="CC4125"/>
                </a:solidFill>
                <a:latin typeface="Roboto Slab"/>
                <a:ea typeface="Roboto Slab"/>
                <a:cs typeface="Roboto Slab"/>
                <a:sym typeface="Roboto Slab"/>
              </a:endParaRPr>
            </a:p>
          </p:txBody>
        </p:sp>
        <p:sp>
          <p:nvSpPr>
            <p:cNvPr id="355" name="Google Shape;355;p41"/>
            <p:cNvSpPr/>
            <p:nvPr/>
          </p:nvSpPr>
          <p:spPr>
            <a:xfrm>
              <a:off x="4630221" y="1289298"/>
              <a:ext cx="1939200" cy="12087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1"/>
            <p:cNvSpPr txBox="1"/>
            <p:nvPr/>
          </p:nvSpPr>
          <p:spPr>
            <a:xfrm>
              <a:off x="4717482" y="2835613"/>
              <a:ext cx="1750800" cy="1327200"/>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en-GB">
                  <a:solidFill>
                    <a:srgbClr val="666666"/>
                  </a:solidFill>
                  <a:latin typeface="Times New Roman"/>
                  <a:ea typeface="Times New Roman"/>
                  <a:cs typeface="Times New Roman"/>
                  <a:sym typeface="Times New Roman"/>
                </a:rPr>
                <a:t>“Rank odor.Years old. But it was gasoline and it would burn” page 133</a:t>
              </a:r>
              <a:endParaRPr>
                <a:solidFill>
                  <a:srgbClr val="666666"/>
                </a:solidFill>
                <a:latin typeface="Times New Roman"/>
                <a:ea typeface="Times New Roman"/>
                <a:cs typeface="Times New Roman"/>
                <a:sym typeface="Times New Roman"/>
              </a:endParaRPr>
            </a:p>
            <a:p>
              <a:pPr marL="0" lvl="0" indent="0" algn="ctr" rtl="0">
                <a:lnSpc>
                  <a:spcPct val="120000"/>
                </a:lnSpc>
                <a:spcBef>
                  <a:spcPts val="0"/>
                </a:spcBef>
                <a:spcAft>
                  <a:spcPts val="0"/>
                </a:spcAft>
                <a:buNone/>
              </a:pPr>
              <a:endParaRPr sz="900">
                <a:solidFill>
                  <a:srgbClr val="666666"/>
                </a:solidFill>
                <a:latin typeface="Open Sans"/>
                <a:ea typeface="Open Sans"/>
                <a:cs typeface="Open Sans"/>
                <a:sym typeface="Open Sans"/>
              </a:endParaRPr>
            </a:p>
            <a:p>
              <a:pPr marL="0" lvl="0" indent="0" algn="ctr" rtl="0">
                <a:lnSpc>
                  <a:spcPct val="120000"/>
                </a:lnSpc>
                <a:spcBef>
                  <a:spcPts val="0"/>
                </a:spcBef>
                <a:spcAft>
                  <a:spcPts val="0"/>
                </a:spcAft>
                <a:buNone/>
              </a:pPr>
              <a:endParaRPr sz="900">
                <a:solidFill>
                  <a:srgbClr val="666666"/>
                </a:solidFill>
                <a:latin typeface="Open Sans"/>
                <a:ea typeface="Open Sans"/>
                <a:cs typeface="Open Sans"/>
                <a:sym typeface="Open Sans"/>
              </a:endParaRPr>
            </a:p>
          </p:txBody>
        </p:sp>
        <p:sp>
          <p:nvSpPr>
            <p:cNvPr id="357" name="Google Shape;357;p41"/>
            <p:cNvSpPr/>
            <p:nvPr/>
          </p:nvSpPr>
          <p:spPr>
            <a:xfrm>
              <a:off x="5345419" y="1793826"/>
              <a:ext cx="508800" cy="508800"/>
            </a:xfrm>
            <a:custGeom>
              <a:avLst/>
              <a:gdLst/>
              <a:ahLst/>
              <a:cxnLst/>
              <a:rect l="l" t="t" r="r" b="b"/>
              <a:pathLst>
                <a:path w="120000" h="120000" extrusionOk="0">
                  <a:moveTo>
                    <a:pt x="98164" y="0"/>
                  </a:moveTo>
                  <a:cubicBezTo>
                    <a:pt x="92173" y="0"/>
                    <a:pt x="86763" y="2415"/>
                    <a:pt x="82608" y="6280"/>
                  </a:cubicBezTo>
                  <a:lnTo>
                    <a:pt x="8985" y="79903"/>
                  </a:lnTo>
                  <a:lnTo>
                    <a:pt x="0" y="120000"/>
                  </a:lnTo>
                  <a:lnTo>
                    <a:pt x="40096" y="110917"/>
                  </a:lnTo>
                  <a:lnTo>
                    <a:pt x="113719" y="37294"/>
                  </a:lnTo>
                  <a:cubicBezTo>
                    <a:pt x="117584" y="33526"/>
                    <a:pt x="120000" y="28019"/>
                    <a:pt x="120000" y="21835"/>
                  </a:cubicBezTo>
                  <a:cubicBezTo>
                    <a:pt x="120000" y="9758"/>
                    <a:pt x="110144" y="0"/>
                    <a:pt x="98164" y="0"/>
                  </a:cubicBezTo>
                  <a:close/>
                  <a:moveTo>
                    <a:pt x="35458" y="105797"/>
                  </a:moveTo>
                  <a:lnTo>
                    <a:pt x="16425" y="110144"/>
                  </a:lnTo>
                  <a:lnTo>
                    <a:pt x="16425" y="103574"/>
                  </a:lnTo>
                  <a:lnTo>
                    <a:pt x="9855" y="103574"/>
                  </a:lnTo>
                  <a:lnTo>
                    <a:pt x="14202" y="84541"/>
                  </a:lnTo>
                  <a:lnTo>
                    <a:pt x="35458" y="84541"/>
                  </a:lnTo>
                  <a:lnTo>
                    <a:pt x="35458" y="105797"/>
                  </a:lnTo>
                  <a:close/>
                  <a:moveTo>
                    <a:pt x="40966" y="102222"/>
                  </a:moveTo>
                  <a:lnTo>
                    <a:pt x="40966" y="81739"/>
                  </a:lnTo>
                  <a:cubicBezTo>
                    <a:pt x="40966" y="80193"/>
                    <a:pt x="39806" y="79033"/>
                    <a:pt x="38164" y="79033"/>
                  </a:cubicBezTo>
                  <a:lnTo>
                    <a:pt x="17777" y="79033"/>
                  </a:lnTo>
                  <a:lnTo>
                    <a:pt x="76328" y="20386"/>
                  </a:lnTo>
                  <a:lnTo>
                    <a:pt x="99516" y="43574"/>
                  </a:lnTo>
                  <a:lnTo>
                    <a:pt x="40966" y="102222"/>
                  </a:lnTo>
                  <a:close/>
                  <a:moveTo>
                    <a:pt x="109661" y="33236"/>
                  </a:moveTo>
                  <a:lnTo>
                    <a:pt x="103381" y="39516"/>
                  </a:lnTo>
                  <a:lnTo>
                    <a:pt x="80193" y="16328"/>
                  </a:lnTo>
                  <a:lnTo>
                    <a:pt x="86473" y="10048"/>
                  </a:lnTo>
                  <a:cubicBezTo>
                    <a:pt x="86473" y="10048"/>
                    <a:pt x="90821" y="5120"/>
                    <a:pt x="97874" y="5120"/>
                  </a:cubicBezTo>
                  <a:cubicBezTo>
                    <a:pt x="106956" y="5120"/>
                    <a:pt x="114299" y="12560"/>
                    <a:pt x="114299" y="21545"/>
                  </a:cubicBezTo>
                  <a:cubicBezTo>
                    <a:pt x="114589" y="26473"/>
                    <a:pt x="112657" y="30531"/>
                    <a:pt x="109661" y="3323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8" name="Google Shape;358;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18</a:t>
            </a:fld>
            <a:endParaRPr/>
          </a:p>
        </p:txBody>
      </p:sp>
      <p:sp>
        <p:nvSpPr>
          <p:cNvPr id="359" name="Google Shape;359;p41"/>
          <p:cNvSpPr txBox="1">
            <a:spLocks noGrp="1"/>
          </p:cNvSpPr>
          <p:nvPr>
            <p:ph type="title"/>
          </p:nvPr>
        </p:nvSpPr>
        <p:spPr>
          <a:xfrm>
            <a:off x="437650" y="189675"/>
            <a:ext cx="8268600" cy="87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800" b="1">
                <a:solidFill>
                  <a:schemeClr val="lt1"/>
                </a:solidFill>
                <a:latin typeface="Times New Roman"/>
                <a:ea typeface="Times New Roman"/>
                <a:cs typeface="Times New Roman"/>
                <a:sym typeface="Times New Roman"/>
              </a:rPr>
              <a:t>Symbols</a:t>
            </a:r>
            <a:endParaRPr sz="4800">
              <a:latin typeface="Times New Roman"/>
              <a:ea typeface="Times New Roman"/>
              <a:cs typeface="Times New Roman"/>
              <a:sym typeface="Times New Roman"/>
            </a:endParaRPr>
          </a:p>
        </p:txBody>
      </p:sp>
      <p:pic>
        <p:nvPicPr>
          <p:cNvPr id="360" name="Google Shape;360;p41"/>
          <p:cNvPicPr preferRelativeResize="0"/>
          <p:nvPr/>
        </p:nvPicPr>
        <p:blipFill>
          <a:blip r:embed="rId3">
            <a:alphaModFix/>
          </a:blip>
          <a:stretch>
            <a:fillRect/>
          </a:stretch>
        </p:blipFill>
        <p:spPr>
          <a:xfrm>
            <a:off x="433700" y="1012650"/>
            <a:ext cx="2695100" cy="1617400"/>
          </a:xfrm>
          <a:prstGeom prst="rect">
            <a:avLst/>
          </a:prstGeom>
          <a:noFill/>
          <a:ln>
            <a:noFill/>
          </a:ln>
        </p:spPr>
      </p:pic>
      <p:pic>
        <p:nvPicPr>
          <p:cNvPr id="361" name="Google Shape;361;p41"/>
          <p:cNvPicPr preferRelativeResize="0"/>
          <p:nvPr/>
        </p:nvPicPr>
        <p:blipFill>
          <a:blip r:embed="rId4">
            <a:alphaModFix/>
          </a:blip>
          <a:stretch>
            <a:fillRect/>
          </a:stretch>
        </p:blipFill>
        <p:spPr>
          <a:xfrm>
            <a:off x="6200950" y="1012650"/>
            <a:ext cx="2597400" cy="1574500"/>
          </a:xfrm>
          <a:prstGeom prst="rect">
            <a:avLst/>
          </a:prstGeom>
          <a:noFill/>
          <a:ln>
            <a:noFill/>
          </a:ln>
        </p:spPr>
      </p:pic>
      <p:sp>
        <p:nvSpPr>
          <p:cNvPr id="362" name="Google Shape;362;p41"/>
          <p:cNvSpPr txBox="1"/>
          <p:nvPr/>
        </p:nvSpPr>
        <p:spPr>
          <a:xfrm>
            <a:off x="3321700" y="1087925"/>
            <a:ext cx="2778600" cy="1834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Times New Roman"/>
              <a:buChar char="●"/>
            </a:pPr>
            <a:r>
              <a:rPr lang="en-GB">
                <a:solidFill>
                  <a:srgbClr val="FFFFFF"/>
                </a:solidFill>
                <a:latin typeface="Times New Roman"/>
                <a:ea typeface="Times New Roman"/>
                <a:cs typeface="Times New Roman"/>
                <a:sym typeface="Times New Roman"/>
              </a:rPr>
              <a:t>The </a:t>
            </a:r>
            <a:r>
              <a:rPr lang="en-GB">
                <a:solidFill>
                  <a:srgbClr val="FFFFFF"/>
                </a:solidFill>
                <a:highlight>
                  <a:srgbClr val="FF0000"/>
                </a:highlight>
                <a:latin typeface="Times New Roman"/>
                <a:ea typeface="Times New Roman"/>
                <a:cs typeface="Times New Roman"/>
                <a:sym typeface="Times New Roman"/>
              </a:rPr>
              <a:t>cellar</a:t>
            </a:r>
            <a:r>
              <a:rPr lang="en-GB">
                <a:solidFill>
                  <a:srgbClr val="FFFFFF"/>
                </a:solidFill>
                <a:latin typeface="Times New Roman"/>
                <a:ea typeface="Times New Roman"/>
                <a:cs typeface="Times New Roman"/>
                <a:sym typeface="Times New Roman"/>
              </a:rPr>
              <a:t> represents another potential resource that can help them. The house lacked resources, but the cellar had some.</a:t>
            </a:r>
            <a:r>
              <a:rPr lang="en-GB">
                <a:solidFill>
                  <a:srgbClr val="FFFFFF"/>
                </a:solidFill>
                <a:highlight>
                  <a:srgbClr val="FF0000"/>
                </a:highlight>
                <a:latin typeface="Times New Roman"/>
                <a:ea typeface="Times New Roman"/>
                <a:cs typeface="Times New Roman"/>
                <a:sym typeface="Times New Roman"/>
              </a:rPr>
              <a:t> Similar to the saying “when one door closes another one opens”.</a:t>
            </a:r>
            <a:endParaRPr>
              <a:solidFill>
                <a:srgbClr val="FFFFFF"/>
              </a:solidFill>
              <a:highlight>
                <a:srgbClr val="FF0000"/>
              </a:highlight>
              <a:latin typeface="Times New Roman"/>
              <a:ea typeface="Times New Roman"/>
              <a:cs typeface="Times New Roman"/>
              <a:sym typeface="Times New Roman"/>
            </a:endParaRPr>
          </a:p>
        </p:txBody>
      </p:sp>
      <p:sp>
        <p:nvSpPr>
          <p:cNvPr id="363" name="Google Shape;363;p41"/>
          <p:cNvSpPr txBox="1"/>
          <p:nvPr/>
        </p:nvSpPr>
        <p:spPr>
          <a:xfrm>
            <a:off x="3321700" y="2877525"/>
            <a:ext cx="2748900" cy="2060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Times New Roman"/>
              <a:buChar char="●"/>
            </a:pPr>
            <a:r>
              <a:rPr lang="en-GB">
                <a:solidFill>
                  <a:srgbClr val="FFFFFF"/>
                </a:solidFill>
                <a:latin typeface="Times New Roman"/>
                <a:ea typeface="Times New Roman"/>
                <a:cs typeface="Times New Roman"/>
                <a:sym typeface="Times New Roman"/>
              </a:rPr>
              <a:t>The</a:t>
            </a:r>
            <a:r>
              <a:rPr lang="en-GB">
                <a:solidFill>
                  <a:srgbClr val="FFFFFF"/>
                </a:solidFill>
                <a:highlight>
                  <a:srgbClr val="FF0000"/>
                </a:highlight>
                <a:latin typeface="Times New Roman"/>
                <a:ea typeface="Times New Roman"/>
                <a:cs typeface="Times New Roman"/>
                <a:sym typeface="Times New Roman"/>
              </a:rPr>
              <a:t> gasoline </a:t>
            </a:r>
            <a:r>
              <a:rPr lang="en-GB">
                <a:solidFill>
                  <a:srgbClr val="FFFFFF"/>
                </a:solidFill>
                <a:latin typeface="Times New Roman"/>
                <a:ea typeface="Times New Roman"/>
                <a:cs typeface="Times New Roman"/>
                <a:sym typeface="Times New Roman"/>
              </a:rPr>
              <a:t>represents one resource they have always come across along the trip. They have learned how to use it to their benefit. </a:t>
            </a:r>
            <a:r>
              <a:rPr lang="en-GB">
                <a:solidFill>
                  <a:srgbClr val="FFFFFF"/>
                </a:solidFill>
                <a:highlight>
                  <a:srgbClr val="FF0000"/>
                </a:highlight>
                <a:latin typeface="Times New Roman"/>
                <a:ea typeface="Times New Roman"/>
                <a:cs typeface="Times New Roman"/>
                <a:sym typeface="Times New Roman"/>
              </a:rPr>
              <a:t>Symbolizes over time,you must use what is in front of you to get the things you want</a:t>
            </a:r>
            <a:endParaRPr>
              <a:solidFill>
                <a:srgbClr val="FFFFFF"/>
              </a:solidFill>
              <a:highlight>
                <a:srgbClr val="FF0000"/>
              </a:highlight>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2"/>
          <p:cNvSpPr/>
          <p:nvPr/>
        </p:nvSpPr>
        <p:spPr>
          <a:xfrm>
            <a:off x="4572000" y="0"/>
            <a:ext cx="4572000" cy="5143500"/>
          </a:xfrm>
          <a:prstGeom prst="rect">
            <a:avLst/>
          </a:prstGeom>
          <a:solidFill>
            <a:srgbClr val="22222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369" name="Google Shape;369;p42"/>
          <p:cNvSpPr/>
          <p:nvPr/>
        </p:nvSpPr>
        <p:spPr>
          <a:xfrm>
            <a:off x="526075" y="754650"/>
            <a:ext cx="8080500" cy="2670900"/>
          </a:xfrm>
          <a:prstGeom prst="frame">
            <a:avLst>
              <a:gd name="adj1" fmla="val 2221"/>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CC4125"/>
                </a:solidFill>
              </a:rPr>
              <a:t>I</a:t>
            </a:r>
            <a:endParaRPr>
              <a:solidFill>
                <a:srgbClr val="CC4125"/>
              </a:solidFill>
            </a:endParaRPr>
          </a:p>
        </p:txBody>
      </p:sp>
      <p:sp>
        <p:nvSpPr>
          <p:cNvPr id="370" name="Google Shape;370;p42"/>
          <p:cNvSpPr/>
          <p:nvPr/>
        </p:nvSpPr>
        <p:spPr>
          <a:xfrm>
            <a:off x="5134013" y="1170975"/>
            <a:ext cx="701400" cy="66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19</a:t>
            </a:fld>
            <a:endParaRPr/>
          </a:p>
        </p:txBody>
      </p:sp>
      <p:sp>
        <p:nvSpPr>
          <p:cNvPr id="372" name="Google Shape;372;p42"/>
          <p:cNvSpPr txBox="1">
            <a:spLocks noGrp="1"/>
          </p:cNvSpPr>
          <p:nvPr>
            <p:ph type="ctrTitle"/>
          </p:nvPr>
        </p:nvSpPr>
        <p:spPr>
          <a:xfrm>
            <a:off x="5048500" y="1289275"/>
            <a:ext cx="3528300" cy="165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Important Subjects to look for</a:t>
            </a:r>
            <a:endParaRPr/>
          </a:p>
        </p:txBody>
      </p:sp>
      <p:sp>
        <p:nvSpPr>
          <p:cNvPr id="373" name="Google Shape;373;p42"/>
          <p:cNvSpPr txBox="1">
            <a:spLocks noGrp="1"/>
          </p:cNvSpPr>
          <p:nvPr>
            <p:ph type="subTitle" idx="1"/>
          </p:nvPr>
        </p:nvSpPr>
        <p:spPr>
          <a:xfrm>
            <a:off x="4732850" y="3614425"/>
            <a:ext cx="3850500" cy="1303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Father and Son Relationship (Love) </a:t>
            </a:r>
            <a:endParaRPr sz="1600">
              <a:solidFill>
                <a:srgbClr val="FFFFFF"/>
              </a:solidFill>
              <a:latin typeface="Times New Roman"/>
              <a:ea typeface="Times New Roman"/>
              <a:cs typeface="Times New Roman"/>
              <a:sym typeface="Times New Roman"/>
            </a:endParaRPr>
          </a:p>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Isolation causes  Paranoia (Isolation)</a:t>
            </a:r>
            <a:endParaRPr sz="1600">
              <a:solidFill>
                <a:srgbClr val="FFFFFF"/>
              </a:solidFill>
              <a:latin typeface="Times New Roman"/>
              <a:ea typeface="Times New Roman"/>
              <a:cs typeface="Times New Roman"/>
              <a:sym typeface="Times New Roman"/>
            </a:endParaRPr>
          </a:p>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Past Customs vs Reality (versions of reality)</a:t>
            </a:r>
            <a:endParaRPr sz="1600">
              <a:solidFill>
                <a:srgbClr val="FFFFFF"/>
              </a:solidFill>
              <a:latin typeface="Times New Roman"/>
              <a:ea typeface="Times New Roman"/>
              <a:cs typeface="Times New Roman"/>
              <a:sym typeface="Times New Roman"/>
            </a:endParaRPr>
          </a:p>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Starvation</a:t>
            </a:r>
            <a:endParaRPr sz="1600">
              <a:solidFill>
                <a:srgbClr val="FFFFFF"/>
              </a:solidFill>
              <a:latin typeface="Times New Roman"/>
              <a:ea typeface="Times New Roman"/>
              <a:cs typeface="Times New Roman"/>
              <a:sym typeface="Times New Roman"/>
            </a:endParaRPr>
          </a:p>
        </p:txBody>
      </p:sp>
      <p:pic>
        <p:nvPicPr>
          <p:cNvPr id="374" name="Google Shape;374;p42"/>
          <p:cNvPicPr preferRelativeResize="0"/>
          <p:nvPr/>
        </p:nvPicPr>
        <p:blipFill>
          <a:blip r:embed="rId3">
            <a:alphaModFix/>
          </a:blip>
          <a:stretch>
            <a:fillRect/>
          </a:stretch>
        </p:blipFill>
        <p:spPr>
          <a:xfrm>
            <a:off x="638650" y="856600"/>
            <a:ext cx="3933350" cy="2466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cxnSp>
        <p:nvCxnSpPr>
          <p:cNvPr id="132" name="Google Shape;132;p25"/>
          <p:cNvCxnSpPr/>
          <p:nvPr/>
        </p:nvCxnSpPr>
        <p:spPr>
          <a:xfrm>
            <a:off x="1059375" y="2929750"/>
            <a:ext cx="8080500" cy="0"/>
          </a:xfrm>
          <a:prstGeom prst="straightConnector1">
            <a:avLst/>
          </a:prstGeom>
          <a:noFill/>
          <a:ln w="28575" cap="flat" cmpd="sng">
            <a:solidFill>
              <a:srgbClr val="CC4125"/>
            </a:solidFill>
            <a:prstDash val="solid"/>
            <a:round/>
            <a:headEnd type="none" w="med" len="med"/>
            <a:tailEnd type="none" w="med" len="med"/>
          </a:ln>
        </p:spPr>
      </p:cxnSp>
      <p:sp>
        <p:nvSpPr>
          <p:cNvPr id="133" name="Google Shape;133;p25"/>
          <p:cNvSpPr/>
          <p:nvPr/>
        </p:nvSpPr>
        <p:spPr>
          <a:xfrm>
            <a:off x="359325" y="2591225"/>
            <a:ext cx="1129200" cy="755700"/>
          </a:xfrm>
          <a:prstGeom prst="ellipse">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00"/>
          </a:p>
        </p:txBody>
      </p:sp>
      <p:sp>
        <p:nvSpPr>
          <p:cNvPr id="134" name="Google Shape;134;p25"/>
          <p:cNvSpPr/>
          <p:nvPr/>
        </p:nvSpPr>
        <p:spPr>
          <a:xfrm>
            <a:off x="2130050" y="2742425"/>
            <a:ext cx="426300" cy="393600"/>
          </a:xfrm>
          <a:prstGeom prst="ellipse">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5"/>
          <p:cNvSpPr/>
          <p:nvPr/>
        </p:nvSpPr>
        <p:spPr>
          <a:xfrm>
            <a:off x="3691350" y="2759525"/>
            <a:ext cx="340200" cy="340500"/>
          </a:xfrm>
          <a:prstGeom prst="ellipse">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5"/>
          <p:cNvSpPr/>
          <p:nvPr/>
        </p:nvSpPr>
        <p:spPr>
          <a:xfrm>
            <a:off x="5343675" y="2810425"/>
            <a:ext cx="238800" cy="238800"/>
          </a:xfrm>
          <a:prstGeom prst="ellipse">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5"/>
          <p:cNvSpPr/>
          <p:nvPr/>
        </p:nvSpPr>
        <p:spPr>
          <a:xfrm>
            <a:off x="8182350" y="2759625"/>
            <a:ext cx="340200" cy="340500"/>
          </a:xfrm>
          <a:prstGeom prst="ellipse">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5"/>
          <p:cNvSpPr/>
          <p:nvPr/>
        </p:nvSpPr>
        <p:spPr>
          <a:xfrm>
            <a:off x="6795325" y="2759650"/>
            <a:ext cx="340200" cy="340500"/>
          </a:xfrm>
          <a:prstGeom prst="ellipse">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5"/>
          <p:cNvSpPr txBox="1"/>
          <p:nvPr/>
        </p:nvSpPr>
        <p:spPr>
          <a:xfrm>
            <a:off x="359325" y="1892825"/>
            <a:ext cx="966900" cy="52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FFFFFF"/>
                </a:solidFill>
                <a:latin typeface="Roboto Slab"/>
                <a:ea typeface="Roboto Slab"/>
                <a:cs typeface="Roboto Slab"/>
                <a:sym typeface="Roboto Slab"/>
              </a:rPr>
              <a:t>Summary</a:t>
            </a:r>
            <a:endParaRPr sz="1000">
              <a:solidFill>
                <a:srgbClr val="FFFFFF"/>
              </a:solidFill>
              <a:latin typeface="Roboto Slab"/>
              <a:ea typeface="Roboto Slab"/>
              <a:cs typeface="Roboto Slab"/>
              <a:sym typeface="Roboto Slab"/>
            </a:endParaRPr>
          </a:p>
        </p:txBody>
      </p:sp>
      <p:sp>
        <p:nvSpPr>
          <p:cNvPr id="140" name="Google Shape;140;p25"/>
          <p:cNvSpPr txBox="1"/>
          <p:nvPr/>
        </p:nvSpPr>
        <p:spPr>
          <a:xfrm>
            <a:off x="2029825" y="1873175"/>
            <a:ext cx="1217100" cy="44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solidFill>
                  <a:srgbClr val="FFFFFF"/>
                </a:solidFill>
                <a:latin typeface="Roboto Slab"/>
                <a:ea typeface="Roboto Slab"/>
                <a:cs typeface="Roboto Slab"/>
                <a:sym typeface="Roboto Slab"/>
              </a:rPr>
              <a:t>Thematic Concepts</a:t>
            </a:r>
            <a:endParaRPr sz="1000">
              <a:solidFill>
                <a:srgbClr val="FFFFFF"/>
              </a:solidFill>
              <a:latin typeface="Roboto Slab"/>
              <a:ea typeface="Roboto Slab"/>
              <a:cs typeface="Roboto Slab"/>
              <a:sym typeface="Roboto Slab"/>
            </a:endParaRPr>
          </a:p>
        </p:txBody>
      </p:sp>
      <p:sp>
        <p:nvSpPr>
          <p:cNvPr id="141" name="Google Shape;141;p25"/>
          <p:cNvSpPr txBox="1"/>
          <p:nvPr/>
        </p:nvSpPr>
        <p:spPr>
          <a:xfrm>
            <a:off x="3628900" y="1892825"/>
            <a:ext cx="701400" cy="29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solidFill>
                  <a:srgbClr val="FFFFFF"/>
                </a:solidFill>
                <a:latin typeface="Roboto Slab"/>
                <a:ea typeface="Roboto Slab"/>
                <a:cs typeface="Roboto Slab"/>
                <a:sym typeface="Roboto Slab"/>
              </a:rPr>
              <a:t>Motifs </a:t>
            </a:r>
            <a:endParaRPr sz="1000">
              <a:solidFill>
                <a:srgbClr val="FFFFFF"/>
              </a:solidFill>
              <a:latin typeface="Roboto Slab"/>
              <a:ea typeface="Roboto Slab"/>
              <a:cs typeface="Roboto Slab"/>
              <a:sym typeface="Roboto Slab"/>
            </a:endParaRPr>
          </a:p>
        </p:txBody>
      </p:sp>
      <p:sp>
        <p:nvSpPr>
          <p:cNvPr id="142" name="Google Shape;142;p25"/>
          <p:cNvSpPr txBox="1"/>
          <p:nvPr/>
        </p:nvSpPr>
        <p:spPr>
          <a:xfrm>
            <a:off x="5112375" y="1996625"/>
            <a:ext cx="701400" cy="19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FFFFFF"/>
                </a:solidFill>
                <a:latin typeface="Roboto Slab"/>
                <a:ea typeface="Roboto Slab"/>
                <a:cs typeface="Roboto Slab"/>
                <a:sym typeface="Roboto Slab"/>
              </a:rPr>
              <a:t>Symbols</a:t>
            </a:r>
            <a:endParaRPr sz="1000">
              <a:solidFill>
                <a:srgbClr val="FFFFFF"/>
              </a:solidFill>
              <a:latin typeface="Roboto Slab"/>
              <a:ea typeface="Roboto Slab"/>
              <a:cs typeface="Roboto Slab"/>
              <a:sym typeface="Roboto Slab"/>
            </a:endParaRPr>
          </a:p>
        </p:txBody>
      </p:sp>
      <p:sp>
        <p:nvSpPr>
          <p:cNvPr id="143" name="Google Shape;143;p25"/>
          <p:cNvSpPr txBox="1"/>
          <p:nvPr/>
        </p:nvSpPr>
        <p:spPr>
          <a:xfrm>
            <a:off x="6627475" y="1892825"/>
            <a:ext cx="825900" cy="29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FFFFFF"/>
                </a:solidFill>
                <a:latin typeface="Roboto Slab"/>
                <a:ea typeface="Roboto Slab"/>
                <a:cs typeface="Roboto Slab"/>
                <a:sym typeface="Roboto Slab"/>
              </a:rPr>
              <a:t>Important Subjects</a:t>
            </a:r>
            <a:endParaRPr sz="1000">
              <a:solidFill>
                <a:srgbClr val="FFFFFF"/>
              </a:solidFill>
              <a:latin typeface="Roboto Slab"/>
              <a:ea typeface="Roboto Slab"/>
              <a:cs typeface="Roboto Slab"/>
              <a:sym typeface="Roboto Slab"/>
            </a:endParaRPr>
          </a:p>
        </p:txBody>
      </p:sp>
      <p:sp>
        <p:nvSpPr>
          <p:cNvPr id="144" name="Google Shape;144;p25"/>
          <p:cNvSpPr txBox="1"/>
          <p:nvPr/>
        </p:nvSpPr>
        <p:spPr>
          <a:xfrm>
            <a:off x="7946250" y="1749725"/>
            <a:ext cx="9669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FFFFFF"/>
                </a:solidFill>
                <a:latin typeface="Roboto Slab"/>
                <a:ea typeface="Roboto Slab"/>
                <a:cs typeface="Roboto Slab"/>
                <a:sym typeface="Roboto Slab"/>
              </a:rPr>
              <a:t>Figurative Language</a:t>
            </a:r>
            <a:endParaRPr sz="1000">
              <a:solidFill>
                <a:srgbClr val="FFFFFF"/>
              </a:solidFill>
              <a:latin typeface="Roboto Slab"/>
              <a:ea typeface="Roboto Slab"/>
              <a:cs typeface="Roboto Slab"/>
              <a:sym typeface="Roboto Slab"/>
            </a:endParaRPr>
          </a:p>
        </p:txBody>
      </p:sp>
      <p:sp>
        <p:nvSpPr>
          <p:cNvPr id="145" name="Google Shape;145;p25"/>
          <p:cNvSpPr txBox="1"/>
          <p:nvPr/>
        </p:nvSpPr>
        <p:spPr>
          <a:xfrm>
            <a:off x="670453" y="2836775"/>
            <a:ext cx="613800" cy="19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
                <a:solidFill>
                  <a:srgbClr val="FFFFFF"/>
                </a:solidFill>
                <a:latin typeface="Roboto Slab"/>
                <a:ea typeface="Roboto Slab"/>
                <a:cs typeface="Roboto Slab"/>
                <a:sym typeface="Roboto Slab"/>
              </a:rPr>
              <a:t>START</a:t>
            </a:r>
            <a:endParaRPr sz="1000">
              <a:solidFill>
                <a:srgbClr val="FFFFFF"/>
              </a:solidFill>
              <a:latin typeface="Roboto Slab"/>
              <a:ea typeface="Roboto Slab"/>
              <a:cs typeface="Roboto Slab"/>
              <a:sym typeface="Roboto Slab"/>
            </a:endParaRPr>
          </a:p>
        </p:txBody>
      </p:sp>
      <p:sp>
        <p:nvSpPr>
          <p:cNvPr id="146" name="Google Shape;14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a:t>
            </a:fld>
            <a:endParaRPr/>
          </a:p>
        </p:txBody>
      </p:sp>
      <p:sp>
        <p:nvSpPr>
          <p:cNvPr id="147" name="Google Shape;147;p25"/>
          <p:cNvSpPr txBox="1">
            <a:spLocks noGrp="1"/>
          </p:cNvSpPr>
          <p:nvPr>
            <p:ph type="title"/>
          </p:nvPr>
        </p:nvSpPr>
        <p:spPr>
          <a:xfrm>
            <a:off x="437650" y="579250"/>
            <a:ext cx="8401800" cy="10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400"/>
              <a:t>Along the Road we will make 6 stops and then will discuss a few questions!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3"/>
          <p:cNvSpPr/>
          <p:nvPr/>
        </p:nvSpPr>
        <p:spPr>
          <a:xfrm>
            <a:off x="0" y="4142575"/>
            <a:ext cx="9144000" cy="1000800"/>
          </a:xfrm>
          <a:prstGeom prst="rect">
            <a:avLst/>
          </a:prstGeom>
          <a:solidFill>
            <a:srgbClr val="00000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3"/>
          <p:cNvSpPr txBox="1"/>
          <p:nvPr/>
        </p:nvSpPr>
        <p:spPr>
          <a:xfrm>
            <a:off x="416825" y="574925"/>
            <a:ext cx="3592500" cy="9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500" b="1">
              <a:solidFill>
                <a:srgbClr val="CC4125"/>
              </a:solidFill>
            </a:endParaRPr>
          </a:p>
        </p:txBody>
      </p:sp>
      <p:grpSp>
        <p:nvGrpSpPr>
          <p:cNvPr id="381" name="Google Shape;381;p43"/>
          <p:cNvGrpSpPr/>
          <p:nvPr/>
        </p:nvGrpSpPr>
        <p:grpSpPr>
          <a:xfrm>
            <a:off x="4223018" y="732613"/>
            <a:ext cx="4245057" cy="3663663"/>
            <a:chOff x="4215625" y="1133689"/>
            <a:chExt cx="3521700" cy="3039375"/>
          </a:xfrm>
        </p:grpSpPr>
        <p:sp>
          <p:nvSpPr>
            <p:cNvPr id="382" name="Google Shape;382;p43"/>
            <p:cNvSpPr/>
            <p:nvPr/>
          </p:nvSpPr>
          <p:spPr>
            <a:xfrm>
              <a:off x="5596500" y="3521525"/>
              <a:ext cx="701400" cy="445800"/>
            </a:xfrm>
            <a:prstGeom prst="trapezoid">
              <a:avLst>
                <a:gd name="adj" fmla="val 2500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3"/>
            <p:cNvSpPr/>
            <p:nvPr/>
          </p:nvSpPr>
          <p:spPr>
            <a:xfrm>
              <a:off x="4215625" y="1139750"/>
              <a:ext cx="3521700" cy="2484000"/>
            </a:xfrm>
            <a:prstGeom prst="roundRect">
              <a:avLst>
                <a:gd name="adj" fmla="val 2829"/>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3"/>
            <p:cNvSpPr/>
            <p:nvPr/>
          </p:nvSpPr>
          <p:spPr>
            <a:xfrm>
              <a:off x="4215625" y="1133689"/>
              <a:ext cx="3521700" cy="2074800"/>
            </a:xfrm>
            <a:prstGeom prst="round2SameRect">
              <a:avLst>
                <a:gd name="adj1" fmla="val 2823"/>
                <a:gd name="adj2" fmla="val 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3"/>
            <p:cNvSpPr/>
            <p:nvPr/>
          </p:nvSpPr>
          <p:spPr>
            <a:xfrm>
              <a:off x="4339825" y="1278575"/>
              <a:ext cx="3273300" cy="18120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3"/>
            <p:cNvSpPr/>
            <p:nvPr/>
          </p:nvSpPr>
          <p:spPr>
            <a:xfrm>
              <a:off x="5370000" y="3961264"/>
              <a:ext cx="1154400" cy="211800"/>
            </a:xfrm>
            <a:prstGeom prst="trapezoid">
              <a:avLst>
                <a:gd name="adj" fmla="val 106928"/>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7" name="Google Shape;387;p43" descr="bright-1854161_1280.jpg"/>
            <p:cNvPicPr preferRelativeResize="0"/>
            <p:nvPr/>
          </p:nvPicPr>
          <p:blipFill rotWithShape="1">
            <a:blip r:embed="rId3">
              <a:alphaModFix/>
            </a:blip>
            <a:srcRect t="4693" b="12236"/>
            <a:stretch/>
          </p:blipFill>
          <p:spPr>
            <a:xfrm>
              <a:off x="4339825" y="1278575"/>
              <a:ext cx="3273299" cy="1812000"/>
            </a:xfrm>
            <a:prstGeom prst="rect">
              <a:avLst/>
            </a:prstGeom>
            <a:noFill/>
            <a:ln>
              <a:noFill/>
            </a:ln>
          </p:spPr>
        </p:pic>
      </p:grpSp>
      <p:sp>
        <p:nvSpPr>
          <p:cNvPr id="388" name="Google Shape;388;p43"/>
          <p:cNvSpPr txBox="1"/>
          <p:nvPr/>
        </p:nvSpPr>
        <p:spPr>
          <a:xfrm>
            <a:off x="469450" y="1802050"/>
            <a:ext cx="3634200" cy="26523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sz="900">
                <a:solidFill>
                  <a:srgbClr val="FFFFFF"/>
                </a:solidFill>
                <a:latin typeface="Open Sans"/>
                <a:ea typeface="Open Sans"/>
                <a:cs typeface="Open Sans"/>
                <a:sym typeface="Open Sans"/>
              </a:rPr>
              <a:t>“</a:t>
            </a:r>
            <a:r>
              <a:rPr lang="en-GB">
                <a:solidFill>
                  <a:srgbClr val="FFFFFF"/>
                </a:solidFill>
                <a:latin typeface="Times New Roman"/>
                <a:ea typeface="Times New Roman"/>
                <a:cs typeface="Times New Roman"/>
                <a:sym typeface="Times New Roman"/>
              </a:rPr>
              <a:t>He held the pistol at his waist and held the boy by the hand” Page 131</a:t>
            </a:r>
            <a:endParaRPr>
              <a:solidFill>
                <a:srgbClr val="FFFFFF"/>
              </a:solidFill>
              <a:latin typeface="Times New Roman"/>
              <a:ea typeface="Times New Roman"/>
              <a:cs typeface="Times New Roman"/>
              <a:sym typeface="Times New Roman"/>
            </a:endParaRPr>
          </a:p>
          <a:p>
            <a:pPr marL="457200" lvl="0" indent="0" algn="l" rtl="0">
              <a:lnSpc>
                <a:spcPct val="120000"/>
              </a:lnSpc>
              <a:spcBef>
                <a:spcPts val="0"/>
              </a:spcBef>
              <a:spcAft>
                <a:spcPts val="0"/>
              </a:spcAft>
              <a:buNone/>
            </a:pPr>
            <a:r>
              <a:rPr lang="en-GB">
                <a:solidFill>
                  <a:srgbClr val="FFFFFF"/>
                </a:solidFill>
                <a:latin typeface="Times New Roman"/>
                <a:ea typeface="Times New Roman"/>
                <a:cs typeface="Times New Roman"/>
                <a:sym typeface="Times New Roman"/>
              </a:rPr>
              <a:t> </a:t>
            </a:r>
            <a:endParaRPr>
              <a:solidFill>
                <a:srgbClr val="FFFFF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GB">
                <a:highlight>
                  <a:srgbClr val="FFFFFF"/>
                </a:highlight>
                <a:latin typeface="Times New Roman"/>
                <a:ea typeface="Times New Roman"/>
                <a:cs typeface="Times New Roman"/>
                <a:sym typeface="Times New Roman"/>
              </a:rPr>
              <a:t>The man is very protective over the child. Sometimes he is harsh to the child,because he is trying to protect him. This shows how possive the father is of the child. It is all out of care and love</a:t>
            </a:r>
            <a:endParaRPr>
              <a:highlight>
                <a:srgbClr val="FFFFFF"/>
              </a:highlight>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a:solidFill>
                <a:srgbClr val="FFFFF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a:solidFill>
                <a:srgbClr val="FFFFFF"/>
              </a:solidFill>
              <a:latin typeface="Times New Roman"/>
              <a:ea typeface="Times New Roman"/>
              <a:cs typeface="Times New Roman"/>
              <a:sym typeface="Times New Roman"/>
            </a:endParaRPr>
          </a:p>
        </p:txBody>
      </p:sp>
      <p:sp>
        <p:nvSpPr>
          <p:cNvPr id="389" name="Google Shape;389;p43"/>
          <p:cNvSpPr txBox="1"/>
          <p:nvPr/>
        </p:nvSpPr>
        <p:spPr>
          <a:xfrm>
            <a:off x="2563406" y="3442075"/>
            <a:ext cx="914400" cy="320700"/>
          </a:xfrm>
          <a:prstGeom prst="rect">
            <a:avLst/>
          </a:prstGeom>
          <a:noFill/>
          <a:ln>
            <a:noFill/>
          </a:ln>
        </p:spPr>
        <p:txBody>
          <a:bodyPr spcFirstLastPara="1" wrap="square" lIns="91425" tIns="91425" rIns="91425" bIns="91425" anchor="ctr" anchorCtr="0">
            <a:noAutofit/>
          </a:bodyPr>
          <a:lstStyle/>
          <a:p>
            <a:pPr marL="0" lvl="0" indent="0" algn="ctr" rtl="0">
              <a:lnSpc>
                <a:spcPct val="70000"/>
              </a:lnSpc>
              <a:spcBef>
                <a:spcPts val="400"/>
              </a:spcBef>
              <a:spcAft>
                <a:spcPts val="0"/>
              </a:spcAft>
              <a:buNone/>
            </a:pPr>
            <a:endParaRPr sz="900">
              <a:solidFill>
                <a:srgbClr val="FFFFFF"/>
              </a:solidFill>
              <a:latin typeface="Roboto Slab"/>
              <a:ea typeface="Roboto Slab"/>
              <a:cs typeface="Roboto Slab"/>
              <a:sym typeface="Roboto Slab"/>
            </a:endParaRPr>
          </a:p>
        </p:txBody>
      </p:sp>
      <p:sp>
        <p:nvSpPr>
          <p:cNvPr id="390" name="Google Shape;390;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391" name="Google Shape;391;p43"/>
          <p:cNvSpPr txBox="1">
            <a:spLocks noGrp="1"/>
          </p:cNvSpPr>
          <p:nvPr>
            <p:ph type="title"/>
          </p:nvPr>
        </p:nvSpPr>
        <p:spPr>
          <a:xfrm>
            <a:off x="437650" y="579250"/>
            <a:ext cx="3697800" cy="13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500">
                <a:solidFill>
                  <a:srgbClr val="FFFFFF"/>
                </a:solidFill>
              </a:rPr>
              <a:t>Important Subjects: </a:t>
            </a:r>
            <a:r>
              <a:rPr lang="en-GB" sz="2500"/>
              <a:t>Protection the Father has for the boy</a:t>
            </a:r>
            <a:endParaRPr>
              <a:latin typeface="Roboto Slab"/>
              <a:ea typeface="Roboto Slab"/>
              <a:cs typeface="Roboto Slab"/>
              <a:sym typeface="Roboto Slab"/>
            </a:endParaRPr>
          </a:p>
        </p:txBody>
      </p:sp>
      <p:pic>
        <p:nvPicPr>
          <p:cNvPr id="392" name="Google Shape;392;p43"/>
          <p:cNvPicPr preferRelativeResize="0"/>
          <p:nvPr/>
        </p:nvPicPr>
        <p:blipFill>
          <a:blip r:embed="rId4">
            <a:alphaModFix/>
          </a:blip>
          <a:stretch>
            <a:fillRect/>
          </a:stretch>
        </p:blipFill>
        <p:spPr>
          <a:xfrm>
            <a:off x="4404325" y="852125"/>
            <a:ext cx="3921775" cy="2292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44"/>
          <p:cNvGrpSpPr/>
          <p:nvPr/>
        </p:nvGrpSpPr>
        <p:grpSpPr>
          <a:xfrm>
            <a:off x="7197088" y="1129850"/>
            <a:ext cx="1536090" cy="2700300"/>
            <a:chOff x="6874838" y="1221600"/>
            <a:chExt cx="1536090" cy="2700300"/>
          </a:xfrm>
        </p:grpSpPr>
        <p:grpSp>
          <p:nvGrpSpPr>
            <p:cNvPr id="398" name="Google Shape;398;p44"/>
            <p:cNvGrpSpPr/>
            <p:nvPr/>
          </p:nvGrpSpPr>
          <p:grpSpPr>
            <a:xfrm>
              <a:off x="6874838" y="1580800"/>
              <a:ext cx="50343" cy="429349"/>
              <a:chOff x="5063144" y="1095925"/>
              <a:chExt cx="71106" cy="606425"/>
            </a:xfrm>
          </p:grpSpPr>
          <p:sp>
            <p:nvSpPr>
              <p:cNvPr id="399" name="Google Shape;399;p44"/>
              <p:cNvSpPr/>
              <p:nvPr/>
            </p:nvSpPr>
            <p:spPr>
              <a:xfrm>
                <a:off x="5063144" y="1095925"/>
                <a:ext cx="71100" cy="4413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4"/>
              <p:cNvSpPr/>
              <p:nvPr/>
            </p:nvSpPr>
            <p:spPr>
              <a:xfrm>
                <a:off x="5063150" y="1600050"/>
                <a:ext cx="71100" cy="1023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44"/>
            <p:cNvSpPr/>
            <p:nvPr/>
          </p:nvSpPr>
          <p:spPr>
            <a:xfrm>
              <a:off x="6890227" y="1221600"/>
              <a:ext cx="1520700" cy="2700300"/>
            </a:xfrm>
            <a:prstGeom prst="roundRect">
              <a:avLst>
                <a:gd name="adj" fmla="val 6833"/>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4"/>
            <p:cNvSpPr/>
            <p:nvPr/>
          </p:nvSpPr>
          <p:spPr>
            <a:xfrm>
              <a:off x="6960104" y="1431196"/>
              <a:ext cx="1380900" cy="21468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4"/>
            <p:cNvSpPr/>
            <p:nvPr/>
          </p:nvSpPr>
          <p:spPr>
            <a:xfrm>
              <a:off x="7544606" y="3642400"/>
              <a:ext cx="212100" cy="2121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4"/>
            <p:cNvSpPr/>
            <p:nvPr/>
          </p:nvSpPr>
          <p:spPr>
            <a:xfrm>
              <a:off x="7425561" y="1319920"/>
              <a:ext cx="450000" cy="46800"/>
            </a:xfrm>
            <a:prstGeom prst="roundRect">
              <a:avLst>
                <a:gd name="adj" fmla="val 50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4"/>
            <p:cNvSpPr/>
            <p:nvPr/>
          </p:nvSpPr>
          <p:spPr>
            <a:xfrm>
              <a:off x="6960104" y="1307070"/>
              <a:ext cx="72300" cy="723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4"/>
            <p:cNvSpPr/>
            <p:nvPr/>
          </p:nvSpPr>
          <p:spPr>
            <a:xfrm>
              <a:off x="7073893" y="1318115"/>
              <a:ext cx="50400" cy="50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7" name="Google Shape;407;p44" descr="bright-1854161_1280.jpg"/>
            <p:cNvPicPr preferRelativeResize="0"/>
            <p:nvPr/>
          </p:nvPicPr>
          <p:blipFill rotWithShape="1">
            <a:blip r:embed="rId3">
              <a:alphaModFix/>
            </a:blip>
            <a:srcRect l="39259" r="17871"/>
            <a:stretch/>
          </p:blipFill>
          <p:spPr>
            <a:xfrm>
              <a:off x="6960104" y="1426360"/>
              <a:ext cx="1380973" cy="2163814"/>
            </a:xfrm>
            <a:prstGeom prst="rect">
              <a:avLst/>
            </a:prstGeom>
            <a:noFill/>
            <a:ln>
              <a:noFill/>
            </a:ln>
          </p:spPr>
        </p:pic>
      </p:grpSp>
      <p:sp>
        <p:nvSpPr>
          <p:cNvPr id="408" name="Google Shape;408;p44"/>
          <p:cNvSpPr/>
          <p:nvPr/>
        </p:nvSpPr>
        <p:spPr>
          <a:xfrm>
            <a:off x="0" y="4142575"/>
            <a:ext cx="9144000" cy="1000800"/>
          </a:xfrm>
          <a:prstGeom prst="rect">
            <a:avLst/>
          </a:prstGeom>
          <a:solidFill>
            <a:srgbClr val="00000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4"/>
          <p:cNvSpPr txBox="1"/>
          <p:nvPr/>
        </p:nvSpPr>
        <p:spPr>
          <a:xfrm>
            <a:off x="277200" y="1537225"/>
            <a:ext cx="4767000" cy="32535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a:solidFill>
                  <a:srgbClr val="FFFFFF"/>
                </a:solidFill>
                <a:latin typeface="Times New Roman"/>
                <a:ea typeface="Times New Roman"/>
                <a:cs typeface="Times New Roman"/>
                <a:sym typeface="Times New Roman"/>
              </a:rPr>
              <a:t>“The came upon themselves in a mirror and he almost raised the pistol.Its us,papa,the boy whispered.It’s us” page 132</a:t>
            </a:r>
            <a:endParaRPr>
              <a:solidFill>
                <a:srgbClr val="FFFFF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a:solidFill>
                <a:srgbClr val="FFFFF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GB">
                <a:solidFill>
                  <a:srgbClr val="FFFFFF"/>
                </a:solidFill>
                <a:latin typeface="Times New Roman"/>
                <a:ea typeface="Times New Roman"/>
                <a:cs typeface="Times New Roman"/>
                <a:sym typeface="Times New Roman"/>
              </a:rPr>
              <a:t>“There’s no place else to go.This is it.I want you to help me.If you don't want to hold the lamp you’ll have to take the pistol.”</a:t>
            </a:r>
            <a:endParaRPr>
              <a:solidFill>
                <a:srgbClr val="FFFFF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a:solidFill>
                <a:srgbClr val="FFFFF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GB">
                <a:solidFill>
                  <a:srgbClr val="FFFFFF"/>
                </a:solidFill>
                <a:latin typeface="Times New Roman"/>
                <a:ea typeface="Times New Roman"/>
                <a:cs typeface="Times New Roman"/>
                <a:sym typeface="Times New Roman"/>
              </a:rPr>
              <a:t>“He was very scared.Don’t open it,Papa,He whispered.” page 134</a:t>
            </a:r>
            <a:endParaRPr>
              <a:solidFill>
                <a:srgbClr val="FFFFF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GB">
                <a:highlight>
                  <a:srgbClr val="FFFFFF"/>
                </a:highlight>
                <a:latin typeface="Times New Roman"/>
                <a:ea typeface="Times New Roman"/>
                <a:cs typeface="Times New Roman"/>
                <a:sym typeface="Times New Roman"/>
              </a:rPr>
              <a:t>The constant fear of being in a bad situation drives the characters crazy throughout this part. While looking for resources, there is a constant fear that someone will come out of nowhere and hurt them.</a:t>
            </a:r>
            <a:endParaRPr>
              <a:highlight>
                <a:srgbClr val="FFFFFF"/>
              </a:highlight>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a:solidFill>
                <a:srgbClr val="FFFFFF"/>
              </a:solidFill>
              <a:latin typeface="Times New Roman"/>
              <a:ea typeface="Times New Roman"/>
              <a:cs typeface="Times New Roman"/>
              <a:sym typeface="Times New Roman"/>
            </a:endParaRPr>
          </a:p>
          <a:p>
            <a:pPr marL="0" lvl="0" indent="0" algn="l" rtl="0">
              <a:lnSpc>
                <a:spcPct val="120000"/>
              </a:lnSpc>
              <a:spcBef>
                <a:spcPts val="0"/>
              </a:spcBef>
              <a:spcAft>
                <a:spcPts val="0"/>
              </a:spcAft>
              <a:buClr>
                <a:schemeClr val="dk1"/>
              </a:buClr>
              <a:buSzPts val="1100"/>
              <a:buFont typeface="Arial"/>
              <a:buNone/>
            </a:pPr>
            <a:endParaRPr>
              <a:solidFill>
                <a:srgbClr val="FFFFF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a:solidFill>
                <a:srgbClr val="FFFFFF"/>
              </a:solidFill>
              <a:latin typeface="Times New Roman"/>
              <a:ea typeface="Times New Roman"/>
              <a:cs typeface="Times New Roman"/>
              <a:sym typeface="Times New Roman"/>
            </a:endParaRPr>
          </a:p>
        </p:txBody>
      </p:sp>
      <p:grpSp>
        <p:nvGrpSpPr>
          <p:cNvPr id="410" name="Google Shape;410;p44"/>
          <p:cNvGrpSpPr/>
          <p:nvPr/>
        </p:nvGrpSpPr>
        <p:grpSpPr>
          <a:xfrm>
            <a:off x="5877388" y="1172125"/>
            <a:ext cx="71106" cy="606425"/>
            <a:chOff x="5063144" y="1095925"/>
            <a:chExt cx="71106" cy="606425"/>
          </a:xfrm>
        </p:grpSpPr>
        <p:sp>
          <p:nvSpPr>
            <p:cNvPr id="411" name="Google Shape;411;p44"/>
            <p:cNvSpPr/>
            <p:nvPr/>
          </p:nvSpPr>
          <p:spPr>
            <a:xfrm>
              <a:off x="5063144" y="1095925"/>
              <a:ext cx="71100" cy="4413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4"/>
            <p:cNvSpPr/>
            <p:nvPr/>
          </p:nvSpPr>
          <p:spPr>
            <a:xfrm>
              <a:off x="5063150" y="1600050"/>
              <a:ext cx="71100" cy="1023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44"/>
          <p:cNvGrpSpPr/>
          <p:nvPr/>
        </p:nvGrpSpPr>
        <p:grpSpPr>
          <a:xfrm>
            <a:off x="5134275" y="664800"/>
            <a:ext cx="1972800" cy="3813900"/>
            <a:chOff x="4608325" y="664800"/>
            <a:chExt cx="1972800" cy="3813900"/>
          </a:xfrm>
        </p:grpSpPr>
        <p:sp>
          <p:nvSpPr>
            <p:cNvPr id="414" name="Google Shape;414;p44"/>
            <p:cNvSpPr/>
            <p:nvPr/>
          </p:nvSpPr>
          <p:spPr>
            <a:xfrm>
              <a:off x="4608325" y="664800"/>
              <a:ext cx="1972800" cy="3813900"/>
            </a:xfrm>
            <a:prstGeom prst="roundRect">
              <a:avLst>
                <a:gd name="adj" fmla="val 6833"/>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4"/>
            <p:cNvSpPr/>
            <p:nvPr/>
          </p:nvSpPr>
          <p:spPr>
            <a:xfrm>
              <a:off x="5445025" y="4084125"/>
              <a:ext cx="299400" cy="299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4"/>
            <p:cNvSpPr/>
            <p:nvPr/>
          </p:nvSpPr>
          <p:spPr>
            <a:xfrm>
              <a:off x="5276875" y="803675"/>
              <a:ext cx="635700" cy="66000"/>
            </a:xfrm>
            <a:prstGeom prst="roundRect">
              <a:avLst>
                <a:gd name="adj" fmla="val 50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4"/>
            <p:cNvSpPr/>
            <p:nvPr/>
          </p:nvSpPr>
          <p:spPr>
            <a:xfrm>
              <a:off x="4707025" y="785525"/>
              <a:ext cx="102300" cy="1023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4"/>
            <p:cNvSpPr/>
            <p:nvPr/>
          </p:nvSpPr>
          <p:spPr>
            <a:xfrm>
              <a:off x="4867750" y="801125"/>
              <a:ext cx="71100" cy="711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9" name="Google Shape;419;p44" descr="bright-1854161_1280.jpg"/>
            <p:cNvPicPr preferRelativeResize="0"/>
            <p:nvPr/>
          </p:nvPicPr>
          <p:blipFill rotWithShape="1">
            <a:blip r:embed="rId3">
              <a:alphaModFix/>
            </a:blip>
            <a:srcRect l="39259" r="21123"/>
            <a:stretch/>
          </p:blipFill>
          <p:spPr>
            <a:xfrm>
              <a:off x="4693426" y="954025"/>
              <a:ext cx="1802598" cy="3056325"/>
            </a:xfrm>
            <a:prstGeom prst="rect">
              <a:avLst/>
            </a:prstGeom>
            <a:noFill/>
            <a:ln>
              <a:noFill/>
            </a:ln>
          </p:spPr>
        </p:pic>
      </p:grpSp>
      <p:sp>
        <p:nvSpPr>
          <p:cNvPr id="420" name="Google Shape;420;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21</a:t>
            </a:fld>
            <a:endParaRPr/>
          </a:p>
        </p:txBody>
      </p:sp>
      <p:sp>
        <p:nvSpPr>
          <p:cNvPr id="421" name="Google Shape;421;p44"/>
          <p:cNvSpPr txBox="1">
            <a:spLocks noGrp="1"/>
          </p:cNvSpPr>
          <p:nvPr>
            <p:ph type="title"/>
          </p:nvPr>
        </p:nvSpPr>
        <p:spPr>
          <a:xfrm>
            <a:off x="437650" y="579250"/>
            <a:ext cx="4124100" cy="10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500">
                <a:solidFill>
                  <a:srgbClr val="FFFFFF"/>
                </a:solidFill>
              </a:rPr>
              <a:t>Important Subjects: </a:t>
            </a:r>
            <a:r>
              <a:rPr lang="en-GB" sz="2500"/>
              <a:t>Paranoia &amp; Isolation </a:t>
            </a:r>
            <a:endParaRPr>
              <a:latin typeface="Roboto Slab"/>
              <a:ea typeface="Roboto Slab"/>
              <a:cs typeface="Roboto Slab"/>
              <a:sym typeface="Roboto Slab"/>
            </a:endParaRPr>
          </a:p>
        </p:txBody>
      </p:sp>
      <p:pic>
        <p:nvPicPr>
          <p:cNvPr id="422" name="Google Shape;422;p44"/>
          <p:cNvPicPr preferRelativeResize="0"/>
          <p:nvPr/>
        </p:nvPicPr>
        <p:blipFill>
          <a:blip r:embed="rId4">
            <a:alphaModFix/>
          </a:blip>
          <a:stretch>
            <a:fillRect/>
          </a:stretch>
        </p:blipFill>
        <p:spPr>
          <a:xfrm>
            <a:off x="5210200" y="976600"/>
            <a:ext cx="1832600" cy="3006800"/>
          </a:xfrm>
          <a:prstGeom prst="rect">
            <a:avLst/>
          </a:prstGeom>
          <a:noFill/>
          <a:ln>
            <a:noFill/>
          </a:ln>
        </p:spPr>
      </p:pic>
      <p:pic>
        <p:nvPicPr>
          <p:cNvPr id="423" name="Google Shape;423;p44"/>
          <p:cNvPicPr preferRelativeResize="0"/>
          <p:nvPr/>
        </p:nvPicPr>
        <p:blipFill>
          <a:blip r:embed="rId5">
            <a:alphaModFix/>
          </a:blip>
          <a:stretch>
            <a:fillRect/>
          </a:stretch>
        </p:blipFill>
        <p:spPr>
          <a:xfrm>
            <a:off x="7264150" y="1334650"/>
            <a:ext cx="1349425" cy="2186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5"/>
          <p:cNvSpPr/>
          <p:nvPr/>
        </p:nvSpPr>
        <p:spPr>
          <a:xfrm>
            <a:off x="0" y="4142575"/>
            <a:ext cx="9144000" cy="1000800"/>
          </a:xfrm>
          <a:prstGeom prst="rect">
            <a:avLst/>
          </a:prstGeom>
          <a:solidFill>
            <a:srgbClr val="00000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5"/>
          <p:cNvSpPr txBox="1"/>
          <p:nvPr/>
        </p:nvSpPr>
        <p:spPr>
          <a:xfrm>
            <a:off x="416825" y="574925"/>
            <a:ext cx="3592500" cy="9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500" b="1">
              <a:solidFill>
                <a:srgbClr val="CC4125"/>
              </a:solidFill>
            </a:endParaRPr>
          </a:p>
        </p:txBody>
      </p:sp>
      <p:grpSp>
        <p:nvGrpSpPr>
          <p:cNvPr id="430" name="Google Shape;430;p45"/>
          <p:cNvGrpSpPr/>
          <p:nvPr/>
        </p:nvGrpSpPr>
        <p:grpSpPr>
          <a:xfrm>
            <a:off x="4223018" y="732613"/>
            <a:ext cx="4245057" cy="3663663"/>
            <a:chOff x="4215625" y="1133689"/>
            <a:chExt cx="3521700" cy="3039375"/>
          </a:xfrm>
        </p:grpSpPr>
        <p:sp>
          <p:nvSpPr>
            <p:cNvPr id="431" name="Google Shape;431;p45"/>
            <p:cNvSpPr/>
            <p:nvPr/>
          </p:nvSpPr>
          <p:spPr>
            <a:xfrm>
              <a:off x="5596500" y="3521525"/>
              <a:ext cx="701400" cy="445800"/>
            </a:xfrm>
            <a:prstGeom prst="trapezoid">
              <a:avLst>
                <a:gd name="adj" fmla="val 2500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5"/>
            <p:cNvSpPr/>
            <p:nvPr/>
          </p:nvSpPr>
          <p:spPr>
            <a:xfrm>
              <a:off x="4215625" y="1139750"/>
              <a:ext cx="3521700" cy="2484000"/>
            </a:xfrm>
            <a:prstGeom prst="roundRect">
              <a:avLst>
                <a:gd name="adj" fmla="val 2829"/>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5"/>
            <p:cNvSpPr/>
            <p:nvPr/>
          </p:nvSpPr>
          <p:spPr>
            <a:xfrm>
              <a:off x="4215625" y="1133689"/>
              <a:ext cx="3521700" cy="2074800"/>
            </a:xfrm>
            <a:prstGeom prst="round2SameRect">
              <a:avLst>
                <a:gd name="adj1" fmla="val 2823"/>
                <a:gd name="adj2" fmla="val 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5"/>
            <p:cNvSpPr/>
            <p:nvPr/>
          </p:nvSpPr>
          <p:spPr>
            <a:xfrm>
              <a:off x="4339825" y="1278575"/>
              <a:ext cx="3273300" cy="18120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5"/>
            <p:cNvSpPr/>
            <p:nvPr/>
          </p:nvSpPr>
          <p:spPr>
            <a:xfrm>
              <a:off x="5370000" y="3961264"/>
              <a:ext cx="1154400" cy="211800"/>
            </a:xfrm>
            <a:prstGeom prst="trapezoid">
              <a:avLst>
                <a:gd name="adj" fmla="val 106928"/>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6" name="Google Shape;436;p45" descr="bright-1854161_1280.jpg"/>
            <p:cNvPicPr preferRelativeResize="0"/>
            <p:nvPr/>
          </p:nvPicPr>
          <p:blipFill rotWithShape="1">
            <a:blip r:embed="rId3">
              <a:alphaModFix/>
            </a:blip>
            <a:srcRect t="4693" b="12236"/>
            <a:stretch/>
          </p:blipFill>
          <p:spPr>
            <a:xfrm>
              <a:off x="4339825" y="1278575"/>
              <a:ext cx="3273299" cy="1812000"/>
            </a:xfrm>
            <a:prstGeom prst="rect">
              <a:avLst/>
            </a:prstGeom>
            <a:noFill/>
            <a:ln>
              <a:noFill/>
            </a:ln>
          </p:spPr>
        </p:pic>
      </p:grpSp>
      <p:sp>
        <p:nvSpPr>
          <p:cNvPr id="437" name="Google Shape;437;p45"/>
          <p:cNvSpPr txBox="1"/>
          <p:nvPr/>
        </p:nvSpPr>
        <p:spPr>
          <a:xfrm>
            <a:off x="416825" y="1537225"/>
            <a:ext cx="3851100" cy="31260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a:solidFill>
                  <a:srgbClr val="FFFFFF"/>
                </a:solidFill>
                <a:latin typeface="Times New Roman"/>
                <a:ea typeface="Times New Roman"/>
                <a:cs typeface="Times New Roman"/>
                <a:sym typeface="Times New Roman"/>
              </a:rPr>
              <a:t>“I don’t want you to get sick...I won’t get sick.You haven't eaten in a long time” pg 141</a:t>
            </a:r>
            <a:endParaRPr>
              <a:solidFill>
                <a:srgbClr val="FFFFF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GB">
                <a:solidFill>
                  <a:srgbClr val="FFFFFF"/>
                </a:solidFill>
                <a:latin typeface="Times New Roman"/>
                <a:ea typeface="Times New Roman"/>
                <a:cs typeface="Times New Roman"/>
                <a:sym typeface="Times New Roman"/>
              </a:rPr>
              <a:t>“Even if we are starving?.We’re starving now...I said we werent dying. I didn't say we weren't starving.” page 128</a:t>
            </a:r>
            <a:endParaRPr>
              <a:solidFill>
                <a:srgbClr val="FFFFF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a:solidFill>
                <a:srgbClr val="FFFFF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GB">
                <a:highlight>
                  <a:srgbClr val="FFFFFF"/>
                </a:highlight>
                <a:latin typeface="Times New Roman"/>
                <a:ea typeface="Times New Roman"/>
                <a:cs typeface="Times New Roman"/>
                <a:sym typeface="Times New Roman"/>
              </a:rPr>
              <a:t>Starvation is a very important subject,because it is a slow way to die. It causes them to have less strength and less drive to continue their goals. When they do find food, it re-energizes how they feel and what they are capable of .</a:t>
            </a:r>
            <a:endParaRPr>
              <a:highlight>
                <a:srgbClr val="FFFFFF"/>
              </a:highlight>
              <a:latin typeface="Times New Roman"/>
              <a:ea typeface="Times New Roman"/>
              <a:cs typeface="Times New Roman"/>
              <a:sym typeface="Times New Roman"/>
            </a:endParaRPr>
          </a:p>
        </p:txBody>
      </p:sp>
      <p:sp>
        <p:nvSpPr>
          <p:cNvPr id="438" name="Google Shape;438;p45"/>
          <p:cNvSpPr txBox="1"/>
          <p:nvPr/>
        </p:nvSpPr>
        <p:spPr>
          <a:xfrm>
            <a:off x="2563406" y="3442075"/>
            <a:ext cx="914400" cy="320700"/>
          </a:xfrm>
          <a:prstGeom prst="rect">
            <a:avLst/>
          </a:prstGeom>
          <a:noFill/>
          <a:ln>
            <a:noFill/>
          </a:ln>
        </p:spPr>
        <p:txBody>
          <a:bodyPr spcFirstLastPara="1" wrap="square" lIns="91425" tIns="91425" rIns="91425" bIns="91425" anchor="ctr" anchorCtr="0">
            <a:noAutofit/>
          </a:bodyPr>
          <a:lstStyle/>
          <a:p>
            <a:pPr marL="0" lvl="0" indent="0" algn="ctr" rtl="0">
              <a:lnSpc>
                <a:spcPct val="70000"/>
              </a:lnSpc>
              <a:spcBef>
                <a:spcPts val="400"/>
              </a:spcBef>
              <a:spcAft>
                <a:spcPts val="0"/>
              </a:spcAft>
              <a:buNone/>
            </a:pPr>
            <a:endParaRPr sz="900">
              <a:solidFill>
                <a:srgbClr val="FFFFFF"/>
              </a:solidFill>
              <a:latin typeface="Roboto Slab"/>
              <a:ea typeface="Roboto Slab"/>
              <a:cs typeface="Roboto Slab"/>
              <a:sym typeface="Roboto Slab"/>
            </a:endParaRPr>
          </a:p>
        </p:txBody>
      </p:sp>
      <p:sp>
        <p:nvSpPr>
          <p:cNvPr id="439" name="Google Shape;439;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22</a:t>
            </a:fld>
            <a:endParaRPr/>
          </a:p>
        </p:txBody>
      </p:sp>
      <p:sp>
        <p:nvSpPr>
          <p:cNvPr id="440" name="Google Shape;440;p45"/>
          <p:cNvSpPr txBox="1">
            <a:spLocks noGrp="1"/>
          </p:cNvSpPr>
          <p:nvPr>
            <p:ph type="title"/>
          </p:nvPr>
        </p:nvSpPr>
        <p:spPr>
          <a:xfrm>
            <a:off x="437650" y="579250"/>
            <a:ext cx="3697800" cy="10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500">
                <a:solidFill>
                  <a:srgbClr val="FFFFFF"/>
                </a:solidFill>
              </a:rPr>
              <a:t>Important Subjects: </a:t>
            </a:r>
            <a:r>
              <a:rPr lang="en-GB" sz="2500"/>
              <a:t>Starvation </a:t>
            </a:r>
            <a:endParaRPr>
              <a:latin typeface="Roboto Slab"/>
              <a:ea typeface="Roboto Slab"/>
              <a:cs typeface="Roboto Slab"/>
              <a:sym typeface="Roboto Slab"/>
            </a:endParaRPr>
          </a:p>
        </p:txBody>
      </p:sp>
      <p:pic>
        <p:nvPicPr>
          <p:cNvPr id="441" name="Google Shape;441;p45"/>
          <p:cNvPicPr preferRelativeResize="0"/>
          <p:nvPr/>
        </p:nvPicPr>
        <p:blipFill>
          <a:blip r:embed="rId4">
            <a:alphaModFix/>
          </a:blip>
          <a:stretch>
            <a:fillRect/>
          </a:stretch>
        </p:blipFill>
        <p:spPr>
          <a:xfrm>
            <a:off x="4394050" y="913725"/>
            <a:ext cx="3952600" cy="2176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grpSp>
        <p:nvGrpSpPr>
          <p:cNvPr id="446" name="Google Shape;446;p46"/>
          <p:cNvGrpSpPr/>
          <p:nvPr/>
        </p:nvGrpSpPr>
        <p:grpSpPr>
          <a:xfrm>
            <a:off x="7197088" y="1129850"/>
            <a:ext cx="1536090" cy="2700300"/>
            <a:chOff x="6874838" y="1221600"/>
            <a:chExt cx="1536090" cy="2700300"/>
          </a:xfrm>
        </p:grpSpPr>
        <p:grpSp>
          <p:nvGrpSpPr>
            <p:cNvPr id="447" name="Google Shape;447;p46"/>
            <p:cNvGrpSpPr/>
            <p:nvPr/>
          </p:nvGrpSpPr>
          <p:grpSpPr>
            <a:xfrm>
              <a:off x="6874838" y="1580800"/>
              <a:ext cx="50343" cy="429349"/>
              <a:chOff x="5063144" y="1095925"/>
              <a:chExt cx="71106" cy="606425"/>
            </a:xfrm>
          </p:grpSpPr>
          <p:sp>
            <p:nvSpPr>
              <p:cNvPr id="448" name="Google Shape;448;p46"/>
              <p:cNvSpPr/>
              <p:nvPr/>
            </p:nvSpPr>
            <p:spPr>
              <a:xfrm>
                <a:off x="5063144" y="1095925"/>
                <a:ext cx="71100" cy="4413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6"/>
              <p:cNvSpPr/>
              <p:nvPr/>
            </p:nvSpPr>
            <p:spPr>
              <a:xfrm>
                <a:off x="5063150" y="1600050"/>
                <a:ext cx="71100" cy="1023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46"/>
            <p:cNvSpPr/>
            <p:nvPr/>
          </p:nvSpPr>
          <p:spPr>
            <a:xfrm>
              <a:off x="6890227" y="1221600"/>
              <a:ext cx="1520700" cy="2700300"/>
            </a:xfrm>
            <a:prstGeom prst="roundRect">
              <a:avLst>
                <a:gd name="adj" fmla="val 6833"/>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6"/>
            <p:cNvSpPr/>
            <p:nvPr/>
          </p:nvSpPr>
          <p:spPr>
            <a:xfrm>
              <a:off x="6960104" y="1431196"/>
              <a:ext cx="1380900" cy="21468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6"/>
            <p:cNvSpPr/>
            <p:nvPr/>
          </p:nvSpPr>
          <p:spPr>
            <a:xfrm>
              <a:off x="7544606" y="3642400"/>
              <a:ext cx="212100" cy="2121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6"/>
            <p:cNvSpPr/>
            <p:nvPr/>
          </p:nvSpPr>
          <p:spPr>
            <a:xfrm>
              <a:off x="7425561" y="1319920"/>
              <a:ext cx="450000" cy="46800"/>
            </a:xfrm>
            <a:prstGeom prst="roundRect">
              <a:avLst>
                <a:gd name="adj" fmla="val 50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6"/>
            <p:cNvSpPr/>
            <p:nvPr/>
          </p:nvSpPr>
          <p:spPr>
            <a:xfrm>
              <a:off x="6960104" y="1307070"/>
              <a:ext cx="72300" cy="723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6"/>
            <p:cNvSpPr/>
            <p:nvPr/>
          </p:nvSpPr>
          <p:spPr>
            <a:xfrm>
              <a:off x="7073893" y="1318115"/>
              <a:ext cx="50400" cy="50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6" name="Google Shape;456;p46" descr="bright-1854161_1280.jpg"/>
            <p:cNvPicPr preferRelativeResize="0"/>
            <p:nvPr/>
          </p:nvPicPr>
          <p:blipFill rotWithShape="1">
            <a:blip r:embed="rId3">
              <a:alphaModFix/>
            </a:blip>
            <a:srcRect l="39259" r="17871"/>
            <a:stretch/>
          </p:blipFill>
          <p:spPr>
            <a:xfrm>
              <a:off x="6960104" y="1426360"/>
              <a:ext cx="1380973" cy="2163814"/>
            </a:xfrm>
            <a:prstGeom prst="rect">
              <a:avLst/>
            </a:prstGeom>
            <a:noFill/>
            <a:ln>
              <a:noFill/>
            </a:ln>
          </p:spPr>
        </p:pic>
      </p:grpSp>
      <p:sp>
        <p:nvSpPr>
          <p:cNvPr id="457" name="Google Shape;457;p46"/>
          <p:cNvSpPr/>
          <p:nvPr/>
        </p:nvSpPr>
        <p:spPr>
          <a:xfrm>
            <a:off x="0" y="4142575"/>
            <a:ext cx="9144000" cy="1000800"/>
          </a:xfrm>
          <a:prstGeom prst="rect">
            <a:avLst/>
          </a:prstGeom>
          <a:solidFill>
            <a:srgbClr val="00000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6"/>
          <p:cNvSpPr txBox="1"/>
          <p:nvPr/>
        </p:nvSpPr>
        <p:spPr>
          <a:xfrm>
            <a:off x="277200" y="1537225"/>
            <a:ext cx="4767000" cy="26055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GB">
                <a:solidFill>
                  <a:srgbClr val="EFEFEF"/>
                </a:solidFill>
                <a:latin typeface="Times New Roman"/>
                <a:ea typeface="Times New Roman"/>
                <a:cs typeface="Times New Roman"/>
                <a:sym typeface="Times New Roman"/>
              </a:rPr>
              <a:t>“What do I eat first? Whatever you like. You put the butter on your biscuits.Like this.” page 145</a:t>
            </a:r>
            <a:endParaRPr>
              <a:solidFill>
                <a:srgbClr val="EFEFEF"/>
              </a:solidFill>
              <a:latin typeface="Times New Roman"/>
              <a:ea typeface="Times New Roman"/>
              <a:cs typeface="Times New Roman"/>
              <a:sym typeface="Times New Roman"/>
            </a:endParaRPr>
          </a:p>
          <a:p>
            <a:pPr marL="0" lvl="0" indent="0" algn="l" rtl="0">
              <a:lnSpc>
                <a:spcPct val="120000"/>
              </a:lnSpc>
              <a:spcBef>
                <a:spcPts val="0"/>
              </a:spcBef>
              <a:spcAft>
                <a:spcPts val="0"/>
              </a:spcAft>
              <a:buClr>
                <a:schemeClr val="dk1"/>
              </a:buClr>
              <a:buSzPts val="1100"/>
              <a:buFont typeface="Arial"/>
              <a:buNone/>
            </a:pPr>
            <a:r>
              <a:rPr lang="en-GB">
                <a:solidFill>
                  <a:srgbClr val="EFEFEF"/>
                </a:solidFill>
                <a:latin typeface="Times New Roman"/>
                <a:ea typeface="Times New Roman"/>
                <a:cs typeface="Times New Roman"/>
                <a:sym typeface="Times New Roman"/>
              </a:rPr>
              <a:t>“He didn't know how to use the toilet but they would use it anyway” page 132</a:t>
            </a:r>
            <a:endParaRPr>
              <a:solidFill>
                <a:srgbClr val="EFEFEF"/>
              </a:solidFill>
              <a:latin typeface="Times New Roman"/>
              <a:ea typeface="Times New Roman"/>
              <a:cs typeface="Times New Roman"/>
              <a:sym typeface="Times New Roman"/>
            </a:endParaRPr>
          </a:p>
          <a:p>
            <a:pPr marL="0" lvl="0" indent="0" algn="l" rtl="0">
              <a:lnSpc>
                <a:spcPct val="120000"/>
              </a:lnSpc>
              <a:spcBef>
                <a:spcPts val="0"/>
              </a:spcBef>
              <a:spcAft>
                <a:spcPts val="0"/>
              </a:spcAft>
              <a:buClr>
                <a:schemeClr val="dk1"/>
              </a:buClr>
              <a:buSzPts val="1100"/>
              <a:buFont typeface="Arial"/>
              <a:buNone/>
            </a:pPr>
            <a:r>
              <a:rPr lang="en-GB">
                <a:highlight>
                  <a:srgbClr val="FFFFFF"/>
                </a:highlight>
                <a:latin typeface="Times New Roman"/>
                <a:ea typeface="Times New Roman"/>
                <a:cs typeface="Times New Roman"/>
                <a:sym typeface="Times New Roman"/>
              </a:rPr>
              <a:t>When they use the resources in the cellar, they are reminded by how the past used to be and customs of the past. The dad has to teach his son how to do basic things from the past,including using the toilet. He makes him use the toilet,because the dad gets to feel like he is living in the old world again.</a:t>
            </a:r>
            <a:endParaRPr>
              <a:highlight>
                <a:srgbClr val="FFFFFF"/>
              </a:highlight>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a:solidFill>
                <a:srgbClr val="FFFFFF"/>
              </a:solidFill>
              <a:latin typeface="Times New Roman"/>
              <a:ea typeface="Times New Roman"/>
              <a:cs typeface="Times New Roman"/>
              <a:sym typeface="Times New Roman"/>
            </a:endParaRPr>
          </a:p>
        </p:txBody>
      </p:sp>
      <p:grpSp>
        <p:nvGrpSpPr>
          <p:cNvPr id="459" name="Google Shape;459;p46"/>
          <p:cNvGrpSpPr/>
          <p:nvPr/>
        </p:nvGrpSpPr>
        <p:grpSpPr>
          <a:xfrm>
            <a:off x="5877388" y="1172125"/>
            <a:ext cx="71106" cy="606425"/>
            <a:chOff x="5063144" y="1095925"/>
            <a:chExt cx="71106" cy="606425"/>
          </a:xfrm>
        </p:grpSpPr>
        <p:sp>
          <p:nvSpPr>
            <p:cNvPr id="460" name="Google Shape;460;p46"/>
            <p:cNvSpPr/>
            <p:nvPr/>
          </p:nvSpPr>
          <p:spPr>
            <a:xfrm>
              <a:off x="5063144" y="1095925"/>
              <a:ext cx="71100" cy="4413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6"/>
            <p:cNvSpPr/>
            <p:nvPr/>
          </p:nvSpPr>
          <p:spPr>
            <a:xfrm>
              <a:off x="5063150" y="1600050"/>
              <a:ext cx="71100" cy="1023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46"/>
          <p:cNvGrpSpPr/>
          <p:nvPr/>
        </p:nvGrpSpPr>
        <p:grpSpPr>
          <a:xfrm>
            <a:off x="5134275" y="664800"/>
            <a:ext cx="1972800" cy="3813900"/>
            <a:chOff x="4608325" y="664800"/>
            <a:chExt cx="1972800" cy="3813900"/>
          </a:xfrm>
        </p:grpSpPr>
        <p:sp>
          <p:nvSpPr>
            <p:cNvPr id="463" name="Google Shape;463;p46"/>
            <p:cNvSpPr/>
            <p:nvPr/>
          </p:nvSpPr>
          <p:spPr>
            <a:xfrm>
              <a:off x="4608325" y="664800"/>
              <a:ext cx="1972800" cy="3813900"/>
            </a:xfrm>
            <a:prstGeom prst="roundRect">
              <a:avLst>
                <a:gd name="adj" fmla="val 6833"/>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6"/>
            <p:cNvSpPr/>
            <p:nvPr/>
          </p:nvSpPr>
          <p:spPr>
            <a:xfrm>
              <a:off x="5445025" y="4084125"/>
              <a:ext cx="299400" cy="299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6"/>
            <p:cNvSpPr/>
            <p:nvPr/>
          </p:nvSpPr>
          <p:spPr>
            <a:xfrm>
              <a:off x="5276875" y="803675"/>
              <a:ext cx="635700" cy="66000"/>
            </a:xfrm>
            <a:prstGeom prst="roundRect">
              <a:avLst>
                <a:gd name="adj" fmla="val 50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6"/>
            <p:cNvSpPr/>
            <p:nvPr/>
          </p:nvSpPr>
          <p:spPr>
            <a:xfrm>
              <a:off x="4707025" y="785525"/>
              <a:ext cx="102300" cy="1023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6"/>
            <p:cNvSpPr/>
            <p:nvPr/>
          </p:nvSpPr>
          <p:spPr>
            <a:xfrm>
              <a:off x="4867750" y="801125"/>
              <a:ext cx="71100" cy="711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8" name="Google Shape;468;p46" descr="bright-1854161_1280.jpg"/>
            <p:cNvPicPr preferRelativeResize="0"/>
            <p:nvPr/>
          </p:nvPicPr>
          <p:blipFill rotWithShape="1">
            <a:blip r:embed="rId3">
              <a:alphaModFix/>
            </a:blip>
            <a:srcRect l="39259" r="21123"/>
            <a:stretch/>
          </p:blipFill>
          <p:spPr>
            <a:xfrm>
              <a:off x="4693426" y="954025"/>
              <a:ext cx="1802598" cy="3056325"/>
            </a:xfrm>
            <a:prstGeom prst="rect">
              <a:avLst/>
            </a:prstGeom>
            <a:noFill/>
            <a:ln>
              <a:noFill/>
            </a:ln>
          </p:spPr>
        </p:pic>
      </p:grpSp>
      <p:sp>
        <p:nvSpPr>
          <p:cNvPr id="469" name="Google Shape;469;p46"/>
          <p:cNvSpPr/>
          <p:nvPr/>
        </p:nvSpPr>
        <p:spPr>
          <a:xfrm>
            <a:off x="358300" y="4142575"/>
            <a:ext cx="695700" cy="695700"/>
          </a:xfrm>
          <a:prstGeom prst="ellipse">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6"/>
          <p:cNvSpPr/>
          <p:nvPr/>
        </p:nvSpPr>
        <p:spPr>
          <a:xfrm>
            <a:off x="1412006" y="4196975"/>
            <a:ext cx="695700" cy="695700"/>
          </a:xfrm>
          <a:prstGeom prst="ellipse">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6"/>
          <p:cNvSpPr/>
          <p:nvPr/>
        </p:nvSpPr>
        <p:spPr>
          <a:xfrm>
            <a:off x="2465712" y="4248300"/>
            <a:ext cx="695700" cy="695700"/>
          </a:xfrm>
          <a:prstGeom prst="ellipse">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6"/>
          <p:cNvSpPr/>
          <p:nvPr/>
        </p:nvSpPr>
        <p:spPr>
          <a:xfrm>
            <a:off x="3652869" y="4295125"/>
            <a:ext cx="695700" cy="695700"/>
          </a:xfrm>
          <a:prstGeom prst="ellipse">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23</a:t>
            </a:fld>
            <a:endParaRPr/>
          </a:p>
        </p:txBody>
      </p:sp>
      <p:sp>
        <p:nvSpPr>
          <p:cNvPr id="474" name="Google Shape;474;p46"/>
          <p:cNvSpPr txBox="1">
            <a:spLocks noGrp="1"/>
          </p:cNvSpPr>
          <p:nvPr>
            <p:ph type="title"/>
          </p:nvPr>
        </p:nvSpPr>
        <p:spPr>
          <a:xfrm>
            <a:off x="437650" y="579250"/>
            <a:ext cx="4124100" cy="10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800">
                <a:solidFill>
                  <a:srgbClr val="FFFFFF"/>
                </a:solidFill>
              </a:rPr>
              <a:t>Important Subjects: </a:t>
            </a:r>
            <a:r>
              <a:rPr lang="en-GB" sz="1800"/>
              <a:t>The father must teach the boy old customs</a:t>
            </a:r>
            <a:r>
              <a:rPr lang="en-GB" sz="2500"/>
              <a:t> </a:t>
            </a:r>
            <a:endParaRPr>
              <a:latin typeface="Roboto Slab"/>
              <a:ea typeface="Roboto Slab"/>
              <a:cs typeface="Roboto Slab"/>
              <a:sym typeface="Roboto Slab"/>
            </a:endParaRPr>
          </a:p>
        </p:txBody>
      </p:sp>
      <p:pic>
        <p:nvPicPr>
          <p:cNvPr id="475" name="Google Shape;475;p46"/>
          <p:cNvPicPr preferRelativeResize="0"/>
          <p:nvPr/>
        </p:nvPicPr>
        <p:blipFill>
          <a:blip r:embed="rId4">
            <a:alphaModFix/>
          </a:blip>
          <a:stretch>
            <a:fillRect/>
          </a:stretch>
        </p:blipFill>
        <p:spPr>
          <a:xfrm>
            <a:off x="5205750" y="935175"/>
            <a:ext cx="1847400" cy="3113475"/>
          </a:xfrm>
          <a:prstGeom prst="rect">
            <a:avLst/>
          </a:prstGeom>
          <a:noFill/>
          <a:ln>
            <a:noFill/>
          </a:ln>
        </p:spPr>
      </p:pic>
      <p:pic>
        <p:nvPicPr>
          <p:cNvPr id="476" name="Google Shape;476;p46"/>
          <p:cNvPicPr preferRelativeResize="0"/>
          <p:nvPr/>
        </p:nvPicPr>
        <p:blipFill>
          <a:blip r:embed="rId5">
            <a:alphaModFix/>
          </a:blip>
          <a:stretch>
            <a:fillRect/>
          </a:stretch>
        </p:blipFill>
        <p:spPr>
          <a:xfrm>
            <a:off x="7264150" y="1345750"/>
            <a:ext cx="1469025" cy="2132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7"/>
          <p:cNvSpPr/>
          <p:nvPr/>
        </p:nvSpPr>
        <p:spPr>
          <a:xfrm>
            <a:off x="6074076" y="740650"/>
            <a:ext cx="514500" cy="66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2" name="Google Shape;482;p47" descr="bright-1854161_1280.jpg"/>
          <p:cNvPicPr preferRelativeResize="0"/>
          <p:nvPr/>
        </p:nvPicPr>
        <p:blipFill rotWithShape="1">
          <a:blip r:embed="rId3">
            <a:alphaModFix/>
          </a:blip>
          <a:srcRect l="58610" r="18025"/>
          <a:stretch/>
        </p:blipFill>
        <p:spPr>
          <a:xfrm>
            <a:off x="3825175" y="0"/>
            <a:ext cx="1803299" cy="5143500"/>
          </a:xfrm>
          <a:prstGeom prst="rect">
            <a:avLst/>
          </a:prstGeom>
          <a:noFill/>
          <a:ln>
            <a:noFill/>
          </a:ln>
        </p:spPr>
      </p:pic>
      <p:pic>
        <p:nvPicPr>
          <p:cNvPr id="483" name="Google Shape;483;p47" descr="forest-657902_1920.jpg"/>
          <p:cNvPicPr preferRelativeResize="0"/>
          <p:nvPr/>
        </p:nvPicPr>
        <p:blipFill rotWithShape="1">
          <a:blip r:embed="rId4">
            <a:alphaModFix/>
          </a:blip>
          <a:srcRect r="50421"/>
          <a:stretch/>
        </p:blipFill>
        <p:spPr>
          <a:xfrm>
            <a:off x="0" y="0"/>
            <a:ext cx="3825173" cy="5143501"/>
          </a:xfrm>
          <a:prstGeom prst="rect">
            <a:avLst/>
          </a:prstGeom>
          <a:noFill/>
          <a:ln>
            <a:noFill/>
          </a:ln>
        </p:spPr>
      </p:pic>
      <p:sp>
        <p:nvSpPr>
          <p:cNvPr id="484" name="Google Shape;484;p47"/>
          <p:cNvSpPr/>
          <p:nvPr/>
        </p:nvSpPr>
        <p:spPr>
          <a:xfrm>
            <a:off x="0" y="0"/>
            <a:ext cx="3825300" cy="5143500"/>
          </a:xfrm>
          <a:prstGeom prst="rect">
            <a:avLst/>
          </a:prstGeom>
          <a:solidFill>
            <a:srgbClr val="FFFFFF">
              <a:alpha val="8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24</a:t>
            </a:fld>
            <a:endParaRPr/>
          </a:p>
        </p:txBody>
      </p:sp>
      <p:sp>
        <p:nvSpPr>
          <p:cNvPr id="486" name="Google Shape;486;p47"/>
          <p:cNvSpPr txBox="1">
            <a:spLocks noGrp="1"/>
          </p:cNvSpPr>
          <p:nvPr>
            <p:ph type="ctrTitle"/>
          </p:nvPr>
        </p:nvSpPr>
        <p:spPr>
          <a:xfrm>
            <a:off x="5974450" y="910400"/>
            <a:ext cx="2575200" cy="183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rgbClr val="CC4125"/>
                </a:solidFill>
              </a:rPr>
              <a:t>Figurative Language</a:t>
            </a:r>
            <a:r>
              <a:rPr lang="en-GB" sz="2800">
                <a:solidFill>
                  <a:srgbClr val="CC4125"/>
                </a:solidFill>
              </a:rPr>
              <a:t> &amp; Literary Devices</a:t>
            </a:r>
            <a:endParaRPr sz="2800"/>
          </a:p>
        </p:txBody>
      </p:sp>
      <p:sp>
        <p:nvSpPr>
          <p:cNvPr id="487" name="Google Shape;487;p47"/>
          <p:cNvSpPr txBox="1">
            <a:spLocks noGrp="1"/>
          </p:cNvSpPr>
          <p:nvPr>
            <p:ph type="subTitle" idx="1"/>
          </p:nvPr>
        </p:nvSpPr>
        <p:spPr>
          <a:xfrm>
            <a:off x="5953500" y="2836400"/>
            <a:ext cx="2629800" cy="1462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sz="900">
                <a:solidFill>
                  <a:srgbClr val="999999"/>
                </a:solidFill>
                <a:latin typeface="Open Sans"/>
                <a:ea typeface="Open Sans"/>
                <a:cs typeface="Open Sans"/>
                <a:sym typeface="Open Sans"/>
              </a:rPr>
              <a:t>Lorem Ipsum is simply dummy text of the printing and typesetting industry. Lorem Ipsum has been the industry's standard dummy text ever since the 1500s, when an unknown printer took a galley of type and scrambled it to make a type specimen book. </a:t>
            </a:r>
            <a:endParaRPr sz="900">
              <a:solidFill>
                <a:srgbClr val="999999"/>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8"/>
          <p:cNvSpPr txBox="1"/>
          <p:nvPr/>
        </p:nvSpPr>
        <p:spPr>
          <a:xfrm>
            <a:off x="416825" y="1537225"/>
            <a:ext cx="2185800" cy="16254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endParaRPr sz="900">
              <a:solidFill>
                <a:srgbClr val="999999"/>
              </a:solidFill>
              <a:latin typeface="Open Sans"/>
              <a:ea typeface="Open Sans"/>
              <a:cs typeface="Open Sans"/>
              <a:sym typeface="Open Sans"/>
            </a:endParaRPr>
          </a:p>
        </p:txBody>
      </p:sp>
      <p:sp>
        <p:nvSpPr>
          <p:cNvPr id="493" name="Google Shape;493;p48"/>
          <p:cNvSpPr/>
          <p:nvPr/>
        </p:nvSpPr>
        <p:spPr>
          <a:xfrm>
            <a:off x="2799301" y="746050"/>
            <a:ext cx="2733000" cy="174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8"/>
          <p:cNvSpPr/>
          <p:nvPr/>
        </p:nvSpPr>
        <p:spPr>
          <a:xfrm>
            <a:off x="6178401" y="746050"/>
            <a:ext cx="2733000" cy="1747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8"/>
          <p:cNvSpPr/>
          <p:nvPr/>
        </p:nvSpPr>
        <p:spPr>
          <a:xfrm>
            <a:off x="2760925" y="2685950"/>
            <a:ext cx="2796900" cy="197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8"/>
          <p:cNvSpPr/>
          <p:nvPr/>
        </p:nvSpPr>
        <p:spPr>
          <a:xfrm>
            <a:off x="6178500" y="2685950"/>
            <a:ext cx="2733000" cy="197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a:t>The author compares the dad deterioration from starvation to the look of an alien. You can  start to see his bones,because he is getting so tiny</a:t>
            </a:r>
            <a:endParaRPr/>
          </a:p>
        </p:txBody>
      </p:sp>
      <p:sp>
        <p:nvSpPr>
          <p:cNvPr id="497" name="Google Shape;497;p48"/>
          <p:cNvSpPr/>
          <p:nvPr/>
        </p:nvSpPr>
        <p:spPr>
          <a:xfrm>
            <a:off x="2799300" y="746050"/>
            <a:ext cx="2733000" cy="17475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a:t>
            </a:r>
            <a:r>
              <a:rPr lang="en-GB" b="1"/>
              <a:t>The nights were blinding cold and casket black and the long reach of morning had a terrible silence to it.</a:t>
            </a:r>
            <a:r>
              <a:rPr lang="en-GB"/>
              <a:t> </a:t>
            </a:r>
            <a:r>
              <a:rPr lang="en-GB" b="1" u="sng">
                <a:solidFill>
                  <a:srgbClr val="FFFFFF"/>
                </a:solidFill>
              </a:rPr>
              <a:t>Like a dawn before battle</a:t>
            </a:r>
            <a:r>
              <a:rPr lang="en-GB"/>
              <a:t>.” </a:t>
            </a:r>
            <a:r>
              <a:rPr lang="en-GB" b="1"/>
              <a:t>page 129</a:t>
            </a:r>
            <a:endParaRPr b="1"/>
          </a:p>
        </p:txBody>
      </p:sp>
      <p:sp>
        <p:nvSpPr>
          <p:cNvPr id="498" name="Google Shape;498;p48"/>
          <p:cNvSpPr/>
          <p:nvPr/>
        </p:nvSpPr>
        <p:spPr>
          <a:xfrm>
            <a:off x="6179350" y="746050"/>
            <a:ext cx="2733000" cy="17475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t>“The boys candle colored skin was all but translucent.</a:t>
            </a:r>
            <a:r>
              <a:rPr lang="en-GB" b="1">
                <a:solidFill>
                  <a:srgbClr val="FFFFFF"/>
                </a:solidFill>
              </a:rPr>
              <a:t>With his great staring eyes he’d the look of an alien</a:t>
            </a:r>
            <a:r>
              <a:rPr lang="en-GB" b="1"/>
              <a:t>.” page 129</a:t>
            </a:r>
            <a:endParaRPr b="1"/>
          </a:p>
        </p:txBody>
      </p:sp>
      <p:sp>
        <p:nvSpPr>
          <p:cNvPr id="499" name="Google Shape;499;p48"/>
          <p:cNvSpPr/>
          <p:nvPr/>
        </p:nvSpPr>
        <p:spPr>
          <a:xfrm>
            <a:off x="2760975" y="2685950"/>
            <a:ext cx="2796900" cy="393600"/>
          </a:xfrm>
          <a:prstGeom prst="rect">
            <a:avLst/>
          </a:prstGeom>
          <a:solidFill>
            <a:srgbClr val="CC412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t>Simile </a:t>
            </a:r>
            <a:endParaRPr sz="1800" b="1"/>
          </a:p>
        </p:txBody>
      </p:sp>
      <p:sp>
        <p:nvSpPr>
          <p:cNvPr id="500" name="Google Shape;500;p48"/>
          <p:cNvSpPr/>
          <p:nvPr/>
        </p:nvSpPr>
        <p:spPr>
          <a:xfrm>
            <a:off x="6179375" y="2685950"/>
            <a:ext cx="2733000" cy="393600"/>
          </a:xfrm>
          <a:prstGeom prst="rect">
            <a:avLst/>
          </a:prstGeom>
          <a:solidFill>
            <a:srgbClr val="CC412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t>Metaphor/Imagery</a:t>
            </a:r>
            <a:endParaRPr sz="1800" b="1"/>
          </a:p>
        </p:txBody>
      </p:sp>
      <p:sp>
        <p:nvSpPr>
          <p:cNvPr id="501" name="Google Shape;501;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25</a:t>
            </a:fld>
            <a:endParaRPr/>
          </a:p>
        </p:txBody>
      </p:sp>
      <p:sp>
        <p:nvSpPr>
          <p:cNvPr id="502" name="Google Shape;502;p48"/>
          <p:cNvSpPr txBox="1">
            <a:spLocks noGrp="1"/>
          </p:cNvSpPr>
          <p:nvPr>
            <p:ph type="title"/>
          </p:nvPr>
        </p:nvSpPr>
        <p:spPr>
          <a:xfrm>
            <a:off x="416825" y="608050"/>
            <a:ext cx="2320200" cy="20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3000">
                <a:solidFill>
                  <a:schemeClr val="lt1"/>
                </a:solidFill>
              </a:rPr>
              <a:t>Figurative Language</a:t>
            </a:r>
            <a:endParaRPr sz="3000">
              <a:latin typeface="Roboto Slab"/>
              <a:ea typeface="Roboto Slab"/>
              <a:cs typeface="Roboto Slab"/>
              <a:sym typeface="Roboto Slab"/>
            </a:endParaRPr>
          </a:p>
        </p:txBody>
      </p:sp>
      <p:sp>
        <p:nvSpPr>
          <p:cNvPr id="503" name="Google Shape;503;p48"/>
          <p:cNvSpPr txBox="1"/>
          <p:nvPr/>
        </p:nvSpPr>
        <p:spPr>
          <a:xfrm>
            <a:off x="2967000" y="3162625"/>
            <a:ext cx="2320200" cy="13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Open Sans"/>
                <a:ea typeface="Open Sans"/>
                <a:cs typeface="Open Sans"/>
                <a:sym typeface="Open Sans"/>
              </a:rPr>
              <a:t>The dawn is seen as a light and it compares to the battle darkness brings. This shows the relationship from the light and darkness.</a:t>
            </a:r>
            <a:endParaRPr>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9"/>
          <p:cNvSpPr/>
          <p:nvPr/>
        </p:nvSpPr>
        <p:spPr>
          <a:xfrm>
            <a:off x="2799301" y="746050"/>
            <a:ext cx="2733000" cy="174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9"/>
          <p:cNvSpPr/>
          <p:nvPr/>
        </p:nvSpPr>
        <p:spPr>
          <a:xfrm>
            <a:off x="6178401" y="746050"/>
            <a:ext cx="2733000" cy="1747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9"/>
          <p:cNvSpPr/>
          <p:nvPr/>
        </p:nvSpPr>
        <p:spPr>
          <a:xfrm>
            <a:off x="2760925" y="2685950"/>
            <a:ext cx="2796900" cy="197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The author uses this to explain how dark it constantly is on the road. As winter approaches, the darkness increases which it makes the world colder. This makes finding light and heat essential and a priority.</a:t>
            </a:r>
            <a:endParaRPr/>
          </a:p>
        </p:txBody>
      </p:sp>
      <p:sp>
        <p:nvSpPr>
          <p:cNvPr id="511" name="Google Shape;511;p49"/>
          <p:cNvSpPr/>
          <p:nvPr/>
        </p:nvSpPr>
        <p:spPr>
          <a:xfrm>
            <a:off x="6178500" y="2685950"/>
            <a:ext cx="2733000" cy="197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The authors repeats the same letter and word to emphasize the stillness of society. The world they live in, is not where they want to live. </a:t>
            </a:r>
            <a:endParaRPr/>
          </a:p>
        </p:txBody>
      </p:sp>
      <p:sp>
        <p:nvSpPr>
          <p:cNvPr id="512" name="Google Shape;512;p49"/>
          <p:cNvSpPr/>
          <p:nvPr/>
        </p:nvSpPr>
        <p:spPr>
          <a:xfrm>
            <a:off x="2799300" y="746050"/>
            <a:ext cx="2733000" cy="17475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a:t>“</a:t>
            </a:r>
            <a:r>
              <a:rPr lang="en-GB" sz="1800" b="1">
                <a:solidFill>
                  <a:srgbClr val="FFFFFF"/>
                </a:solidFill>
              </a:rPr>
              <a:t>The crushing black vacuum of the universe</a:t>
            </a:r>
            <a:r>
              <a:rPr lang="en-GB" sz="1800" b="1"/>
              <a:t>.”page 130</a:t>
            </a:r>
            <a:endParaRPr sz="1800" b="1"/>
          </a:p>
        </p:txBody>
      </p:sp>
      <p:sp>
        <p:nvSpPr>
          <p:cNvPr id="513" name="Google Shape;513;p49"/>
          <p:cNvSpPr/>
          <p:nvPr/>
        </p:nvSpPr>
        <p:spPr>
          <a:xfrm>
            <a:off x="6179350" y="746050"/>
            <a:ext cx="2733000" cy="17475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a:solidFill>
                  <a:srgbClr val="FFFFFF"/>
                </a:solidFill>
              </a:rPr>
              <a:t>“Borrowed time and Borrowed world and borrowed eyes with which to sorrow it”</a:t>
            </a:r>
            <a:endParaRPr sz="1800" b="1">
              <a:solidFill>
                <a:srgbClr val="FFFFFF"/>
              </a:solidFill>
            </a:endParaRPr>
          </a:p>
          <a:p>
            <a:pPr marL="0" lvl="0" indent="0" algn="l" rtl="0">
              <a:spcBef>
                <a:spcPts val="0"/>
              </a:spcBef>
              <a:spcAft>
                <a:spcPts val="0"/>
              </a:spcAft>
              <a:buNone/>
            </a:pPr>
            <a:r>
              <a:rPr lang="en-GB" sz="1800" b="1"/>
              <a:t>Page 130</a:t>
            </a:r>
            <a:endParaRPr sz="1800" b="1"/>
          </a:p>
        </p:txBody>
      </p:sp>
      <p:sp>
        <p:nvSpPr>
          <p:cNvPr id="514" name="Google Shape;514;p49"/>
          <p:cNvSpPr/>
          <p:nvPr/>
        </p:nvSpPr>
        <p:spPr>
          <a:xfrm>
            <a:off x="2760975" y="2685950"/>
            <a:ext cx="2796900" cy="393600"/>
          </a:xfrm>
          <a:prstGeom prst="rect">
            <a:avLst/>
          </a:prstGeom>
          <a:solidFill>
            <a:srgbClr val="CC412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t>Imagery</a:t>
            </a:r>
            <a:endParaRPr sz="1800" b="1"/>
          </a:p>
        </p:txBody>
      </p:sp>
      <p:sp>
        <p:nvSpPr>
          <p:cNvPr id="515" name="Google Shape;515;p49"/>
          <p:cNvSpPr/>
          <p:nvPr/>
        </p:nvSpPr>
        <p:spPr>
          <a:xfrm>
            <a:off x="6179375" y="2685950"/>
            <a:ext cx="2733000" cy="393600"/>
          </a:xfrm>
          <a:prstGeom prst="rect">
            <a:avLst/>
          </a:prstGeom>
          <a:solidFill>
            <a:srgbClr val="CC412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t>Alliteration</a:t>
            </a:r>
            <a:endParaRPr sz="1800" b="1"/>
          </a:p>
        </p:txBody>
      </p:sp>
      <p:sp>
        <p:nvSpPr>
          <p:cNvPr id="516" name="Google Shape;516;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26</a:t>
            </a:fld>
            <a:endParaRPr/>
          </a:p>
        </p:txBody>
      </p:sp>
      <p:sp>
        <p:nvSpPr>
          <p:cNvPr id="517" name="Google Shape;517;p49"/>
          <p:cNvSpPr txBox="1">
            <a:spLocks noGrp="1"/>
          </p:cNvSpPr>
          <p:nvPr>
            <p:ph type="title"/>
          </p:nvPr>
        </p:nvSpPr>
        <p:spPr>
          <a:xfrm>
            <a:off x="416825" y="608050"/>
            <a:ext cx="1934100" cy="10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500">
                <a:solidFill>
                  <a:schemeClr val="lt1"/>
                </a:solidFill>
              </a:rPr>
              <a:t>Figurative Language</a:t>
            </a:r>
            <a:endParaRPr>
              <a:latin typeface="Roboto Slab"/>
              <a:ea typeface="Roboto Slab"/>
              <a:cs typeface="Roboto Slab"/>
              <a:sym typeface="Roboto Slab"/>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50"/>
          <p:cNvSpPr/>
          <p:nvPr/>
        </p:nvSpPr>
        <p:spPr>
          <a:xfrm>
            <a:off x="2799301" y="746050"/>
            <a:ext cx="2733000" cy="174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0"/>
          <p:cNvSpPr/>
          <p:nvPr/>
        </p:nvSpPr>
        <p:spPr>
          <a:xfrm>
            <a:off x="6178401" y="746050"/>
            <a:ext cx="2733000" cy="1747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0"/>
          <p:cNvSpPr/>
          <p:nvPr/>
        </p:nvSpPr>
        <p:spPr>
          <a:xfrm>
            <a:off x="2760925" y="2685950"/>
            <a:ext cx="2796900" cy="197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0"/>
          <p:cNvSpPr/>
          <p:nvPr/>
        </p:nvSpPr>
        <p:spPr>
          <a:xfrm>
            <a:off x="6178500" y="2685950"/>
            <a:ext cx="2733000" cy="197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The author provides imagery to the fathers past memories of his wife whom he adored.</a:t>
            </a:r>
            <a:endParaRPr/>
          </a:p>
        </p:txBody>
      </p:sp>
      <p:sp>
        <p:nvSpPr>
          <p:cNvPr id="526" name="Google Shape;526;p50"/>
          <p:cNvSpPr/>
          <p:nvPr/>
        </p:nvSpPr>
        <p:spPr>
          <a:xfrm>
            <a:off x="2799300" y="746050"/>
            <a:ext cx="2733000" cy="17475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t>“Chile,corn,stew,soup,spaghetti sauce.</a:t>
            </a:r>
            <a:r>
              <a:rPr lang="en-GB" b="1">
                <a:solidFill>
                  <a:srgbClr val="FFFFFF"/>
                </a:solidFill>
              </a:rPr>
              <a:t>The richness of a vanished world” </a:t>
            </a:r>
            <a:r>
              <a:rPr lang="en-GB" b="1"/>
              <a:t>page 139</a:t>
            </a:r>
            <a:endParaRPr b="1"/>
          </a:p>
        </p:txBody>
      </p:sp>
      <p:sp>
        <p:nvSpPr>
          <p:cNvPr id="527" name="Google Shape;527;p50"/>
          <p:cNvSpPr/>
          <p:nvPr/>
        </p:nvSpPr>
        <p:spPr>
          <a:xfrm>
            <a:off x="6179350" y="746050"/>
            <a:ext cx="2733000" cy="17475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t>“Memory of her crossing the lawn toward the house in the early morning in </a:t>
            </a:r>
            <a:r>
              <a:rPr lang="en-GB" b="1">
                <a:solidFill>
                  <a:srgbClr val="FFFFFF"/>
                </a:solidFill>
              </a:rPr>
              <a:t>a thin rose gown that clung to her breast”</a:t>
            </a:r>
            <a:r>
              <a:rPr lang="en-GB" b="1"/>
              <a:t>Page 131</a:t>
            </a:r>
            <a:endParaRPr b="1"/>
          </a:p>
          <a:p>
            <a:pPr marL="0" lvl="0" indent="0" algn="l" rtl="0">
              <a:spcBef>
                <a:spcPts val="0"/>
              </a:spcBef>
              <a:spcAft>
                <a:spcPts val="0"/>
              </a:spcAft>
              <a:buNone/>
            </a:pPr>
            <a:endParaRPr b="1">
              <a:solidFill>
                <a:srgbClr val="FFFFFF"/>
              </a:solidFill>
            </a:endParaRPr>
          </a:p>
        </p:txBody>
      </p:sp>
      <p:sp>
        <p:nvSpPr>
          <p:cNvPr id="528" name="Google Shape;528;p50"/>
          <p:cNvSpPr/>
          <p:nvPr/>
        </p:nvSpPr>
        <p:spPr>
          <a:xfrm>
            <a:off x="2760975" y="2685950"/>
            <a:ext cx="2796900" cy="393600"/>
          </a:xfrm>
          <a:prstGeom prst="rect">
            <a:avLst/>
          </a:prstGeom>
          <a:solidFill>
            <a:srgbClr val="CC412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t>Hyperbole</a:t>
            </a:r>
            <a:endParaRPr sz="1800" b="1"/>
          </a:p>
        </p:txBody>
      </p:sp>
      <p:sp>
        <p:nvSpPr>
          <p:cNvPr id="529" name="Google Shape;529;p50"/>
          <p:cNvSpPr/>
          <p:nvPr/>
        </p:nvSpPr>
        <p:spPr>
          <a:xfrm>
            <a:off x="6179375" y="2685950"/>
            <a:ext cx="2733000" cy="393600"/>
          </a:xfrm>
          <a:prstGeom prst="rect">
            <a:avLst/>
          </a:prstGeom>
          <a:solidFill>
            <a:srgbClr val="CC412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t>Imagery</a:t>
            </a:r>
            <a:endParaRPr sz="1800" b="1"/>
          </a:p>
        </p:txBody>
      </p:sp>
      <p:sp>
        <p:nvSpPr>
          <p:cNvPr id="530" name="Google Shape;530;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27</a:t>
            </a:fld>
            <a:endParaRPr/>
          </a:p>
        </p:txBody>
      </p:sp>
      <p:sp>
        <p:nvSpPr>
          <p:cNvPr id="531" name="Google Shape;531;p50"/>
          <p:cNvSpPr txBox="1">
            <a:spLocks noGrp="1"/>
          </p:cNvSpPr>
          <p:nvPr>
            <p:ph type="title"/>
          </p:nvPr>
        </p:nvSpPr>
        <p:spPr>
          <a:xfrm>
            <a:off x="416825" y="608050"/>
            <a:ext cx="1934100" cy="10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500">
                <a:solidFill>
                  <a:schemeClr val="lt1"/>
                </a:solidFill>
              </a:rPr>
              <a:t>Figurative Language</a:t>
            </a:r>
            <a:endParaRPr>
              <a:latin typeface="Roboto Slab"/>
              <a:ea typeface="Roboto Slab"/>
              <a:cs typeface="Roboto Slab"/>
              <a:sym typeface="Roboto Slab"/>
            </a:endParaRPr>
          </a:p>
        </p:txBody>
      </p:sp>
      <p:sp>
        <p:nvSpPr>
          <p:cNvPr id="532" name="Google Shape;532;p50"/>
          <p:cNvSpPr txBox="1"/>
          <p:nvPr/>
        </p:nvSpPr>
        <p:spPr>
          <a:xfrm>
            <a:off x="2967000" y="3271650"/>
            <a:ext cx="2320200" cy="12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Open Sans"/>
                <a:ea typeface="Open Sans"/>
                <a:cs typeface="Open Sans"/>
                <a:sym typeface="Open Sans"/>
              </a:rPr>
              <a:t>The author exaggerates food being apart of world that doesn't exist. He says that food was a rich part of life,which is true.</a:t>
            </a:r>
            <a:endParaRPr>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1"/>
          <p:cNvSpPr/>
          <p:nvPr/>
        </p:nvSpPr>
        <p:spPr>
          <a:xfrm>
            <a:off x="4262325" y="96550"/>
            <a:ext cx="4698600" cy="4821600"/>
          </a:xfrm>
          <a:prstGeom prst="frame">
            <a:avLst>
              <a:gd name="adj1" fmla="val 1668"/>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I</a:t>
            </a:r>
            <a:endParaRPr/>
          </a:p>
        </p:txBody>
      </p:sp>
      <p:sp>
        <p:nvSpPr>
          <p:cNvPr id="538" name="Google Shape;538;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28</a:t>
            </a:fld>
            <a:endParaRPr/>
          </a:p>
        </p:txBody>
      </p:sp>
      <p:sp>
        <p:nvSpPr>
          <p:cNvPr id="539" name="Google Shape;539;p51"/>
          <p:cNvSpPr txBox="1">
            <a:spLocks noGrp="1"/>
          </p:cNvSpPr>
          <p:nvPr>
            <p:ph type="title"/>
          </p:nvPr>
        </p:nvSpPr>
        <p:spPr>
          <a:xfrm>
            <a:off x="199550" y="579250"/>
            <a:ext cx="4062900" cy="200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4800">
                <a:solidFill>
                  <a:srgbClr val="FFFFFF"/>
                </a:solidFill>
              </a:rPr>
              <a:t>Discussion Questions </a:t>
            </a:r>
            <a:endParaRPr sz="4800">
              <a:solidFill>
                <a:srgbClr val="FFFFFF"/>
              </a:solidFill>
              <a:latin typeface="Roboto Slab"/>
              <a:ea typeface="Roboto Slab"/>
              <a:cs typeface="Roboto Slab"/>
              <a:sym typeface="Roboto Slab"/>
            </a:endParaRPr>
          </a:p>
        </p:txBody>
      </p:sp>
      <p:pic>
        <p:nvPicPr>
          <p:cNvPr id="540" name="Google Shape;540;p51"/>
          <p:cNvPicPr preferRelativeResize="0"/>
          <p:nvPr/>
        </p:nvPicPr>
        <p:blipFill>
          <a:blip r:embed="rId3">
            <a:alphaModFix/>
          </a:blip>
          <a:stretch>
            <a:fillRect/>
          </a:stretch>
        </p:blipFill>
        <p:spPr>
          <a:xfrm>
            <a:off x="5130625" y="341175"/>
            <a:ext cx="2549225" cy="1949400"/>
          </a:xfrm>
          <a:prstGeom prst="rect">
            <a:avLst/>
          </a:prstGeom>
          <a:noFill/>
          <a:ln>
            <a:noFill/>
          </a:ln>
        </p:spPr>
      </p:pic>
      <p:sp>
        <p:nvSpPr>
          <p:cNvPr id="541" name="Google Shape;541;p51"/>
          <p:cNvSpPr txBox="1"/>
          <p:nvPr/>
        </p:nvSpPr>
        <p:spPr>
          <a:xfrm>
            <a:off x="4622850" y="341175"/>
            <a:ext cx="3849600" cy="322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2"/>
          <p:cNvSpPr/>
          <p:nvPr/>
        </p:nvSpPr>
        <p:spPr>
          <a:xfrm>
            <a:off x="6074076" y="740650"/>
            <a:ext cx="514500" cy="66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7" name="Google Shape;547;p52" descr="bright-1854161_1280.jpg"/>
          <p:cNvPicPr preferRelativeResize="0"/>
          <p:nvPr/>
        </p:nvPicPr>
        <p:blipFill rotWithShape="1">
          <a:blip r:embed="rId3">
            <a:alphaModFix/>
          </a:blip>
          <a:srcRect l="58610" r="18025"/>
          <a:stretch/>
        </p:blipFill>
        <p:spPr>
          <a:xfrm>
            <a:off x="3825175" y="0"/>
            <a:ext cx="1803299" cy="5143500"/>
          </a:xfrm>
          <a:prstGeom prst="rect">
            <a:avLst/>
          </a:prstGeom>
          <a:noFill/>
          <a:ln>
            <a:noFill/>
          </a:ln>
        </p:spPr>
      </p:pic>
      <p:pic>
        <p:nvPicPr>
          <p:cNvPr id="548" name="Google Shape;548;p52" descr="forest-657902_1920.jpg"/>
          <p:cNvPicPr preferRelativeResize="0"/>
          <p:nvPr/>
        </p:nvPicPr>
        <p:blipFill rotWithShape="1">
          <a:blip r:embed="rId4">
            <a:alphaModFix/>
          </a:blip>
          <a:srcRect r="50421"/>
          <a:stretch/>
        </p:blipFill>
        <p:spPr>
          <a:xfrm>
            <a:off x="0" y="0"/>
            <a:ext cx="3825173" cy="5143501"/>
          </a:xfrm>
          <a:prstGeom prst="rect">
            <a:avLst/>
          </a:prstGeom>
          <a:noFill/>
          <a:ln>
            <a:noFill/>
          </a:ln>
        </p:spPr>
      </p:pic>
      <p:sp>
        <p:nvSpPr>
          <p:cNvPr id="549" name="Google Shape;549;p52"/>
          <p:cNvSpPr/>
          <p:nvPr/>
        </p:nvSpPr>
        <p:spPr>
          <a:xfrm>
            <a:off x="0" y="0"/>
            <a:ext cx="3825300" cy="5143500"/>
          </a:xfrm>
          <a:prstGeom prst="rect">
            <a:avLst/>
          </a:prstGeom>
          <a:solidFill>
            <a:srgbClr val="FFFFFF">
              <a:alpha val="81540"/>
            </a:srgbClr>
          </a:solidFill>
          <a:ln>
            <a:noFill/>
          </a:ln>
        </p:spPr>
        <p:txBody>
          <a:bodyPr spcFirstLastPara="1" wrap="square" lIns="91425" tIns="91425" rIns="91425" bIns="91425" anchor="ctr" anchorCtr="0">
            <a:noAutofit/>
          </a:bodyPr>
          <a:lstStyle/>
          <a:p>
            <a:pPr marL="91440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914400" lvl="0" indent="-342900" algn="l" rtl="0">
              <a:spcBef>
                <a:spcPts val="0"/>
              </a:spcBef>
              <a:spcAft>
                <a:spcPts val="0"/>
              </a:spcAft>
              <a:buSzPts val="1800"/>
              <a:buChar char="●"/>
            </a:pPr>
            <a:r>
              <a:rPr lang="en-GB" sz="1800"/>
              <a:t>How do the characters use their conscience to find resources?</a:t>
            </a:r>
            <a:endParaRPr sz="1800"/>
          </a:p>
          <a:p>
            <a:pPr marL="457200" lvl="0" indent="-342900" algn="l" rtl="0">
              <a:spcBef>
                <a:spcPts val="0"/>
              </a:spcBef>
              <a:spcAft>
                <a:spcPts val="0"/>
              </a:spcAft>
              <a:buSzPts val="1800"/>
              <a:buChar char="●"/>
            </a:pPr>
            <a:r>
              <a:rPr lang="en-GB" sz="1800"/>
              <a:t>Was their conscience correct of finding resources in the cellar?</a:t>
            </a:r>
            <a:endParaRPr sz="1800"/>
          </a:p>
          <a:p>
            <a:pPr marL="457200" lvl="0" indent="-342900" algn="l" rtl="0">
              <a:spcBef>
                <a:spcPts val="0"/>
              </a:spcBef>
              <a:spcAft>
                <a:spcPts val="0"/>
              </a:spcAft>
              <a:buSzPts val="1800"/>
              <a:buChar char="●"/>
            </a:pPr>
            <a:r>
              <a:rPr lang="en-GB" sz="1800"/>
              <a:t>In what ways did they overcome their fear of the unknown to find the things they needed?</a:t>
            </a:r>
            <a:endParaRPr sz="1800"/>
          </a:p>
        </p:txBody>
      </p:sp>
      <p:sp>
        <p:nvSpPr>
          <p:cNvPr id="550" name="Google Shape;550;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29</a:t>
            </a:fld>
            <a:endParaRPr/>
          </a:p>
        </p:txBody>
      </p:sp>
      <p:sp>
        <p:nvSpPr>
          <p:cNvPr id="551" name="Google Shape;551;p52"/>
          <p:cNvSpPr txBox="1">
            <a:spLocks noGrp="1"/>
          </p:cNvSpPr>
          <p:nvPr>
            <p:ph type="ctrTitle"/>
          </p:nvPr>
        </p:nvSpPr>
        <p:spPr>
          <a:xfrm>
            <a:off x="6326950" y="1219725"/>
            <a:ext cx="2694300" cy="30561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GB" sz="1000" b="0">
                <a:latin typeface="Arial"/>
                <a:ea typeface="Arial"/>
                <a:cs typeface="Arial"/>
                <a:sym typeface="Arial"/>
              </a:rPr>
              <a:t>·</a:t>
            </a:r>
            <a:r>
              <a:rPr lang="en-GB" sz="700" b="0">
                <a:latin typeface="Times New Roman"/>
                <a:ea typeface="Times New Roman"/>
                <a:cs typeface="Times New Roman"/>
                <a:sym typeface="Times New Roman"/>
              </a:rPr>
              <a:t> </a:t>
            </a:r>
            <a:r>
              <a:rPr lang="en-GB" sz="1800" b="0">
                <a:solidFill>
                  <a:srgbClr val="FFFFFF"/>
                </a:solidFill>
                <a:latin typeface="Times New Roman"/>
                <a:ea typeface="Times New Roman"/>
                <a:cs typeface="Times New Roman"/>
                <a:sym typeface="Times New Roman"/>
              </a:rPr>
              <a:t>  	</a:t>
            </a:r>
            <a:r>
              <a:rPr lang="en-GB" sz="1800" b="0">
                <a:solidFill>
                  <a:srgbClr val="FFFFFF"/>
                </a:solidFill>
                <a:latin typeface="Calibri"/>
                <a:ea typeface="Calibri"/>
                <a:cs typeface="Calibri"/>
                <a:sym typeface="Calibri"/>
              </a:rPr>
              <a:t>It is said that writers are the conscience of the world.  In what</a:t>
            </a:r>
            <a:endParaRPr sz="18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1800" b="0">
                <a:solidFill>
                  <a:srgbClr val="FFFFFF"/>
                </a:solidFill>
                <a:latin typeface="Calibri"/>
                <a:ea typeface="Calibri"/>
                <a:cs typeface="Calibri"/>
                <a:sym typeface="Calibri"/>
              </a:rPr>
              <a:t> ways have </a:t>
            </a:r>
            <a:r>
              <a:rPr lang="en-GB" sz="1800" b="0" i="1">
                <a:solidFill>
                  <a:srgbClr val="FFFFFF"/>
                </a:solidFill>
                <a:latin typeface="Calibri"/>
                <a:ea typeface="Calibri"/>
                <a:cs typeface="Calibri"/>
                <a:sym typeface="Calibri"/>
              </a:rPr>
              <a:t>at least two </a:t>
            </a:r>
            <a:r>
              <a:rPr lang="en-GB" sz="1800" b="0">
                <a:solidFill>
                  <a:srgbClr val="FFFFFF"/>
                </a:solidFill>
                <a:latin typeface="Calibri"/>
                <a:ea typeface="Calibri"/>
                <a:cs typeface="Calibri"/>
                <a:sym typeface="Calibri"/>
              </a:rPr>
              <a:t>of </a:t>
            </a:r>
            <a:endParaRPr sz="18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1800" b="0">
                <a:solidFill>
                  <a:srgbClr val="FFFFFF"/>
                </a:solidFill>
                <a:latin typeface="Calibri"/>
                <a:ea typeface="Calibri"/>
                <a:cs typeface="Calibri"/>
                <a:sym typeface="Calibri"/>
              </a:rPr>
              <a:t>the works you have </a:t>
            </a:r>
            <a:endParaRPr sz="18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1800" b="0">
                <a:solidFill>
                  <a:srgbClr val="FFFFFF"/>
                </a:solidFill>
                <a:latin typeface="Calibri"/>
                <a:ea typeface="Calibri"/>
                <a:cs typeface="Calibri"/>
                <a:sym typeface="Calibri"/>
              </a:rPr>
              <a:t>studied encouraged </a:t>
            </a:r>
            <a:endParaRPr sz="18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1800" b="0">
                <a:solidFill>
                  <a:srgbClr val="FFFFFF"/>
                </a:solidFill>
                <a:latin typeface="Calibri"/>
                <a:ea typeface="Calibri"/>
                <a:cs typeface="Calibri"/>
                <a:sym typeface="Calibri"/>
              </a:rPr>
              <a:t>you to appreciate or </a:t>
            </a:r>
            <a:endParaRPr sz="18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GB" sz="1800" b="0">
                <a:solidFill>
                  <a:srgbClr val="FFFFFF"/>
                </a:solidFill>
                <a:latin typeface="Calibri"/>
                <a:ea typeface="Calibri"/>
                <a:cs typeface="Calibri"/>
                <a:sym typeface="Calibri"/>
              </a:rPr>
              <a:t>this assertion?</a:t>
            </a:r>
            <a:endParaRPr sz="1800" b="0">
              <a:solidFill>
                <a:srgbClr val="FFFFFF"/>
              </a:solidFill>
              <a:latin typeface="Calibri"/>
              <a:ea typeface="Calibri"/>
              <a:cs typeface="Calibri"/>
              <a:sym typeface="Calibri"/>
            </a:endParaRPr>
          </a:p>
        </p:txBody>
      </p:sp>
      <p:sp>
        <p:nvSpPr>
          <p:cNvPr id="552" name="Google Shape;552;p52"/>
          <p:cNvSpPr txBox="1"/>
          <p:nvPr/>
        </p:nvSpPr>
        <p:spPr>
          <a:xfrm>
            <a:off x="342150" y="483975"/>
            <a:ext cx="3216300" cy="9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a:solidFill>
                  <a:srgbClr val="990000"/>
                </a:solidFill>
                <a:latin typeface="Open Sans"/>
                <a:ea typeface="Open Sans"/>
                <a:cs typeface="Open Sans"/>
                <a:sym typeface="Open Sans"/>
              </a:rPr>
              <a:t>Guide to the Question?</a:t>
            </a:r>
            <a:endParaRPr sz="3000" b="1">
              <a:solidFill>
                <a:srgbClr val="99000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p:nvPr/>
        </p:nvSpPr>
        <p:spPr>
          <a:xfrm>
            <a:off x="5163825" y="2274900"/>
            <a:ext cx="1981500" cy="9180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sz="2400" b="1">
                <a:solidFill>
                  <a:srgbClr val="85200C"/>
                </a:solidFill>
                <a:highlight>
                  <a:schemeClr val="lt1"/>
                </a:highlight>
                <a:latin typeface="Times New Roman"/>
                <a:ea typeface="Times New Roman"/>
                <a:cs typeface="Times New Roman"/>
                <a:sym typeface="Times New Roman"/>
              </a:rPr>
              <a:t>Pages 128-145</a:t>
            </a:r>
            <a:r>
              <a:rPr lang="en-GB" sz="2400" b="1">
                <a:solidFill>
                  <a:srgbClr val="FFFFFF"/>
                </a:solidFill>
                <a:highlight>
                  <a:schemeClr val="lt1"/>
                </a:highlight>
                <a:latin typeface="Times New Roman"/>
                <a:ea typeface="Times New Roman"/>
                <a:cs typeface="Times New Roman"/>
                <a:sym typeface="Times New Roman"/>
              </a:rPr>
              <a:t> </a:t>
            </a:r>
            <a:endParaRPr sz="2400" b="1">
              <a:solidFill>
                <a:srgbClr val="FFFFFF"/>
              </a:solidFill>
              <a:highlight>
                <a:schemeClr val="lt1"/>
              </a:highlight>
              <a:latin typeface="Times New Roman"/>
              <a:ea typeface="Times New Roman"/>
              <a:cs typeface="Times New Roman"/>
              <a:sym typeface="Times New Roman"/>
            </a:endParaRPr>
          </a:p>
        </p:txBody>
      </p:sp>
      <p:grpSp>
        <p:nvGrpSpPr>
          <p:cNvPr id="153" name="Google Shape;153;p26"/>
          <p:cNvGrpSpPr/>
          <p:nvPr/>
        </p:nvGrpSpPr>
        <p:grpSpPr>
          <a:xfrm>
            <a:off x="3371937" y="205336"/>
            <a:ext cx="5503023" cy="4455740"/>
            <a:chOff x="4250314" y="806184"/>
            <a:chExt cx="3632119" cy="3640608"/>
          </a:xfrm>
        </p:grpSpPr>
        <p:sp>
          <p:nvSpPr>
            <p:cNvPr id="154" name="Google Shape;154;p26"/>
            <p:cNvSpPr/>
            <p:nvPr/>
          </p:nvSpPr>
          <p:spPr>
            <a:xfrm>
              <a:off x="4250314" y="806184"/>
              <a:ext cx="2761962" cy="1123714"/>
            </a:xfrm>
            <a:custGeom>
              <a:avLst/>
              <a:gdLst/>
              <a:ahLst/>
              <a:cxnLst/>
              <a:rect l="l" t="t" r="r" b="b"/>
              <a:pathLst>
                <a:path w="120000" h="120000" extrusionOk="0">
                  <a:moveTo>
                    <a:pt x="3595" y="0"/>
                  </a:moveTo>
                  <a:lnTo>
                    <a:pt x="98470" y="0"/>
                  </a:lnTo>
                  <a:lnTo>
                    <a:pt x="98470" y="0"/>
                  </a:lnTo>
                  <a:lnTo>
                    <a:pt x="102205" y="0"/>
                  </a:lnTo>
                  <a:lnTo>
                    <a:pt x="102251" y="0"/>
                  </a:lnTo>
                  <a:lnTo>
                    <a:pt x="103219" y="0"/>
                  </a:lnTo>
                  <a:lnTo>
                    <a:pt x="103634" y="113"/>
                  </a:lnTo>
                  <a:lnTo>
                    <a:pt x="104141" y="453"/>
                  </a:lnTo>
                  <a:lnTo>
                    <a:pt x="104602" y="906"/>
                  </a:lnTo>
                  <a:lnTo>
                    <a:pt x="105063" y="1586"/>
                  </a:lnTo>
                  <a:lnTo>
                    <a:pt x="105570" y="2492"/>
                  </a:lnTo>
                  <a:lnTo>
                    <a:pt x="105985" y="3512"/>
                  </a:lnTo>
                  <a:lnTo>
                    <a:pt x="106400" y="5099"/>
                  </a:lnTo>
                  <a:lnTo>
                    <a:pt x="106676" y="6798"/>
                  </a:lnTo>
                  <a:lnTo>
                    <a:pt x="106861" y="8951"/>
                  </a:lnTo>
                  <a:lnTo>
                    <a:pt x="106907" y="11558"/>
                  </a:lnTo>
                  <a:lnTo>
                    <a:pt x="106953" y="14050"/>
                  </a:lnTo>
                  <a:lnTo>
                    <a:pt x="106953" y="56770"/>
                  </a:lnTo>
                  <a:lnTo>
                    <a:pt x="108659" y="51671"/>
                  </a:lnTo>
                  <a:lnTo>
                    <a:pt x="109028" y="50651"/>
                  </a:lnTo>
                  <a:lnTo>
                    <a:pt x="109396" y="49858"/>
                  </a:lnTo>
                  <a:lnTo>
                    <a:pt x="110318" y="48158"/>
                  </a:lnTo>
                  <a:lnTo>
                    <a:pt x="111379" y="46912"/>
                  </a:lnTo>
                  <a:lnTo>
                    <a:pt x="112485" y="46118"/>
                  </a:lnTo>
                  <a:lnTo>
                    <a:pt x="113638" y="45892"/>
                  </a:lnTo>
                  <a:lnTo>
                    <a:pt x="113638" y="45892"/>
                  </a:lnTo>
                  <a:lnTo>
                    <a:pt x="114928" y="46232"/>
                  </a:lnTo>
                  <a:lnTo>
                    <a:pt x="116081" y="47025"/>
                  </a:lnTo>
                  <a:lnTo>
                    <a:pt x="117187" y="48385"/>
                  </a:lnTo>
                  <a:lnTo>
                    <a:pt x="118109" y="50424"/>
                  </a:lnTo>
                  <a:lnTo>
                    <a:pt x="118939" y="52804"/>
                  </a:lnTo>
                  <a:lnTo>
                    <a:pt x="119538" y="55524"/>
                  </a:lnTo>
                  <a:lnTo>
                    <a:pt x="119907" y="58470"/>
                  </a:lnTo>
                  <a:lnTo>
                    <a:pt x="120000" y="61529"/>
                  </a:lnTo>
                  <a:lnTo>
                    <a:pt x="119907" y="64589"/>
                  </a:lnTo>
                  <a:lnTo>
                    <a:pt x="119538" y="67535"/>
                  </a:lnTo>
                  <a:lnTo>
                    <a:pt x="118939" y="70254"/>
                  </a:lnTo>
                  <a:lnTo>
                    <a:pt x="118155" y="72634"/>
                  </a:lnTo>
                  <a:lnTo>
                    <a:pt x="117187" y="74560"/>
                  </a:lnTo>
                  <a:lnTo>
                    <a:pt x="116127" y="76033"/>
                  </a:lnTo>
                  <a:lnTo>
                    <a:pt x="114928" y="76827"/>
                  </a:lnTo>
                  <a:lnTo>
                    <a:pt x="113684" y="77167"/>
                  </a:lnTo>
                  <a:lnTo>
                    <a:pt x="113638" y="77167"/>
                  </a:lnTo>
                  <a:lnTo>
                    <a:pt x="112485" y="76940"/>
                  </a:lnTo>
                  <a:lnTo>
                    <a:pt x="111379" y="76147"/>
                  </a:lnTo>
                  <a:lnTo>
                    <a:pt x="110318" y="74787"/>
                  </a:lnTo>
                  <a:lnTo>
                    <a:pt x="109396" y="73201"/>
                  </a:lnTo>
                  <a:lnTo>
                    <a:pt x="109028" y="72407"/>
                  </a:lnTo>
                  <a:lnTo>
                    <a:pt x="108751" y="71388"/>
                  </a:lnTo>
                  <a:lnTo>
                    <a:pt x="106953" y="66175"/>
                  </a:lnTo>
                  <a:lnTo>
                    <a:pt x="106999" y="111048"/>
                  </a:lnTo>
                  <a:lnTo>
                    <a:pt x="106907" y="112294"/>
                  </a:lnTo>
                  <a:lnTo>
                    <a:pt x="106769" y="113541"/>
                  </a:lnTo>
                  <a:lnTo>
                    <a:pt x="106584" y="114900"/>
                  </a:lnTo>
                  <a:lnTo>
                    <a:pt x="106215" y="116147"/>
                  </a:lnTo>
                  <a:lnTo>
                    <a:pt x="105754" y="117393"/>
                  </a:lnTo>
                  <a:lnTo>
                    <a:pt x="105201" y="118300"/>
                  </a:lnTo>
                  <a:lnTo>
                    <a:pt x="104417" y="119206"/>
                  </a:lnTo>
                  <a:lnTo>
                    <a:pt x="103495" y="119773"/>
                  </a:lnTo>
                  <a:lnTo>
                    <a:pt x="102389" y="120000"/>
                  </a:lnTo>
                  <a:lnTo>
                    <a:pt x="38724" y="120000"/>
                  </a:lnTo>
                  <a:lnTo>
                    <a:pt x="31717" y="120000"/>
                  </a:lnTo>
                  <a:lnTo>
                    <a:pt x="32316" y="117280"/>
                  </a:lnTo>
                  <a:lnTo>
                    <a:pt x="32823" y="114447"/>
                  </a:lnTo>
                  <a:lnTo>
                    <a:pt x="33100" y="111501"/>
                  </a:lnTo>
                  <a:lnTo>
                    <a:pt x="33192" y="108328"/>
                  </a:lnTo>
                  <a:lnTo>
                    <a:pt x="33192" y="108328"/>
                  </a:lnTo>
                  <a:lnTo>
                    <a:pt x="33100" y="105155"/>
                  </a:lnTo>
                  <a:lnTo>
                    <a:pt x="32823" y="101983"/>
                  </a:lnTo>
                  <a:lnTo>
                    <a:pt x="32270" y="99036"/>
                  </a:lnTo>
                  <a:lnTo>
                    <a:pt x="31625" y="96317"/>
                  </a:lnTo>
                  <a:lnTo>
                    <a:pt x="30795" y="93824"/>
                  </a:lnTo>
                  <a:lnTo>
                    <a:pt x="29781" y="91671"/>
                  </a:lnTo>
                  <a:lnTo>
                    <a:pt x="28674" y="90084"/>
                  </a:lnTo>
                  <a:lnTo>
                    <a:pt x="27475" y="88838"/>
                  </a:lnTo>
                  <a:lnTo>
                    <a:pt x="26185" y="88045"/>
                  </a:lnTo>
                  <a:lnTo>
                    <a:pt x="24894" y="87818"/>
                  </a:lnTo>
                  <a:lnTo>
                    <a:pt x="23603" y="88045"/>
                  </a:lnTo>
                  <a:lnTo>
                    <a:pt x="22312" y="88838"/>
                  </a:lnTo>
                  <a:lnTo>
                    <a:pt x="21114" y="90084"/>
                  </a:lnTo>
                  <a:lnTo>
                    <a:pt x="20007" y="91671"/>
                  </a:lnTo>
                  <a:lnTo>
                    <a:pt x="18993" y="93824"/>
                  </a:lnTo>
                  <a:lnTo>
                    <a:pt x="18117" y="96203"/>
                  </a:lnTo>
                  <a:lnTo>
                    <a:pt x="17472" y="98923"/>
                  </a:lnTo>
                  <a:lnTo>
                    <a:pt x="16965" y="101869"/>
                  </a:lnTo>
                  <a:lnTo>
                    <a:pt x="16642" y="105042"/>
                  </a:lnTo>
                  <a:lnTo>
                    <a:pt x="16550" y="108215"/>
                  </a:lnTo>
                  <a:lnTo>
                    <a:pt x="16550" y="108215"/>
                  </a:lnTo>
                  <a:lnTo>
                    <a:pt x="16642" y="111388"/>
                  </a:lnTo>
                  <a:lnTo>
                    <a:pt x="16918" y="114334"/>
                  </a:lnTo>
                  <a:lnTo>
                    <a:pt x="17379" y="117167"/>
                  </a:lnTo>
                  <a:lnTo>
                    <a:pt x="17979" y="119886"/>
                  </a:lnTo>
                  <a:lnTo>
                    <a:pt x="3503" y="119773"/>
                  </a:lnTo>
                  <a:lnTo>
                    <a:pt x="3042" y="119546"/>
                  </a:lnTo>
                  <a:lnTo>
                    <a:pt x="2535" y="119093"/>
                  </a:lnTo>
                  <a:lnTo>
                    <a:pt x="2028" y="118526"/>
                  </a:lnTo>
                  <a:lnTo>
                    <a:pt x="1475" y="117733"/>
                  </a:lnTo>
                  <a:lnTo>
                    <a:pt x="1014" y="116713"/>
                  </a:lnTo>
                  <a:lnTo>
                    <a:pt x="645" y="115127"/>
                  </a:lnTo>
                  <a:lnTo>
                    <a:pt x="276" y="113314"/>
                  </a:lnTo>
                  <a:lnTo>
                    <a:pt x="46" y="111161"/>
                  </a:lnTo>
                  <a:lnTo>
                    <a:pt x="0" y="108555"/>
                  </a:lnTo>
                  <a:lnTo>
                    <a:pt x="0" y="8385"/>
                  </a:lnTo>
                  <a:lnTo>
                    <a:pt x="92" y="7025"/>
                  </a:lnTo>
                  <a:lnTo>
                    <a:pt x="230" y="5892"/>
                  </a:lnTo>
                  <a:lnTo>
                    <a:pt x="461" y="4645"/>
                  </a:lnTo>
                  <a:lnTo>
                    <a:pt x="875" y="3286"/>
                  </a:lnTo>
                  <a:lnTo>
                    <a:pt x="1290" y="2266"/>
                  </a:lnTo>
                  <a:lnTo>
                    <a:pt x="1936" y="1246"/>
                  </a:lnTo>
                  <a:lnTo>
                    <a:pt x="2673" y="453"/>
                  </a:lnTo>
                  <a:lnTo>
                    <a:pt x="3595" y="0"/>
                  </a:lnTo>
                  <a:close/>
                </a:path>
              </a:pathLst>
            </a:custGeom>
            <a:solidFill>
              <a:srgbClr val="CC41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 name="Google Shape;155;p26"/>
            <p:cNvSpPr/>
            <p:nvPr/>
          </p:nvSpPr>
          <p:spPr>
            <a:xfrm>
              <a:off x="6758719" y="812551"/>
              <a:ext cx="1123714" cy="2761962"/>
            </a:xfrm>
            <a:custGeom>
              <a:avLst/>
              <a:gdLst/>
              <a:ahLst/>
              <a:cxnLst/>
              <a:rect l="l" t="t" r="r" b="b"/>
              <a:pathLst>
                <a:path w="120000" h="120000" extrusionOk="0">
                  <a:moveTo>
                    <a:pt x="11558" y="0"/>
                  </a:moveTo>
                  <a:lnTo>
                    <a:pt x="111728" y="0"/>
                  </a:lnTo>
                  <a:lnTo>
                    <a:pt x="112861" y="92"/>
                  </a:lnTo>
                  <a:lnTo>
                    <a:pt x="114220" y="230"/>
                  </a:lnTo>
                  <a:lnTo>
                    <a:pt x="115354" y="507"/>
                  </a:lnTo>
                  <a:lnTo>
                    <a:pt x="116713" y="875"/>
                  </a:lnTo>
                  <a:lnTo>
                    <a:pt x="117733" y="1336"/>
                  </a:lnTo>
                  <a:lnTo>
                    <a:pt x="118753" y="1936"/>
                  </a:lnTo>
                  <a:lnTo>
                    <a:pt x="119546" y="2673"/>
                  </a:lnTo>
                  <a:lnTo>
                    <a:pt x="120000" y="3595"/>
                  </a:lnTo>
                  <a:lnTo>
                    <a:pt x="120000" y="98424"/>
                  </a:lnTo>
                  <a:lnTo>
                    <a:pt x="120000" y="98424"/>
                  </a:lnTo>
                  <a:lnTo>
                    <a:pt x="120000" y="102205"/>
                  </a:lnTo>
                  <a:lnTo>
                    <a:pt x="120000" y="102251"/>
                  </a:lnTo>
                  <a:lnTo>
                    <a:pt x="120000" y="103173"/>
                  </a:lnTo>
                  <a:lnTo>
                    <a:pt x="119886" y="103634"/>
                  </a:lnTo>
                  <a:lnTo>
                    <a:pt x="119546" y="104095"/>
                  </a:lnTo>
                  <a:lnTo>
                    <a:pt x="119206" y="104602"/>
                  </a:lnTo>
                  <a:lnTo>
                    <a:pt x="118413" y="105109"/>
                  </a:lnTo>
                  <a:lnTo>
                    <a:pt x="117620" y="105524"/>
                  </a:lnTo>
                  <a:lnTo>
                    <a:pt x="116487" y="105985"/>
                  </a:lnTo>
                  <a:lnTo>
                    <a:pt x="115014" y="106354"/>
                  </a:lnTo>
                  <a:lnTo>
                    <a:pt x="113087" y="106630"/>
                  </a:lnTo>
                  <a:lnTo>
                    <a:pt x="111048" y="106815"/>
                  </a:lnTo>
                  <a:lnTo>
                    <a:pt x="108441" y="106861"/>
                  </a:lnTo>
                  <a:lnTo>
                    <a:pt x="106062" y="106907"/>
                  </a:lnTo>
                  <a:lnTo>
                    <a:pt x="63116" y="106999"/>
                  </a:lnTo>
                  <a:lnTo>
                    <a:pt x="68328" y="108659"/>
                  </a:lnTo>
                  <a:lnTo>
                    <a:pt x="69235" y="109028"/>
                  </a:lnTo>
                  <a:lnTo>
                    <a:pt x="70141" y="109396"/>
                  </a:lnTo>
                  <a:lnTo>
                    <a:pt x="71841" y="110272"/>
                  </a:lnTo>
                  <a:lnTo>
                    <a:pt x="73087" y="111333"/>
                  </a:lnTo>
                  <a:lnTo>
                    <a:pt x="73881" y="112439"/>
                  </a:lnTo>
                  <a:lnTo>
                    <a:pt x="74107" y="113592"/>
                  </a:lnTo>
                  <a:lnTo>
                    <a:pt x="74107" y="113638"/>
                  </a:lnTo>
                  <a:lnTo>
                    <a:pt x="73881" y="114882"/>
                  </a:lnTo>
                  <a:lnTo>
                    <a:pt x="72974" y="116035"/>
                  </a:lnTo>
                  <a:lnTo>
                    <a:pt x="71501" y="117141"/>
                  </a:lnTo>
                  <a:lnTo>
                    <a:pt x="69575" y="118109"/>
                  </a:lnTo>
                  <a:lnTo>
                    <a:pt x="67195" y="118893"/>
                  </a:lnTo>
                  <a:lnTo>
                    <a:pt x="64475" y="119492"/>
                  </a:lnTo>
                  <a:lnTo>
                    <a:pt x="61643" y="119861"/>
                  </a:lnTo>
                  <a:lnTo>
                    <a:pt x="58470" y="120000"/>
                  </a:lnTo>
                  <a:lnTo>
                    <a:pt x="55410" y="119861"/>
                  </a:lnTo>
                  <a:lnTo>
                    <a:pt x="52464" y="119538"/>
                  </a:lnTo>
                  <a:lnTo>
                    <a:pt x="49858" y="118893"/>
                  </a:lnTo>
                  <a:lnTo>
                    <a:pt x="47365" y="118155"/>
                  </a:lnTo>
                  <a:lnTo>
                    <a:pt x="45439" y="117141"/>
                  </a:lnTo>
                  <a:lnTo>
                    <a:pt x="43966" y="116081"/>
                  </a:lnTo>
                  <a:lnTo>
                    <a:pt x="43172" y="114882"/>
                  </a:lnTo>
                  <a:lnTo>
                    <a:pt x="42719" y="113638"/>
                  </a:lnTo>
                  <a:lnTo>
                    <a:pt x="42719" y="113638"/>
                  </a:lnTo>
                  <a:lnTo>
                    <a:pt x="43172" y="112439"/>
                  </a:lnTo>
                  <a:lnTo>
                    <a:pt x="43852" y="111333"/>
                  </a:lnTo>
                  <a:lnTo>
                    <a:pt x="45099" y="110272"/>
                  </a:lnTo>
                  <a:lnTo>
                    <a:pt x="46798" y="109396"/>
                  </a:lnTo>
                  <a:lnTo>
                    <a:pt x="47592" y="109028"/>
                  </a:lnTo>
                  <a:lnTo>
                    <a:pt x="48498" y="108705"/>
                  </a:lnTo>
                  <a:lnTo>
                    <a:pt x="53711" y="106999"/>
                  </a:lnTo>
                  <a:lnTo>
                    <a:pt x="8951" y="106999"/>
                  </a:lnTo>
                  <a:lnTo>
                    <a:pt x="7705" y="106907"/>
                  </a:lnTo>
                  <a:lnTo>
                    <a:pt x="6458" y="106769"/>
                  </a:lnTo>
                  <a:lnTo>
                    <a:pt x="5212" y="106538"/>
                  </a:lnTo>
                  <a:lnTo>
                    <a:pt x="3852" y="106215"/>
                  </a:lnTo>
                  <a:lnTo>
                    <a:pt x="2719" y="105800"/>
                  </a:lnTo>
                  <a:lnTo>
                    <a:pt x="1586" y="105155"/>
                  </a:lnTo>
                  <a:lnTo>
                    <a:pt x="793" y="104417"/>
                  </a:lnTo>
                  <a:lnTo>
                    <a:pt x="226" y="103495"/>
                  </a:lnTo>
                  <a:lnTo>
                    <a:pt x="0" y="102389"/>
                  </a:lnTo>
                  <a:lnTo>
                    <a:pt x="0" y="38724"/>
                  </a:lnTo>
                  <a:lnTo>
                    <a:pt x="113" y="31717"/>
                  </a:lnTo>
                  <a:lnTo>
                    <a:pt x="2719" y="32316"/>
                  </a:lnTo>
                  <a:lnTo>
                    <a:pt x="5552" y="32823"/>
                  </a:lnTo>
                  <a:lnTo>
                    <a:pt x="8611" y="33100"/>
                  </a:lnTo>
                  <a:lnTo>
                    <a:pt x="11671" y="33192"/>
                  </a:lnTo>
                  <a:lnTo>
                    <a:pt x="11671" y="33192"/>
                  </a:lnTo>
                  <a:lnTo>
                    <a:pt x="14957" y="33100"/>
                  </a:lnTo>
                  <a:lnTo>
                    <a:pt x="18016" y="32823"/>
                  </a:lnTo>
                  <a:lnTo>
                    <a:pt x="20963" y="32316"/>
                  </a:lnTo>
                  <a:lnTo>
                    <a:pt x="23682" y="31625"/>
                  </a:lnTo>
                  <a:lnTo>
                    <a:pt x="26175" y="30795"/>
                  </a:lnTo>
                  <a:lnTo>
                    <a:pt x="28215" y="29781"/>
                  </a:lnTo>
                  <a:lnTo>
                    <a:pt x="29915" y="28674"/>
                  </a:lnTo>
                  <a:lnTo>
                    <a:pt x="31048" y="27475"/>
                  </a:lnTo>
                  <a:lnTo>
                    <a:pt x="31954" y="26231"/>
                  </a:lnTo>
                  <a:lnTo>
                    <a:pt x="32181" y="24894"/>
                  </a:lnTo>
                  <a:lnTo>
                    <a:pt x="31954" y="23603"/>
                  </a:lnTo>
                  <a:lnTo>
                    <a:pt x="31161" y="22312"/>
                  </a:lnTo>
                  <a:lnTo>
                    <a:pt x="30028" y="21114"/>
                  </a:lnTo>
                  <a:lnTo>
                    <a:pt x="28215" y="20007"/>
                  </a:lnTo>
                  <a:lnTo>
                    <a:pt x="26288" y="18993"/>
                  </a:lnTo>
                  <a:lnTo>
                    <a:pt x="23796" y="18117"/>
                  </a:lnTo>
                  <a:lnTo>
                    <a:pt x="21076" y="17472"/>
                  </a:lnTo>
                  <a:lnTo>
                    <a:pt x="18130" y="16965"/>
                  </a:lnTo>
                  <a:lnTo>
                    <a:pt x="15070" y="16642"/>
                  </a:lnTo>
                  <a:lnTo>
                    <a:pt x="11784" y="16550"/>
                  </a:lnTo>
                  <a:lnTo>
                    <a:pt x="11784" y="16550"/>
                  </a:lnTo>
                  <a:lnTo>
                    <a:pt x="8725" y="16642"/>
                  </a:lnTo>
                  <a:lnTo>
                    <a:pt x="5665" y="16918"/>
                  </a:lnTo>
                  <a:lnTo>
                    <a:pt x="2832" y="17379"/>
                  </a:lnTo>
                  <a:lnTo>
                    <a:pt x="226" y="18025"/>
                  </a:lnTo>
                  <a:lnTo>
                    <a:pt x="226" y="3503"/>
                  </a:lnTo>
                  <a:lnTo>
                    <a:pt x="453" y="3042"/>
                  </a:lnTo>
                  <a:lnTo>
                    <a:pt x="793" y="2535"/>
                  </a:lnTo>
                  <a:lnTo>
                    <a:pt x="1359" y="2028"/>
                  </a:lnTo>
                  <a:lnTo>
                    <a:pt x="2266" y="1475"/>
                  </a:lnTo>
                  <a:lnTo>
                    <a:pt x="3399" y="1014"/>
                  </a:lnTo>
                  <a:lnTo>
                    <a:pt x="4759" y="645"/>
                  </a:lnTo>
                  <a:lnTo>
                    <a:pt x="6572" y="276"/>
                  </a:lnTo>
                  <a:lnTo>
                    <a:pt x="8838" y="92"/>
                  </a:lnTo>
                  <a:lnTo>
                    <a:pt x="11558" y="0"/>
                  </a:lnTo>
                  <a:close/>
                </a:path>
              </a:pathLst>
            </a:custGeom>
            <a:solidFill>
              <a:srgbClr val="CC4125">
                <a:alpha val="561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6" name="Google Shape;156;p26"/>
            <p:cNvSpPr/>
            <p:nvPr/>
          </p:nvSpPr>
          <p:spPr>
            <a:xfrm>
              <a:off x="5118281" y="3323078"/>
              <a:ext cx="2762965" cy="1123714"/>
            </a:xfrm>
            <a:custGeom>
              <a:avLst/>
              <a:gdLst/>
              <a:ahLst/>
              <a:cxnLst/>
              <a:rect l="l" t="t" r="r" b="b"/>
              <a:pathLst>
                <a:path w="120000" h="120000" extrusionOk="0">
                  <a:moveTo>
                    <a:pt x="17649" y="0"/>
                  </a:moveTo>
                  <a:lnTo>
                    <a:pt x="81290" y="0"/>
                  </a:lnTo>
                  <a:lnTo>
                    <a:pt x="88248" y="113"/>
                  </a:lnTo>
                  <a:lnTo>
                    <a:pt x="87649" y="2719"/>
                  </a:lnTo>
                  <a:lnTo>
                    <a:pt x="87188" y="5552"/>
                  </a:lnTo>
                  <a:lnTo>
                    <a:pt x="86912" y="8498"/>
                  </a:lnTo>
                  <a:lnTo>
                    <a:pt x="86820" y="11671"/>
                  </a:lnTo>
                  <a:lnTo>
                    <a:pt x="86820" y="11671"/>
                  </a:lnTo>
                  <a:lnTo>
                    <a:pt x="86912" y="14844"/>
                  </a:lnTo>
                  <a:lnTo>
                    <a:pt x="87188" y="18016"/>
                  </a:lnTo>
                  <a:lnTo>
                    <a:pt x="87695" y="20963"/>
                  </a:lnTo>
                  <a:lnTo>
                    <a:pt x="88341" y="23682"/>
                  </a:lnTo>
                  <a:lnTo>
                    <a:pt x="89216" y="26175"/>
                  </a:lnTo>
                  <a:lnTo>
                    <a:pt x="90230" y="28328"/>
                  </a:lnTo>
                  <a:lnTo>
                    <a:pt x="91336" y="29915"/>
                  </a:lnTo>
                  <a:lnTo>
                    <a:pt x="92534" y="31161"/>
                  </a:lnTo>
                  <a:lnTo>
                    <a:pt x="93778" y="31954"/>
                  </a:lnTo>
                  <a:lnTo>
                    <a:pt x="95115" y="32181"/>
                  </a:lnTo>
                  <a:lnTo>
                    <a:pt x="96405" y="31954"/>
                  </a:lnTo>
                  <a:lnTo>
                    <a:pt x="97649" y="31274"/>
                  </a:lnTo>
                  <a:lnTo>
                    <a:pt x="98847" y="29915"/>
                  </a:lnTo>
                  <a:lnTo>
                    <a:pt x="99953" y="28328"/>
                  </a:lnTo>
                  <a:lnTo>
                    <a:pt x="100967" y="26288"/>
                  </a:lnTo>
                  <a:lnTo>
                    <a:pt x="101797" y="23796"/>
                  </a:lnTo>
                  <a:lnTo>
                    <a:pt x="102534" y="21076"/>
                  </a:lnTo>
                  <a:lnTo>
                    <a:pt x="103041" y="18130"/>
                  </a:lnTo>
                  <a:lnTo>
                    <a:pt x="103317" y="15070"/>
                  </a:lnTo>
                  <a:lnTo>
                    <a:pt x="103456" y="11784"/>
                  </a:lnTo>
                  <a:lnTo>
                    <a:pt x="103456" y="11784"/>
                  </a:lnTo>
                  <a:lnTo>
                    <a:pt x="103364" y="8725"/>
                  </a:lnTo>
                  <a:lnTo>
                    <a:pt x="103087" y="5665"/>
                  </a:lnTo>
                  <a:lnTo>
                    <a:pt x="102580" y="2832"/>
                  </a:lnTo>
                  <a:lnTo>
                    <a:pt x="101981" y="113"/>
                  </a:lnTo>
                  <a:lnTo>
                    <a:pt x="116451" y="226"/>
                  </a:lnTo>
                  <a:lnTo>
                    <a:pt x="116912" y="453"/>
                  </a:lnTo>
                  <a:lnTo>
                    <a:pt x="117465" y="906"/>
                  </a:lnTo>
                  <a:lnTo>
                    <a:pt x="117972" y="1473"/>
                  </a:lnTo>
                  <a:lnTo>
                    <a:pt x="118525" y="2266"/>
                  </a:lnTo>
                  <a:lnTo>
                    <a:pt x="118940" y="3399"/>
                  </a:lnTo>
                  <a:lnTo>
                    <a:pt x="119354" y="4872"/>
                  </a:lnTo>
                  <a:lnTo>
                    <a:pt x="119723" y="6685"/>
                  </a:lnTo>
                  <a:lnTo>
                    <a:pt x="119907" y="8838"/>
                  </a:lnTo>
                  <a:lnTo>
                    <a:pt x="120000" y="11444"/>
                  </a:lnTo>
                  <a:lnTo>
                    <a:pt x="120000" y="111728"/>
                  </a:lnTo>
                  <a:lnTo>
                    <a:pt x="119907" y="112974"/>
                  </a:lnTo>
                  <a:lnTo>
                    <a:pt x="119769" y="114107"/>
                  </a:lnTo>
                  <a:lnTo>
                    <a:pt x="119447" y="115354"/>
                  </a:lnTo>
                  <a:lnTo>
                    <a:pt x="119124" y="116713"/>
                  </a:lnTo>
                  <a:lnTo>
                    <a:pt x="118663" y="117733"/>
                  </a:lnTo>
                  <a:lnTo>
                    <a:pt x="118018" y="118753"/>
                  </a:lnTo>
                  <a:lnTo>
                    <a:pt x="117327" y="119546"/>
                  </a:lnTo>
                  <a:lnTo>
                    <a:pt x="116359" y="120000"/>
                  </a:lnTo>
                  <a:lnTo>
                    <a:pt x="21566" y="120000"/>
                  </a:lnTo>
                  <a:lnTo>
                    <a:pt x="21566" y="120000"/>
                  </a:lnTo>
                  <a:lnTo>
                    <a:pt x="17788" y="120000"/>
                  </a:lnTo>
                  <a:lnTo>
                    <a:pt x="17788" y="120000"/>
                  </a:lnTo>
                  <a:lnTo>
                    <a:pt x="16820" y="120000"/>
                  </a:lnTo>
                  <a:lnTo>
                    <a:pt x="16359" y="119886"/>
                  </a:lnTo>
                  <a:lnTo>
                    <a:pt x="15898" y="119546"/>
                  </a:lnTo>
                  <a:lnTo>
                    <a:pt x="15391" y="119206"/>
                  </a:lnTo>
                  <a:lnTo>
                    <a:pt x="14884" y="118413"/>
                  </a:lnTo>
                  <a:lnTo>
                    <a:pt x="14423" y="117620"/>
                  </a:lnTo>
                  <a:lnTo>
                    <a:pt x="14009" y="116487"/>
                  </a:lnTo>
                  <a:lnTo>
                    <a:pt x="13640" y="115014"/>
                  </a:lnTo>
                  <a:lnTo>
                    <a:pt x="13364" y="113201"/>
                  </a:lnTo>
                  <a:lnTo>
                    <a:pt x="13179" y="111048"/>
                  </a:lnTo>
                  <a:lnTo>
                    <a:pt x="13133" y="108441"/>
                  </a:lnTo>
                  <a:lnTo>
                    <a:pt x="13087" y="106062"/>
                  </a:lnTo>
                  <a:lnTo>
                    <a:pt x="13041" y="63229"/>
                  </a:lnTo>
                  <a:lnTo>
                    <a:pt x="11290" y="68328"/>
                  </a:lnTo>
                  <a:lnTo>
                    <a:pt x="10967" y="69348"/>
                  </a:lnTo>
                  <a:lnTo>
                    <a:pt x="10645" y="70141"/>
                  </a:lnTo>
                  <a:lnTo>
                    <a:pt x="9723" y="71841"/>
                  </a:lnTo>
                  <a:lnTo>
                    <a:pt x="8663" y="73087"/>
                  </a:lnTo>
                  <a:lnTo>
                    <a:pt x="7557" y="73881"/>
                  </a:lnTo>
                  <a:lnTo>
                    <a:pt x="6359" y="74107"/>
                  </a:lnTo>
                  <a:lnTo>
                    <a:pt x="6359" y="74107"/>
                  </a:lnTo>
                  <a:lnTo>
                    <a:pt x="5115" y="73767"/>
                  </a:lnTo>
                  <a:lnTo>
                    <a:pt x="3917" y="72974"/>
                  </a:lnTo>
                  <a:lnTo>
                    <a:pt x="2857" y="71614"/>
                  </a:lnTo>
                  <a:lnTo>
                    <a:pt x="1843" y="69575"/>
                  </a:lnTo>
                  <a:lnTo>
                    <a:pt x="1105" y="67195"/>
                  </a:lnTo>
                  <a:lnTo>
                    <a:pt x="460" y="64475"/>
                  </a:lnTo>
                  <a:lnTo>
                    <a:pt x="138" y="61529"/>
                  </a:lnTo>
                  <a:lnTo>
                    <a:pt x="0" y="58470"/>
                  </a:lnTo>
                  <a:lnTo>
                    <a:pt x="138" y="55410"/>
                  </a:lnTo>
                  <a:lnTo>
                    <a:pt x="460" y="52464"/>
                  </a:lnTo>
                  <a:lnTo>
                    <a:pt x="1059" y="49858"/>
                  </a:lnTo>
                  <a:lnTo>
                    <a:pt x="1843" y="47365"/>
                  </a:lnTo>
                  <a:lnTo>
                    <a:pt x="2811" y="45552"/>
                  </a:lnTo>
                  <a:lnTo>
                    <a:pt x="3917" y="43966"/>
                  </a:lnTo>
                  <a:lnTo>
                    <a:pt x="5115" y="43172"/>
                  </a:lnTo>
                  <a:lnTo>
                    <a:pt x="6359" y="42832"/>
                  </a:lnTo>
                  <a:lnTo>
                    <a:pt x="6359" y="42832"/>
                  </a:lnTo>
                  <a:lnTo>
                    <a:pt x="7557" y="43059"/>
                  </a:lnTo>
                  <a:lnTo>
                    <a:pt x="8663" y="43852"/>
                  </a:lnTo>
                  <a:lnTo>
                    <a:pt x="9723" y="45212"/>
                  </a:lnTo>
                  <a:lnTo>
                    <a:pt x="10645" y="46798"/>
                  </a:lnTo>
                  <a:lnTo>
                    <a:pt x="10967" y="47592"/>
                  </a:lnTo>
                  <a:lnTo>
                    <a:pt x="11290" y="48611"/>
                  </a:lnTo>
                  <a:lnTo>
                    <a:pt x="13041" y="53824"/>
                  </a:lnTo>
                  <a:lnTo>
                    <a:pt x="12995" y="8951"/>
                  </a:lnTo>
                  <a:lnTo>
                    <a:pt x="13087" y="7818"/>
                  </a:lnTo>
                  <a:lnTo>
                    <a:pt x="13225" y="6458"/>
                  </a:lnTo>
                  <a:lnTo>
                    <a:pt x="13456" y="5212"/>
                  </a:lnTo>
                  <a:lnTo>
                    <a:pt x="13778" y="3966"/>
                  </a:lnTo>
                  <a:lnTo>
                    <a:pt x="14239" y="2719"/>
                  </a:lnTo>
                  <a:lnTo>
                    <a:pt x="14838" y="1699"/>
                  </a:lnTo>
                  <a:lnTo>
                    <a:pt x="15576" y="906"/>
                  </a:lnTo>
                  <a:lnTo>
                    <a:pt x="16497" y="226"/>
                  </a:lnTo>
                  <a:lnTo>
                    <a:pt x="17649" y="0"/>
                  </a:lnTo>
                  <a:close/>
                </a:path>
              </a:pathLst>
            </a:custGeom>
            <a:solidFill>
              <a:srgbClr val="9999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7" name="Google Shape;157;p26"/>
            <p:cNvSpPr/>
            <p:nvPr/>
          </p:nvSpPr>
          <p:spPr>
            <a:xfrm>
              <a:off x="4250314" y="1679458"/>
              <a:ext cx="1122711" cy="2761962"/>
            </a:xfrm>
            <a:custGeom>
              <a:avLst/>
              <a:gdLst/>
              <a:ahLst/>
              <a:cxnLst/>
              <a:rect l="l" t="t" r="r" b="b"/>
              <a:pathLst>
                <a:path w="120000" h="120000" extrusionOk="0">
                  <a:moveTo>
                    <a:pt x="61474" y="0"/>
                  </a:moveTo>
                  <a:lnTo>
                    <a:pt x="64536" y="92"/>
                  </a:lnTo>
                  <a:lnTo>
                    <a:pt x="67485" y="461"/>
                  </a:lnTo>
                  <a:lnTo>
                    <a:pt x="70207" y="1060"/>
                  </a:lnTo>
                  <a:lnTo>
                    <a:pt x="72589" y="1844"/>
                  </a:lnTo>
                  <a:lnTo>
                    <a:pt x="74631" y="2812"/>
                  </a:lnTo>
                  <a:lnTo>
                    <a:pt x="75992" y="3918"/>
                  </a:lnTo>
                  <a:lnTo>
                    <a:pt x="76899" y="5117"/>
                  </a:lnTo>
                  <a:lnTo>
                    <a:pt x="77126" y="6361"/>
                  </a:lnTo>
                  <a:lnTo>
                    <a:pt x="77126" y="6361"/>
                  </a:lnTo>
                  <a:lnTo>
                    <a:pt x="76899" y="7514"/>
                  </a:lnTo>
                  <a:lnTo>
                    <a:pt x="76105" y="8666"/>
                  </a:lnTo>
                  <a:lnTo>
                    <a:pt x="74971" y="9681"/>
                  </a:lnTo>
                  <a:lnTo>
                    <a:pt x="73156" y="10649"/>
                  </a:lnTo>
                  <a:lnTo>
                    <a:pt x="72362" y="10971"/>
                  </a:lnTo>
                  <a:lnTo>
                    <a:pt x="71455" y="11294"/>
                  </a:lnTo>
                  <a:lnTo>
                    <a:pt x="66238" y="13046"/>
                  </a:lnTo>
                  <a:lnTo>
                    <a:pt x="111153" y="12954"/>
                  </a:lnTo>
                  <a:lnTo>
                    <a:pt x="112287" y="13092"/>
                  </a:lnTo>
                  <a:lnTo>
                    <a:pt x="113648" y="13230"/>
                  </a:lnTo>
                  <a:lnTo>
                    <a:pt x="114896" y="13461"/>
                  </a:lnTo>
                  <a:lnTo>
                    <a:pt x="116257" y="13784"/>
                  </a:lnTo>
                  <a:lnTo>
                    <a:pt x="117391" y="14245"/>
                  </a:lnTo>
                  <a:lnTo>
                    <a:pt x="118525" y="14798"/>
                  </a:lnTo>
                  <a:lnTo>
                    <a:pt x="119319" y="15582"/>
                  </a:lnTo>
                  <a:lnTo>
                    <a:pt x="119886" y="16457"/>
                  </a:lnTo>
                  <a:lnTo>
                    <a:pt x="120000" y="17564"/>
                  </a:lnTo>
                  <a:lnTo>
                    <a:pt x="120000" y="81321"/>
                  </a:lnTo>
                  <a:lnTo>
                    <a:pt x="120000" y="88236"/>
                  </a:lnTo>
                  <a:lnTo>
                    <a:pt x="117391" y="87637"/>
                  </a:lnTo>
                  <a:lnTo>
                    <a:pt x="114555" y="87130"/>
                  </a:lnTo>
                  <a:lnTo>
                    <a:pt x="111493" y="86853"/>
                  </a:lnTo>
                  <a:lnTo>
                    <a:pt x="108431" y="86761"/>
                  </a:lnTo>
                  <a:lnTo>
                    <a:pt x="108431" y="86761"/>
                  </a:lnTo>
                  <a:lnTo>
                    <a:pt x="105141" y="86853"/>
                  </a:lnTo>
                  <a:lnTo>
                    <a:pt x="102079" y="87176"/>
                  </a:lnTo>
                  <a:lnTo>
                    <a:pt x="99130" y="87683"/>
                  </a:lnTo>
                  <a:lnTo>
                    <a:pt x="96408" y="88328"/>
                  </a:lnTo>
                  <a:lnTo>
                    <a:pt x="93913" y="89204"/>
                  </a:lnTo>
                  <a:lnTo>
                    <a:pt x="91758" y="90218"/>
                  </a:lnTo>
                  <a:lnTo>
                    <a:pt x="90170" y="91325"/>
                  </a:lnTo>
                  <a:lnTo>
                    <a:pt x="88809" y="92524"/>
                  </a:lnTo>
                  <a:lnTo>
                    <a:pt x="88128" y="93768"/>
                  </a:lnTo>
                  <a:lnTo>
                    <a:pt x="87901" y="95059"/>
                  </a:lnTo>
                  <a:lnTo>
                    <a:pt x="88128" y="96396"/>
                  </a:lnTo>
                  <a:lnTo>
                    <a:pt x="88809" y="97641"/>
                  </a:lnTo>
                  <a:lnTo>
                    <a:pt x="90056" y="98839"/>
                  </a:lnTo>
                  <a:lnTo>
                    <a:pt x="91644" y="99946"/>
                  </a:lnTo>
                  <a:lnTo>
                    <a:pt x="93799" y="100960"/>
                  </a:lnTo>
                  <a:lnTo>
                    <a:pt x="96294" y="101836"/>
                  </a:lnTo>
                  <a:lnTo>
                    <a:pt x="99017" y="102481"/>
                  </a:lnTo>
                  <a:lnTo>
                    <a:pt x="101965" y="103034"/>
                  </a:lnTo>
                  <a:lnTo>
                    <a:pt x="105028" y="103311"/>
                  </a:lnTo>
                  <a:lnTo>
                    <a:pt x="108204" y="103403"/>
                  </a:lnTo>
                  <a:lnTo>
                    <a:pt x="108317" y="103403"/>
                  </a:lnTo>
                  <a:lnTo>
                    <a:pt x="111379" y="103311"/>
                  </a:lnTo>
                  <a:lnTo>
                    <a:pt x="114328" y="103081"/>
                  </a:lnTo>
                  <a:lnTo>
                    <a:pt x="117277" y="102573"/>
                  </a:lnTo>
                  <a:lnTo>
                    <a:pt x="119886" y="101974"/>
                  </a:lnTo>
                  <a:lnTo>
                    <a:pt x="119773" y="116450"/>
                  </a:lnTo>
                  <a:lnTo>
                    <a:pt x="119546" y="116911"/>
                  </a:lnTo>
                  <a:lnTo>
                    <a:pt x="119206" y="117464"/>
                  </a:lnTo>
                  <a:lnTo>
                    <a:pt x="118638" y="117971"/>
                  </a:lnTo>
                  <a:lnTo>
                    <a:pt x="117731" y="118478"/>
                  </a:lnTo>
                  <a:lnTo>
                    <a:pt x="116710" y="118939"/>
                  </a:lnTo>
                  <a:lnTo>
                    <a:pt x="115236" y="119354"/>
                  </a:lnTo>
                  <a:lnTo>
                    <a:pt x="113421" y="119677"/>
                  </a:lnTo>
                  <a:lnTo>
                    <a:pt x="111266" y="119907"/>
                  </a:lnTo>
                  <a:lnTo>
                    <a:pt x="108544" y="120000"/>
                  </a:lnTo>
                  <a:lnTo>
                    <a:pt x="8279" y="120000"/>
                  </a:lnTo>
                  <a:lnTo>
                    <a:pt x="7032" y="119907"/>
                  </a:lnTo>
                  <a:lnTo>
                    <a:pt x="5784" y="119723"/>
                  </a:lnTo>
                  <a:lnTo>
                    <a:pt x="4536" y="119446"/>
                  </a:lnTo>
                  <a:lnTo>
                    <a:pt x="3289" y="119124"/>
                  </a:lnTo>
                  <a:lnTo>
                    <a:pt x="2155" y="118663"/>
                  </a:lnTo>
                  <a:lnTo>
                    <a:pt x="1134" y="118017"/>
                  </a:lnTo>
                  <a:lnTo>
                    <a:pt x="453" y="117280"/>
                  </a:lnTo>
                  <a:lnTo>
                    <a:pt x="0" y="116358"/>
                  </a:lnTo>
                  <a:lnTo>
                    <a:pt x="0" y="21575"/>
                  </a:lnTo>
                  <a:lnTo>
                    <a:pt x="0" y="21575"/>
                  </a:lnTo>
                  <a:lnTo>
                    <a:pt x="0" y="17748"/>
                  </a:lnTo>
                  <a:lnTo>
                    <a:pt x="0" y="17748"/>
                  </a:lnTo>
                  <a:lnTo>
                    <a:pt x="0" y="16780"/>
                  </a:lnTo>
                  <a:lnTo>
                    <a:pt x="113" y="16319"/>
                  </a:lnTo>
                  <a:lnTo>
                    <a:pt x="340" y="15858"/>
                  </a:lnTo>
                  <a:lnTo>
                    <a:pt x="793" y="15351"/>
                  </a:lnTo>
                  <a:lnTo>
                    <a:pt x="1361" y="14890"/>
                  </a:lnTo>
                  <a:lnTo>
                    <a:pt x="2381" y="14429"/>
                  </a:lnTo>
                  <a:lnTo>
                    <a:pt x="3516" y="13968"/>
                  </a:lnTo>
                  <a:lnTo>
                    <a:pt x="4990" y="13645"/>
                  </a:lnTo>
                  <a:lnTo>
                    <a:pt x="6691" y="13369"/>
                  </a:lnTo>
                  <a:lnTo>
                    <a:pt x="8960" y="13184"/>
                  </a:lnTo>
                  <a:lnTo>
                    <a:pt x="11455" y="13092"/>
                  </a:lnTo>
                  <a:lnTo>
                    <a:pt x="13950" y="13092"/>
                  </a:lnTo>
                  <a:lnTo>
                    <a:pt x="56824" y="13046"/>
                  </a:lnTo>
                  <a:lnTo>
                    <a:pt x="51720" y="11294"/>
                  </a:lnTo>
                  <a:lnTo>
                    <a:pt x="50699" y="10971"/>
                  </a:lnTo>
                  <a:lnTo>
                    <a:pt x="49905" y="10649"/>
                  </a:lnTo>
                  <a:lnTo>
                    <a:pt x="48090" y="9681"/>
                  </a:lnTo>
                  <a:lnTo>
                    <a:pt x="46843" y="8666"/>
                  </a:lnTo>
                  <a:lnTo>
                    <a:pt x="46162" y="7560"/>
                  </a:lnTo>
                  <a:lnTo>
                    <a:pt x="45935" y="6361"/>
                  </a:lnTo>
                  <a:lnTo>
                    <a:pt x="45935" y="6361"/>
                  </a:lnTo>
                  <a:lnTo>
                    <a:pt x="46162" y="5117"/>
                  </a:lnTo>
                  <a:lnTo>
                    <a:pt x="47069" y="3918"/>
                  </a:lnTo>
                  <a:lnTo>
                    <a:pt x="48544" y="2812"/>
                  </a:lnTo>
                  <a:lnTo>
                    <a:pt x="50359" y="1844"/>
                  </a:lnTo>
                  <a:lnTo>
                    <a:pt x="52854" y="1060"/>
                  </a:lnTo>
                  <a:lnTo>
                    <a:pt x="55463" y="461"/>
                  </a:lnTo>
                  <a:lnTo>
                    <a:pt x="58412" y="138"/>
                  </a:lnTo>
                  <a:lnTo>
                    <a:pt x="61474" y="0"/>
                  </a:lnTo>
                  <a:close/>
                </a:path>
              </a:pathLst>
            </a:custGeom>
            <a:solidFill>
              <a:srgbClr val="66666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8" name="Google Shape;158;p26"/>
          <p:cNvSpPr txBox="1"/>
          <p:nvPr/>
        </p:nvSpPr>
        <p:spPr>
          <a:xfrm>
            <a:off x="3511125" y="1817175"/>
            <a:ext cx="1386000" cy="259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FFFFFF"/>
                </a:solidFill>
                <a:latin typeface="Times New Roman"/>
                <a:ea typeface="Times New Roman"/>
                <a:cs typeface="Times New Roman"/>
                <a:sym typeface="Times New Roman"/>
              </a:rPr>
              <a:t>4. There is an abundance of Supplies in the cellar including food,a toilet,lamps and other resources. The only thing missing is a gun.</a:t>
            </a:r>
            <a:endParaRPr b="1">
              <a:solidFill>
                <a:srgbClr val="FFFFFF"/>
              </a:solidFill>
              <a:latin typeface="Times New Roman"/>
              <a:ea typeface="Times New Roman"/>
              <a:cs typeface="Times New Roman"/>
              <a:sym typeface="Times New Roman"/>
            </a:endParaRPr>
          </a:p>
        </p:txBody>
      </p:sp>
      <p:sp>
        <p:nvSpPr>
          <p:cNvPr id="159" name="Google Shape;159;p26"/>
          <p:cNvSpPr txBox="1"/>
          <p:nvPr/>
        </p:nvSpPr>
        <p:spPr>
          <a:xfrm>
            <a:off x="3562475" y="277200"/>
            <a:ext cx="3308700" cy="1150500"/>
          </a:xfrm>
          <a:prstGeom prst="rect">
            <a:avLst/>
          </a:prstGeom>
          <a:noFill/>
          <a:ln>
            <a:noFill/>
          </a:ln>
        </p:spPr>
        <p:txBody>
          <a:bodyPr spcFirstLastPara="1" wrap="square" lIns="91425" tIns="91425" rIns="91425" bIns="91425" anchor="ctr" anchorCtr="0">
            <a:noAutofit/>
          </a:bodyPr>
          <a:lstStyle/>
          <a:p>
            <a:pPr marL="457200" lvl="0" indent="-317500" algn="ctr" rtl="0">
              <a:spcBef>
                <a:spcPts val="0"/>
              </a:spcBef>
              <a:spcAft>
                <a:spcPts val="0"/>
              </a:spcAft>
              <a:buClr>
                <a:srgbClr val="FFFFFF"/>
              </a:buClr>
              <a:buSzPts val="1400"/>
              <a:buFont typeface="Times New Roman"/>
              <a:buAutoNum type="arabicPeriod"/>
            </a:pPr>
            <a:r>
              <a:rPr lang="en-GB" b="1">
                <a:solidFill>
                  <a:srgbClr val="FFFFFF"/>
                </a:solidFill>
                <a:latin typeface="Times New Roman"/>
                <a:ea typeface="Times New Roman"/>
                <a:cs typeface="Times New Roman"/>
                <a:sym typeface="Times New Roman"/>
              </a:rPr>
              <a:t>The Father and Son have been without food for a very long time. They are starving have started to lose hope on surviving. They believe they will die soon. </a:t>
            </a:r>
            <a:endParaRPr b="1">
              <a:solidFill>
                <a:srgbClr val="FFFFFF"/>
              </a:solidFill>
              <a:latin typeface="Times New Roman"/>
              <a:ea typeface="Times New Roman"/>
              <a:cs typeface="Times New Roman"/>
              <a:sym typeface="Times New Roman"/>
            </a:endParaRPr>
          </a:p>
        </p:txBody>
      </p:sp>
      <p:sp>
        <p:nvSpPr>
          <p:cNvPr id="160" name="Google Shape;160;p26"/>
          <p:cNvSpPr txBox="1"/>
          <p:nvPr/>
        </p:nvSpPr>
        <p:spPr>
          <a:xfrm>
            <a:off x="5163825" y="3416450"/>
            <a:ext cx="3655200" cy="115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FFFFFF"/>
                </a:solidFill>
                <a:latin typeface="Times New Roman"/>
                <a:ea typeface="Times New Roman"/>
                <a:cs typeface="Times New Roman"/>
                <a:sym typeface="Times New Roman"/>
              </a:rPr>
              <a:t>3. There is nothing inside the house that is useful. However they find an underground cellar. </a:t>
            </a:r>
            <a:endParaRPr b="1">
              <a:solidFill>
                <a:srgbClr val="FFFFFF"/>
              </a:solidFill>
              <a:latin typeface="Times New Roman"/>
              <a:ea typeface="Times New Roman"/>
              <a:cs typeface="Times New Roman"/>
              <a:sym typeface="Times New Roman"/>
            </a:endParaRPr>
          </a:p>
        </p:txBody>
      </p:sp>
      <p:sp>
        <p:nvSpPr>
          <p:cNvPr id="161" name="Google Shape;161;p26"/>
          <p:cNvSpPr txBox="1"/>
          <p:nvPr/>
        </p:nvSpPr>
        <p:spPr>
          <a:xfrm>
            <a:off x="7278925" y="338800"/>
            <a:ext cx="1458000" cy="279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endParaRPr b="1">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endParaRPr b="1">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GB" b="1">
                <a:solidFill>
                  <a:srgbClr val="FFFFFF"/>
                </a:solidFill>
                <a:latin typeface="Times New Roman"/>
                <a:ea typeface="Times New Roman"/>
                <a:cs typeface="Times New Roman"/>
                <a:sym typeface="Times New Roman"/>
              </a:rPr>
              <a:t>2. While they are walking,The Father and Son come across a House. The go inside to find any resources or food they can use.</a:t>
            </a:r>
            <a:endParaRPr b="1">
              <a:solidFill>
                <a:srgbClr val="FFFFFF"/>
              </a:solidFill>
              <a:latin typeface="Times New Roman"/>
              <a:ea typeface="Times New Roman"/>
              <a:cs typeface="Times New Roman"/>
              <a:sym typeface="Times New Roman"/>
            </a:endParaRPr>
          </a:p>
        </p:txBody>
      </p:sp>
      <p:sp>
        <p:nvSpPr>
          <p:cNvPr id="162" name="Google Shape;162;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163" name="Google Shape;163;p26"/>
          <p:cNvSpPr txBox="1">
            <a:spLocks noGrp="1"/>
          </p:cNvSpPr>
          <p:nvPr>
            <p:ph type="title"/>
          </p:nvPr>
        </p:nvSpPr>
        <p:spPr>
          <a:xfrm>
            <a:off x="5112700" y="1665600"/>
            <a:ext cx="1981500" cy="60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a:latin typeface="Times New Roman"/>
                <a:ea typeface="Times New Roman"/>
                <a:cs typeface="Times New Roman"/>
                <a:sym typeface="Times New Roman"/>
              </a:rPr>
              <a:t>Summary</a:t>
            </a:r>
            <a:endParaRPr sz="3000">
              <a:latin typeface="Times New Roman"/>
              <a:ea typeface="Times New Roman"/>
              <a:cs typeface="Times New Roman"/>
              <a:sym typeface="Times New Roman"/>
            </a:endParaRPr>
          </a:p>
        </p:txBody>
      </p:sp>
      <p:pic>
        <p:nvPicPr>
          <p:cNvPr id="164" name="Google Shape;164;p26"/>
          <p:cNvPicPr preferRelativeResize="0"/>
          <p:nvPr/>
        </p:nvPicPr>
        <p:blipFill>
          <a:blip r:embed="rId3">
            <a:alphaModFix/>
          </a:blip>
          <a:stretch>
            <a:fillRect/>
          </a:stretch>
        </p:blipFill>
        <p:spPr>
          <a:xfrm>
            <a:off x="71875" y="586450"/>
            <a:ext cx="3121000" cy="1612650"/>
          </a:xfrm>
          <a:prstGeom prst="rect">
            <a:avLst/>
          </a:prstGeom>
          <a:noFill/>
          <a:ln>
            <a:noFill/>
          </a:ln>
        </p:spPr>
      </p:pic>
      <p:pic>
        <p:nvPicPr>
          <p:cNvPr id="165" name="Google Shape;165;p26"/>
          <p:cNvPicPr preferRelativeResize="0"/>
          <p:nvPr/>
        </p:nvPicPr>
        <p:blipFill>
          <a:blip r:embed="rId4">
            <a:alphaModFix/>
          </a:blip>
          <a:stretch>
            <a:fillRect/>
          </a:stretch>
        </p:blipFill>
        <p:spPr>
          <a:xfrm>
            <a:off x="195075" y="2474225"/>
            <a:ext cx="3121000" cy="21354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53"/>
          <p:cNvSpPr/>
          <p:nvPr/>
        </p:nvSpPr>
        <p:spPr>
          <a:xfrm>
            <a:off x="6074076" y="740650"/>
            <a:ext cx="514500" cy="66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8" name="Google Shape;558;p53" descr="bright-1854161_1280.jpg"/>
          <p:cNvPicPr preferRelativeResize="0"/>
          <p:nvPr/>
        </p:nvPicPr>
        <p:blipFill rotWithShape="1">
          <a:blip r:embed="rId3">
            <a:alphaModFix/>
          </a:blip>
          <a:srcRect l="58610" r="18025"/>
          <a:stretch/>
        </p:blipFill>
        <p:spPr>
          <a:xfrm>
            <a:off x="3825175" y="0"/>
            <a:ext cx="1803299" cy="5143500"/>
          </a:xfrm>
          <a:prstGeom prst="rect">
            <a:avLst/>
          </a:prstGeom>
          <a:noFill/>
          <a:ln>
            <a:noFill/>
          </a:ln>
        </p:spPr>
      </p:pic>
      <p:pic>
        <p:nvPicPr>
          <p:cNvPr id="559" name="Google Shape;559;p53" descr="forest-657902_1920.jpg"/>
          <p:cNvPicPr preferRelativeResize="0"/>
          <p:nvPr/>
        </p:nvPicPr>
        <p:blipFill rotWithShape="1">
          <a:blip r:embed="rId4">
            <a:alphaModFix/>
          </a:blip>
          <a:srcRect r="50421"/>
          <a:stretch/>
        </p:blipFill>
        <p:spPr>
          <a:xfrm>
            <a:off x="0" y="0"/>
            <a:ext cx="3825173" cy="5143501"/>
          </a:xfrm>
          <a:prstGeom prst="rect">
            <a:avLst/>
          </a:prstGeom>
          <a:noFill/>
          <a:ln>
            <a:noFill/>
          </a:ln>
        </p:spPr>
      </p:pic>
      <p:sp>
        <p:nvSpPr>
          <p:cNvPr id="560" name="Google Shape;560;p53"/>
          <p:cNvSpPr/>
          <p:nvPr/>
        </p:nvSpPr>
        <p:spPr>
          <a:xfrm>
            <a:off x="0" y="0"/>
            <a:ext cx="3825300" cy="5143500"/>
          </a:xfrm>
          <a:prstGeom prst="rect">
            <a:avLst/>
          </a:prstGeom>
          <a:solidFill>
            <a:srgbClr val="FFFFFF">
              <a:alpha val="81540"/>
            </a:srgbClr>
          </a:solidFill>
          <a:ln>
            <a:noFill/>
          </a:ln>
        </p:spPr>
        <p:txBody>
          <a:bodyPr spcFirstLastPara="1" wrap="square" lIns="91425" tIns="91425" rIns="91425" bIns="91425" anchor="ctr" anchorCtr="0">
            <a:noAutofit/>
          </a:bodyPr>
          <a:lstStyle/>
          <a:p>
            <a:pPr marL="91440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914400" lvl="0" indent="-342900" algn="l" rtl="0">
              <a:spcBef>
                <a:spcPts val="0"/>
              </a:spcBef>
              <a:spcAft>
                <a:spcPts val="0"/>
              </a:spcAft>
              <a:buSzPts val="1800"/>
              <a:buChar char="●"/>
            </a:pPr>
            <a:r>
              <a:rPr lang="en-GB" sz="1800"/>
              <a:t>In the beginning of this chapter the author almost gives up,because he believes he is not going to make it</a:t>
            </a:r>
            <a:endParaRPr sz="1800"/>
          </a:p>
          <a:p>
            <a:pPr marL="457200" lvl="0" indent="-342900" algn="l" rtl="0">
              <a:spcBef>
                <a:spcPts val="0"/>
              </a:spcBef>
              <a:spcAft>
                <a:spcPts val="0"/>
              </a:spcAft>
              <a:buSzPts val="1800"/>
              <a:buChar char="●"/>
            </a:pPr>
            <a:r>
              <a:rPr lang="en-GB" sz="1800"/>
              <a:t>Do you think this is his self awareness or self-deception or both</a:t>
            </a:r>
            <a:endParaRPr sz="1800"/>
          </a:p>
          <a:p>
            <a:pPr marL="457200" lvl="0" indent="-342900" algn="l" rtl="0">
              <a:spcBef>
                <a:spcPts val="0"/>
              </a:spcBef>
              <a:spcAft>
                <a:spcPts val="0"/>
              </a:spcAft>
              <a:buSzPts val="1800"/>
              <a:buChar char="●"/>
            </a:pPr>
            <a:r>
              <a:rPr lang="en-GB" sz="1800"/>
              <a:t>How does this affect his mood when he find food and resources</a:t>
            </a:r>
            <a:endParaRPr sz="1800"/>
          </a:p>
        </p:txBody>
      </p:sp>
      <p:sp>
        <p:nvSpPr>
          <p:cNvPr id="561" name="Google Shape;561;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30</a:t>
            </a:fld>
            <a:endParaRPr/>
          </a:p>
        </p:txBody>
      </p:sp>
      <p:sp>
        <p:nvSpPr>
          <p:cNvPr id="562" name="Google Shape;562;p53"/>
          <p:cNvSpPr txBox="1">
            <a:spLocks noGrp="1"/>
          </p:cNvSpPr>
          <p:nvPr>
            <p:ph type="ctrTitle"/>
          </p:nvPr>
        </p:nvSpPr>
        <p:spPr>
          <a:xfrm>
            <a:off x="6074075" y="1219725"/>
            <a:ext cx="2947200" cy="30561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GB" sz="2000" b="0">
                <a:solidFill>
                  <a:srgbClr val="FFFFFF"/>
                </a:solidFill>
                <a:latin typeface="Calibri"/>
                <a:ea typeface="Calibri"/>
                <a:cs typeface="Calibri"/>
                <a:sym typeface="Calibri"/>
              </a:rPr>
              <a:t>How far, and in what ways,</a:t>
            </a:r>
            <a:endParaRPr sz="20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2000" b="0">
                <a:solidFill>
                  <a:srgbClr val="FFFFFF"/>
                </a:solidFill>
                <a:latin typeface="Calibri"/>
                <a:ea typeface="Calibri"/>
                <a:cs typeface="Calibri"/>
                <a:sym typeface="Calibri"/>
              </a:rPr>
              <a:t> do writers present issues of self-awareness and/or </a:t>
            </a:r>
            <a:endParaRPr sz="20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2000" b="0">
                <a:solidFill>
                  <a:srgbClr val="FFFFFF"/>
                </a:solidFill>
                <a:latin typeface="Calibri"/>
                <a:ea typeface="Calibri"/>
                <a:cs typeface="Calibri"/>
                <a:sym typeface="Calibri"/>
              </a:rPr>
              <a:t>self-deception in </a:t>
            </a:r>
            <a:r>
              <a:rPr lang="en-GB" sz="2000">
                <a:solidFill>
                  <a:srgbClr val="FFFFFF"/>
                </a:solidFill>
                <a:latin typeface="Calibri"/>
                <a:ea typeface="Calibri"/>
                <a:cs typeface="Calibri"/>
                <a:sym typeface="Calibri"/>
              </a:rPr>
              <a:t>two </a:t>
            </a:r>
            <a:endParaRPr sz="200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2000">
                <a:solidFill>
                  <a:srgbClr val="FFFFFF"/>
                </a:solidFill>
                <a:latin typeface="Calibri"/>
                <a:ea typeface="Calibri"/>
                <a:cs typeface="Calibri"/>
                <a:sym typeface="Calibri"/>
              </a:rPr>
              <a:t>or three</a:t>
            </a:r>
            <a:r>
              <a:rPr lang="en-GB" sz="2000" b="0">
                <a:solidFill>
                  <a:srgbClr val="FFFFFF"/>
                </a:solidFill>
                <a:latin typeface="Calibri"/>
                <a:ea typeface="Calibri"/>
                <a:cs typeface="Calibri"/>
                <a:sym typeface="Calibri"/>
              </a:rPr>
              <a:t> novels or</a:t>
            </a:r>
            <a:endParaRPr sz="20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2000" b="0">
                <a:solidFill>
                  <a:srgbClr val="FFFFFF"/>
                </a:solidFill>
                <a:latin typeface="Calibri"/>
                <a:ea typeface="Calibri"/>
                <a:cs typeface="Calibri"/>
                <a:sym typeface="Calibri"/>
              </a:rPr>
              <a:t> short stories you have studied?</a:t>
            </a:r>
            <a:endParaRPr sz="2000" b="0">
              <a:solidFill>
                <a:srgbClr val="FFFFFF"/>
              </a:solidFill>
              <a:latin typeface="Calibri"/>
              <a:ea typeface="Calibri"/>
              <a:cs typeface="Calibri"/>
              <a:sym typeface="Calibri"/>
            </a:endParaRPr>
          </a:p>
          <a:p>
            <a:pPr marL="0" lvl="0" indent="0" algn="l" rtl="0">
              <a:spcBef>
                <a:spcPts val="0"/>
              </a:spcBef>
              <a:spcAft>
                <a:spcPts val="0"/>
              </a:spcAft>
              <a:buNone/>
            </a:pPr>
            <a:endParaRPr sz="2800">
              <a:solidFill>
                <a:srgbClr val="FFFFFF"/>
              </a:solidFill>
              <a:highlight>
                <a:srgbClr val="FFFFFF"/>
              </a:highlight>
            </a:endParaRPr>
          </a:p>
        </p:txBody>
      </p:sp>
      <p:sp>
        <p:nvSpPr>
          <p:cNvPr id="563" name="Google Shape;563;p53"/>
          <p:cNvSpPr txBox="1"/>
          <p:nvPr/>
        </p:nvSpPr>
        <p:spPr>
          <a:xfrm>
            <a:off x="342150" y="483975"/>
            <a:ext cx="3216300" cy="9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a:solidFill>
                  <a:srgbClr val="990000"/>
                </a:solidFill>
                <a:latin typeface="Open Sans"/>
                <a:ea typeface="Open Sans"/>
                <a:cs typeface="Open Sans"/>
                <a:sym typeface="Open Sans"/>
              </a:rPr>
              <a:t>Guide to the Question?</a:t>
            </a:r>
            <a:endParaRPr sz="3000" b="1">
              <a:solidFill>
                <a:srgbClr val="990000"/>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54"/>
          <p:cNvSpPr/>
          <p:nvPr/>
        </p:nvSpPr>
        <p:spPr>
          <a:xfrm>
            <a:off x="6074076" y="740650"/>
            <a:ext cx="514500" cy="66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9" name="Google Shape;569;p54" descr="bright-1854161_1280.jpg"/>
          <p:cNvPicPr preferRelativeResize="0"/>
          <p:nvPr/>
        </p:nvPicPr>
        <p:blipFill rotWithShape="1">
          <a:blip r:embed="rId3">
            <a:alphaModFix/>
          </a:blip>
          <a:srcRect l="58610" r="18025"/>
          <a:stretch/>
        </p:blipFill>
        <p:spPr>
          <a:xfrm>
            <a:off x="3825175" y="0"/>
            <a:ext cx="1803299" cy="5143500"/>
          </a:xfrm>
          <a:prstGeom prst="rect">
            <a:avLst/>
          </a:prstGeom>
          <a:noFill/>
          <a:ln>
            <a:noFill/>
          </a:ln>
        </p:spPr>
      </p:pic>
      <p:pic>
        <p:nvPicPr>
          <p:cNvPr id="570" name="Google Shape;570;p54" descr="forest-657902_1920.jpg"/>
          <p:cNvPicPr preferRelativeResize="0"/>
          <p:nvPr/>
        </p:nvPicPr>
        <p:blipFill rotWithShape="1">
          <a:blip r:embed="rId4">
            <a:alphaModFix/>
          </a:blip>
          <a:srcRect r="50421"/>
          <a:stretch/>
        </p:blipFill>
        <p:spPr>
          <a:xfrm>
            <a:off x="0" y="0"/>
            <a:ext cx="3825173" cy="5143501"/>
          </a:xfrm>
          <a:prstGeom prst="rect">
            <a:avLst/>
          </a:prstGeom>
          <a:noFill/>
          <a:ln>
            <a:noFill/>
          </a:ln>
        </p:spPr>
      </p:pic>
      <p:sp>
        <p:nvSpPr>
          <p:cNvPr id="571" name="Google Shape;571;p54"/>
          <p:cNvSpPr/>
          <p:nvPr/>
        </p:nvSpPr>
        <p:spPr>
          <a:xfrm>
            <a:off x="0" y="0"/>
            <a:ext cx="3825300" cy="5143500"/>
          </a:xfrm>
          <a:prstGeom prst="rect">
            <a:avLst/>
          </a:prstGeom>
          <a:solidFill>
            <a:srgbClr val="FFFFFF">
              <a:alpha val="81540"/>
            </a:srgbClr>
          </a:solidFill>
          <a:ln>
            <a:noFill/>
          </a:ln>
        </p:spPr>
        <p:txBody>
          <a:bodyPr spcFirstLastPara="1" wrap="square" lIns="91425" tIns="91425" rIns="91425" bIns="91425" anchor="ctr" anchorCtr="0">
            <a:noAutofit/>
          </a:bodyPr>
          <a:lstStyle/>
          <a:p>
            <a:pPr marL="457200" lvl="0" indent="0" algn="l" rtl="0">
              <a:spcBef>
                <a:spcPts val="0"/>
              </a:spcBef>
              <a:spcAft>
                <a:spcPts val="0"/>
              </a:spcAft>
              <a:buNone/>
            </a:pP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How does the  memory the Father has of the past  affect the father seeing the cellar filled with resources of the past almost untouched?</a:t>
            </a:r>
            <a:endParaRPr sz="1800"/>
          </a:p>
          <a:p>
            <a:pPr marL="457200" lvl="0" indent="-342900" algn="l" rtl="0">
              <a:spcBef>
                <a:spcPts val="0"/>
              </a:spcBef>
              <a:spcAft>
                <a:spcPts val="0"/>
              </a:spcAft>
              <a:buSzPts val="1800"/>
              <a:buChar char="●"/>
            </a:pPr>
            <a:r>
              <a:rPr lang="en-GB" sz="1800"/>
              <a:t>Does he feel like he gets a break of this world?</a:t>
            </a:r>
            <a:endParaRPr sz="1800"/>
          </a:p>
          <a:p>
            <a:pPr marL="457200" lvl="0" indent="-342900" algn="l" rtl="0">
              <a:spcBef>
                <a:spcPts val="0"/>
              </a:spcBef>
              <a:spcAft>
                <a:spcPts val="0"/>
              </a:spcAft>
              <a:buSzPts val="1800"/>
              <a:buChar char="●"/>
            </a:pPr>
            <a:r>
              <a:rPr lang="en-GB" sz="1800"/>
              <a:t>Does he feel like a “normal person”?</a:t>
            </a:r>
            <a:endParaRPr sz="1800"/>
          </a:p>
        </p:txBody>
      </p:sp>
      <p:sp>
        <p:nvSpPr>
          <p:cNvPr id="572" name="Google Shape;572;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31</a:t>
            </a:fld>
            <a:endParaRPr/>
          </a:p>
        </p:txBody>
      </p:sp>
      <p:sp>
        <p:nvSpPr>
          <p:cNvPr id="573" name="Google Shape;573;p54"/>
          <p:cNvSpPr txBox="1">
            <a:spLocks noGrp="1"/>
          </p:cNvSpPr>
          <p:nvPr>
            <p:ph type="ctrTitle"/>
          </p:nvPr>
        </p:nvSpPr>
        <p:spPr>
          <a:xfrm>
            <a:off x="6391450" y="1219725"/>
            <a:ext cx="2629800" cy="3182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GB" sz="1000" b="0">
                <a:latin typeface="Arial"/>
                <a:ea typeface="Arial"/>
                <a:cs typeface="Arial"/>
                <a:sym typeface="Arial"/>
              </a:rPr>
              <a:t>·</a:t>
            </a:r>
            <a:r>
              <a:rPr lang="en-GB" sz="700" b="0">
                <a:latin typeface="Times New Roman"/>
                <a:ea typeface="Times New Roman"/>
                <a:cs typeface="Times New Roman"/>
                <a:sym typeface="Times New Roman"/>
              </a:rPr>
              <a:t>   	</a:t>
            </a:r>
            <a:r>
              <a:rPr lang="en-GB" sz="1000" b="0">
                <a:latin typeface="Calibri"/>
                <a:ea typeface="Calibri"/>
                <a:cs typeface="Calibri"/>
                <a:sym typeface="Calibri"/>
              </a:rPr>
              <a:t>“</a:t>
            </a:r>
            <a:r>
              <a:rPr lang="en-GB" sz="2400" b="0">
                <a:solidFill>
                  <a:srgbClr val="FFFFFF"/>
                </a:solidFill>
                <a:latin typeface="Calibri"/>
                <a:ea typeface="Calibri"/>
                <a:cs typeface="Calibri"/>
                <a:sym typeface="Calibri"/>
              </a:rPr>
              <a:t>Memory feeds</a:t>
            </a:r>
            <a:endParaRPr sz="24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2400" b="0">
                <a:solidFill>
                  <a:srgbClr val="FFFFFF"/>
                </a:solidFill>
                <a:latin typeface="Calibri"/>
                <a:ea typeface="Calibri"/>
                <a:cs typeface="Calibri"/>
                <a:sym typeface="Calibri"/>
              </a:rPr>
              <a:t> imagination.” To what </a:t>
            </a:r>
            <a:endParaRPr sz="24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2400" b="0">
                <a:solidFill>
                  <a:srgbClr val="FFFFFF"/>
                </a:solidFill>
                <a:latin typeface="Calibri"/>
                <a:ea typeface="Calibri"/>
                <a:cs typeface="Calibri"/>
                <a:sym typeface="Calibri"/>
              </a:rPr>
              <a:t>effect has memory</a:t>
            </a:r>
            <a:endParaRPr sz="24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2400" b="0">
                <a:solidFill>
                  <a:srgbClr val="FFFFFF"/>
                </a:solidFill>
                <a:latin typeface="Calibri"/>
                <a:ea typeface="Calibri"/>
                <a:cs typeface="Calibri"/>
                <a:sym typeface="Calibri"/>
              </a:rPr>
              <a:t> been used in </a:t>
            </a:r>
            <a:r>
              <a:rPr lang="en-GB" sz="2400">
                <a:solidFill>
                  <a:srgbClr val="FFFFFF"/>
                </a:solidFill>
                <a:latin typeface="Calibri"/>
                <a:ea typeface="Calibri"/>
                <a:cs typeface="Calibri"/>
                <a:sym typeface="Calibri"/>
              </a:rPr>
              <a:t>two</a:t>
            </a:r>
            <a:endParaRPr sz="240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2400">
                <a:solidFill>
                  <a:srgbClr val="FFFFFF"/>
                </a:solidFill>
                <a:latin typeface="Calibri"/>
                <a:ea typeface="Calibri"/>
                <a:cs typeface="Calibri"/>
                <a:sym typeface="Calibri"/>
              </a:rPr>
              <a:t> </a:t>
            </a:r>
            <a:r>
              <a:rPr lang="en-GB" sz="2400" b="0">
                <a:solidFill>
                  <a:srgbClr val="FFFFFF"/>
                </a:solidFill>
                <a:latin typeface="Calibri"/>
                <a:ea typeface="Calibri"/>
                <a:cs typeface="Calibri"/>
                <a:sym typeface="Calibri"/>
              </a:rPr>
              <a:t>or </a:t>
            </a:r>
            <a:r>
              <a:rPr lang="en-GB" sz="2400">
                <a:solidFill>
                  <a:srgbClr val="FFFFFF"/>
                </a:solidFill>
                <a:latin typeface="Calibri"/>
                <a:ea typeface="Calibri"/>
                <a:cs typeface="Calibri"/>
                <a:sym typeface="Calibri"/>
              </a:rPr>
              <a:t>three </a:t>
            </a:r>
            <a:r>
              <a:rPr lang="en-GB" sz="2400" b="0">
                <a:solidFill>
                  <a:srgbClr val="FFFFFF"/>
                </a:solidFill>
                <a:latin typeface="Calibri"/>
                <a:ea typeface="Calibri"/>
                <a:cs typeface="Calibri"/>
                <a:sym typeface="Calibri"/>
              </a:rPr>
              <a:t>works you</a:t>
            </a:r>
            <a:endParaRPr sz="24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GB" sz="2400" b="0">
                <a:solidFill>
                  <a:srgbClr val="FFFFFF"/>
                </a:solidFill>
                <a:latin typeface="Calibri"/>
                <a:ea typeface="Calibri"/>
                <a:cs typeface="Calibri"/>
                <a:sym typeface="Calibri"/>
              </a:rPr>
              <a:t> have studied?</a:t>
            </a:r>
            <a:endParaRPr sz="2400" b="0">
              <a:solidFill>
                <a:srgbClr val="FFFFFF"/>
              </a:solidFill>
              <a:latin typeface="Calibri"/>
              <a:ea typeface="Calibri"/>
              <a:cs typeface="Calibri"/>
              <a:sym typeface="Calibri"/>
            </a:endParaRPr>
          </a:p>
        </p:txBody>
      </p:sp>
      <p:sp>
        <p:nvSpPr>
          <p:cNvPr id="574" name="Google Shape;574;p54"/>
          <p:cNvSpPr txBox="1"/>
          <p:nvPr/>
        </p:nvSpPr>
        <p:spPr>
          <a:xfrm>
            <a:off x="342150" y="483975"/>
            <a:ext cx="3216300" cy="9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a:solidFill>
                  <a:srgbClr val="990000"/>
                </a:solidFill>
                <a:latin typeface="Open Sans"/>
                <a:ea typeface="Open Sans"/>
                <a:cs typeface="Open Sans"/>
                <a:sym typeface="Open Sans"/>
              </a:rPr>
              <a:t>Guide to the Question?</a:t>
            </a:r>
            <a:endParaRPr sz="3000" b="1">
              <a:solidFill>
                <a:srgbClr val="990000"/>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55"/>
          <p:cNvSpPr/>
          <p:nvPr/>
        </p:nvSpPr>
        <p:spPr>
          <a:xfrm>
            <a:off x="6074076" y="740650"/>
            <a:ext cx="514500" cy="66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0" name="Google Shape;580;p55" descr="bright-1854161_1280.jpg"/>
          <p:cNvPicPr preferRelativeResize="0"/>
          <p:nvPr/>
        </p:nvPicPr>
        <p:blipFill rotWithShape="1">
          <a:blip r:embed="rId3">
            <a:alphaModFix/>
          </a:blip>
          <a:srcRect l="58610" r="18025"/>
          <a:stretch/>
        </p:blipFill>
        <p:spPr>
          <a:xfrm>
            <a:off x="3825175" y="0"/>
            <a:ext cx="1803299" cy="5143500"/>
          </a:xfrm>
          <a:prstGeom prst="rect">
            <a:avLst/>
          </a:prstGeom>
          <a:noFill/>
          <a:ln>
            <a:noFill/>
          </a:ln>
        </p:spPr>
      </p:pic>
      <p:pic>
        <p:nvPicPr>
          <p:cNvPr id="581" name="Google Shape;581;p55" descr="forest-657902_1920.jpg"/>
          <p:cNvPicPr preferRelativeResize="0"/>
          <p:nvPr/>
        </p:nvPicPr>
        <p:blipFill rotWithShape="1">
          <a:blip r:embed="rId4">
            <a:alphaModFix/>
          </a:blip>
          <a:srcRect r="50421"/>
          <a:stretch/>
        </p:blipFill>
        <p:spPr>
          <a:xfrm>
            <a:off x="0" y="0"/>
            <a:ext cx="3825173" cy="5143501"/>
          </a:xfrm>
          <a:prstGeom prst="rect">
            <a:avLst/>
          </a:prstGeom>
          <a:noFill/>
          <a:ln>
            <a:noFill/>
          </a:ln>
        </p:spPr>
      </p:pic>
      <p:sp>
        <p:nvSpPr>
          <p:cNvPr id="582" name="Google Shape;582;p55"/>
          <p:cNvSpPr/>
          <p:nvPr/>
        </p:nvSpPr>
        <p:spPr>
          <a:xfrm>
            <a:off x="0" y="0"/>
            <a:ext cx="3825300" cy="5143500"/>
          </a:xfrm>
          <a:prstGeom prst="rect">
            <a:avLst/>
          </a:prstGeom>
          <a:solidFill>
            <a:srgbClr val="FFFFFF">
              <a:alpha val="81540"/>
            </a:srgbClr>
          </a:solidFill>
          <a:ln>
            <a:noFill/>
          </a:ln>
        </p:spPr>
        <p:txBody>
          <a:bodyPr spcFirstLastPara="1" wrap="square" lIns="91425" tIns="91425" rIns="91425" bIns="91425" anchor="ctr" anchorCtr="0">
            <a:noAutofit/>
          </a:bodyPr>
          <a:lstStyle/>
          <a:p>
            <a:pPr marL="457200" lvl="0" indent="0" algn="l" rtl="0">
              <a:spcBef>
                <a:spcPts val="0"/>
              </a:spcBef>
              <a:spcAft>
                <a:spcPts val="0"/>
              </a:spcAft>
              <a:buNone/>
            </a:pPr>
            <a:endParaRPr sz="1800"/>
          </a:p>
          <a:p>
            <a:pPr marL="457200" lvl="0" indent="0" algn="l" rtl="0">
              <a:spcBef>
                <a:spcPts val="0"/>
              </a:spcBef>
              <a:spcAft>
                <a:spcPts val="0"/>
              </a:spcAft>
              <a:buNone/>
            </a:pPr>
            <a:endParaRPr sz="1800"/>
          </a:p>
          <a:p>
            <a:pPr marL="457200" lvl="0" indent="0" algn="l" rtl="0">
              <a:spcBef>
                <a:spcPts val="0"/>
              </a:spcBef>
              <a:spcAft>
                <a:spcPts val="0"/>
              </a:spcAft>
              <a:buNone/>
            </a:pPr>
            <a:endParaRPr sz="1800"/>
          </a:p>
          <a:p>
            <a:pPr marL="457200" lvl="0" indent="0" algn="l" rtl="0">
              <a:spcBef>
                <a:spcPts val="0"/>
              </a:spcBef>
              <a:spcAft>
                <a:spcPts val="0"/>
              </a:spcAft>
              <a:buNone/>
            </a:pP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How do the symbols and motif enhance the depth of the book?</a:t>
            </a:r>
            <a:endParaRPr sz="1800"/>
          </a:p>
          <a:p>
            <a:pPr marL="457200" lvl="0" indent="-342900" algn="l" rtl="0">
              <a:spcBef>
                <a:spcPts val="0"/>
              </a:spcBef>
              <a:spcAft>
                <a:spcPts val="0"/>
              </a:spcAft>
              <a:buSzPts val="1800"/>
              <a:buChar char="●"/>
            </a:pPr>
            <a:r>
              <a:rPr lang="en-GB" sz="1800"/>
              <a:t>Think of the symbols such as “warning signs”, guns, food, cellar, and gas</a:t>
            </a:r>
            <a:endParaRPr sz="1800"/>
          </a:p>
          <a:p>
            <a:pPr marL="457200" lvl="0" indent="-342900" algn="l" rtl="0">
              <a:spcBef>
                <a:spcPts val="0"/>
              </a:spcBef>
              <a:spcAft>
                <a:spcPts val="0"/>
              </a:spcAft>
              <a:buSzPts val="1800"/>
              <a:buChar char="●"/>
            </a:pPr>
            <a:r>
              <a:rPr lang="en-GB" sz="1800"/>
              <a:t>Think of Motifs such as gas, light,lamps,abandoned homes, and guns</a:t>
            </a:r>
            <a:endParaRPr sz="1800"/>
          </a:p>
          <a:p>
            <a:pPr marL="457200" lvl="0" indent="-342900" algn="l" rtl="0">
              <a:spcBef>
                <a:spcPts val="0"/>
              </a:spcBef>
              <a:spcAft>
                <a:spcPts val="0"/>
              </a:spcAft>
              <a:buSzPts val="1800"/>
              <a:buChar char="●"/>
            </a:pPr>
            <a:r>
              <a:rPr lang="en-GB" sz="1800"/>
              <a:t>What makes </a:t>
            </a:r>
            <a:r>
              <a:rPr lang="en-GB" sz="1800" u="sng"/>
              <a:t>them </a:t>
            </a:r>
            <a:r>
              <a:rPr lang="en-GB" sz="1800"/>
              <a:t>essential to the story?</a:t>
            </a:r>
            <a:endParaRPr sz="1800"/>
          </a:p>
        </p:txBody>
      </p:sp>
      <p:sp>
        <p:nvSpPr>
          <p:cNvPr id="583" name="Google Shape;583;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32</a:t>
            </a:fld>
            <a:endParaRPr/>
          </a:p>
        </p:txBody>
      </p:sp>
      <p:sp>
        <p:nvSpPr>
          <p:cNvPr id="584" name="Google Shape;584;p55"/>
          <p:cNvSpPr txBox="1">
            <a:spLocks noGrp="1"/>
          </p:cNvSpPr>
          <p:nvPr>
            <p:ph type="ctrTitle"/>
          </p:nvPr>
        </p:nvSpPr>
        <p:spPr>
          <a:xfrm>
            <a:off x="6332775" y="1219725"/>
            <a:ext cx="2688300" cy="3172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GB" sz="1800" b="0">
                <a:solidFill>
                  <a:srgbClr val="FFFFFF"/>
                </a:solidFill>
                <a:latin typeface="Calibri"/>
                <a:ea typeface="Calibri"/>
                <a:cs typeface="Calibri"/>
                <a:sym typeface="Calibri"/>
              </a:rPr>
              <a:t>Symbols and/or motifs are </a:t>
            </a:r>
            <a:endParaRPr sz="18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1800" b="0">
                <a:solidFill>
                  <a:srgbClr val="FFFFFF"/>
                </a:solidFill>
                <a:latin typeface="Calibri"/>
                <a:ea typeface="Calibri"/>
                <a:cs typeface="Calibri"/>
                <a:sym typeface="Calibri"/>
              </a:rPr>
              <a:t>an essential element of many </a:t>
            </a:r>
            <a:endParaRPr sz="18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1800" b="0">
                <a:solidFill>
                  <a:srgbClr val="FFFFFF"/>
                </a:solidFill>
                <a:latin typeface="Calibri"/>
                <a:ea typeface="Calibri"/>
                <a:cs typeface="Calibri"/>
                <a:sym typeface="Calibri"/>
              </a:rPr>
              <a:t>novels and short stories. </a:t>
            </a:r>
            <a:endParaRPr sz="18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1800" b="0">
                <a:solidFill>
                  <a:srgbClr val="FFFFFF"/>
                </a:solidFill>
                <a:latin typeface="Calibri"/>
                <a:ea typeface="Calibri"/>
                <a:cs typeface="Calibri"/>
                <a:sym typeface="Calibri"/>
              </a:rPr>
              <a:t> How have either or both</a:t>
            </a:r>
            <a:endParaRPr sz="18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1800" b="0">
                <a:solidFill>
                  <a:srgbClr val="FFFFFF"/>
                </a:solidFill>
                <a:latin typeface="Calibri"/>
                <a:ea typeface="Calibri"/>
                <a:cs typeface="Calibri"/>
                <a:sym typeface="Calibri"/>
              </a:rPr>
              <a:t> of these devices been used</a:t>
            </a:r>
            <a:endParaRPr sz="18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1800" b="0">
                <a:solidFill>
                  <a:srgbClr val="FFFFFF"/>
                </a:solidFill>
                <a:latin typeface="Calibri"/>
                <a:ea typeface="Calibri"/>
                <a:cs typeface="Calibri"/>
                <a:sym typeface="Calibri"/>
              </a:rPr>
              <a:t> and, in your opinion, </a:t>
            </a:r>
            <a:endParaRPr sz="18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1800" b="0">
                <a:solidFill>
                  <a:srgbClr val="FFFFFF"/>
                </a:solidFill>
                <a:latin typeface="Calibri"/>
                <a:ea typeface="Calibri"/>
                <a:cs typeface="Calibri"/>
                <a:sym typeface="Calibri"/>
              </a:rPr>
              <a:t>how successfully, in </a:t>
            </a:r>
            <a:r>
              <a:rPr lang="en-GB" sz="1800">
                <a:solidFill>
                  <a:srgbClr val="FFFFFF"/>
                </a:solidFill>
                <a:latin typeface="Calibri"/>
                <a:ea typeface="Calibri"/>
                <a:cs typeface="Calibri"/>
                <a:sym typeface="Calibri"/>
              </a:rPr>
              <a:t>two or</a:t>
            </a:r>
            <a:endParaRPr sz="180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1800">
                <a:solidFill>
                  <a:srgbClr val="FFFFFF"/>
                </a:solidFill>
                <a:latin typeface="Calibri"/>
                <a:ea typeface="Calibri"/>
                <a:cs typeface="Calibri"/>
                <a:sym typeface="Calibri"/>
              </a:rPr>
              <a:t> three</a:t>
            </a:r>
            <a:r>
              <a:rPr lang="en-GB" sz="1800" b="0">
                <a:solidFill>
                  <a:srgbClr val="FFFFFF"/>
                </a:solidFill>
                <a:latin typeface="Calibri"/>
                <a:ea typeface="Calibri"/>
                <a:cs typeface="Calibri"/>
                <a:sym typeface="Calibri"/>
              </a:rPr>
              <a:t> of the works you </a:t>
            </a:r>
            <a:endParaRPr sz="18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r>
              <a:rPr lang="en-GB" sz="1800" b="0">
                <a:solidFill>
                  <a:srgbClr val="FFFFFF"/>
                </a:solidFill>
                <a:latin typeface="Calibri"/>
                <a:ea typeface="Calibri"/>
                <a:cs typeface="Calibri"/>
                <a:sym typeface="Calibri"/>
              </a:rPr>
              <a:t>have studied?</a:t>
            </a:r>
            <a:endParaRPr sz="1800" b="0">
              <a:solidFill>
                <a:srgbClr val="FFFFFF"/>
              </a:solidFill>
              <a:latin typeface="Calibri"/>
              <a:ea typeface="Calibri"/>
              <a:cs typeface="Calibri"/>
              <a:sym typeface="Calibri"/>
            </a:endParaRPr>
          </a:p>
          <a:p>
            <a:pPr marL="0" marR="0" lvl="0" indent="0" algn="l" rtl="0">
              <a:lnSpc>
                <a:spcPct val="115000"/>
              </a:lnSpc>
              <a:spcBef>
                <a:spcPts val="0"/>
              </a:spcBef>
              <a:spcAft>
                <a:spcPts val="0"/>
              </a:spcAft>
              <a:buNone/>
            </a:pPr>
            <a:endParaRPr sz="1000" b="0">
              <a:solidFill>
                <a:srgbClr val="FFFFFF"/>
              </a:solidFill>
              <a:latin typeface="Arial"/>
              <a:ea typeface="Arial"/>
              <a:cs typeface="Arial"/>
              <a:sym typeface="Arial"/>
            </a:endParaRPr>
          </a:p>
        </p:txBody>
      </p:sp>
      <p:sp>
        <p:nvSpPr>
          <p:cNvPr id="585" name="Google Shape;585;p55"/>
          <p:cNvSpPr txBox="1"/>
          <p:nvPr/>
        </p:nvSpPr>
        <p:spPr>
          <a:xfrm>
            <a:off x="342150" y="483975"/>
            <a:ext cx="3216300" cy="9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a:solidFill>
                  <a:srgbClr val="990000"/>
                </a:solidFill>
                <a:latin typeface="Open Sans"/>
                <a:ea typeface="Open Sans"/>
                <a:cs typeface="Open Sans"/>
                <a:sym typeface="Open Sans"/>
              </a:rPr>
              <a:t>Guide to the Question?</a:t>
            </a:r>
            <a:endParaRPr sz="3000" b="1">
              <a:solidFill>
                <a:srgbClr val="99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p:nvPr/>
        </p:nvSpPr>
        <p:spPr>
          <a:xfrm>
            <a:off x="4572000" y="0"/>
            <a:ext cx="4572000" cy="5143500"/>
          </a:xfrm>
          <a:prstGeom prst="rect">
            <a:avLst/>
          </a:prstGeom>
          <a:solidFill>
            <a:srgbClr val="22222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71" name="Google Shape;171;p27"/>
          <p:cNvSpPr/>
          <p:nvPr/>
        </p:nvSpPr>
        <p:spPr>
          <a:xfrm>
            <a:off x="526075" y="754650"/>
            <a:ext cx="8080500" cy="2670900"/>
          </a:xfrm>
          <a:prstGeom prst="frame">
            <a:avLst>
              <a:gd name="adj1" fmla="val 2221"/>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CC4125"/>
                </a:solidFill>
              </a:rPr>
              <a:t>I</a:t>
            </a:r>
            <a:endParaRPr>
              <a:solidFill>
                <a:srgbClr val="CC4125"/>
              </a:solidFill>
            </a:endParaRPr>
          </a:p>
        </p:txBody>
      </p:sp>
      <p:sp>
        <p:nvSpPr>
          <p:cNvPr id="172" name="Google Shape;172;p27"/>
          <p:cNvSpPr/>
          <p:nvPr/>
        </p:nvSpPr>
        <p:spPr>
          <a:xfrm>
            <a:off x="5134013" y="1170975"/>
            <a:ext cx="701400" cy="66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174" name="Google Shape;174;p27"/>
          <p:cNvSpPr txBox="1">
            <a:spLocks noGrp="1"/>
          </p:cNvSpPr>
          <p:nvPr>
            <p:ph type="ctrTitle"/>
          </p:nvPr>
        </p:nvSpPr>
        <p:spPr>
          <a:xfrm>
            <a:off x="5048500" y="1289275"/>
            <a:ext cx="3528300" cy="165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Thematic Concepts</a:t>
            </a:r>
            <a:endParaRPr/>
          </a:p>
        </p:txBody>
      </p:sp>
      <p:sp>
        <p:nvSpPr>
          <p:cNvPr id="175" name="Google Shape;175;p27"/>
          <p:cNvSpPr txBox="1">
            <a:spLocks noGrp="1"/>
          </p:cNvSpPr>
          <p:nvPr>
            <p:ph type="subTitle" idx="1"/>
          </p:nvPr>
        </p:nvSpPr>
        <p:spPr>
          <a:xfrm>
            <a:off x="4732850" y="3425550"/>
            <a:ext cx="3850500" cy="1492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Hopelessness and Doubt</a:t>
            </a:r>
            <a:endParaRPr sz="1600">
              <a:solidFill>
                <a:srgbClr val="FFFFFF"/>
              </a:solidFill>
              <a:latin typeface="Times New Roman"/>
              <a:ea typeface="Times New Roman"/>
              <a:cs typeface="Times New Roman"/>
              <a:sym typeface="Times New Roman"/>
            </a:endParaRPr>
          </a:p>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Faith and Morals</a:t>
            </a:r>
            <a:endParaRPr sz="1600">
              <a:solidFill>
                <a:srgbClr val="FFFFFF"/>
              </a:solidFill>
              <a:latin typeface="Times New Roman"/>
              <a:ea typeface="Times New Roman"/>
              <a:cs typeface="Times New Roman"/>
              <a:sym typeface="Times New Roman"/>
            </a:endParaRPr>
          </a:p>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Food </a:t>
            </a:r>
            <a:endParaRPr sz="1600">
              <a:solidFill>
                <a:srgbClr val="FFFFFF"/>
              </a:solidFill>
              <a:latin typeface="Times New Roman"/>
              <a:ea typeface="Times New Roman"/>
              <a:cs typeface="Times New Roman"/>
              <a:sym typeface="Times New Roman"/>
            </a:endParaRPr>
          </a:p>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Strength and skill</a:t>
            </a:r>
            <a:endParaRPr sz="1600">
              <a:solidFill>
                <a:srgbClr val="FFFFFF"/>
              </a:solidFill>
              <a:latin typeface="Times New Roman"/>
              <a:ea typeface="Times New Roman"/>
              <a:cs typeface="Times New Roman"/>
              <a:sym typeface="Times New Roman"/>
            </a:endParaRPr>
          </a:p>
          <a:p>
            <a:pPr marL="457200" lvl="0" indent="-330200" algn="l" rtl="0">
              <a:spcBef>
                <a:spcPts val="0"/>
              </a:spcBef>
              <a:spcAft>
                <a:spcPts val="0"/>
              </a:spcAft>
              <a:buClr>
                <a:srgbClr val="FFFFFF"/>
              </a:buClr>
              <a:buSzPts val="1600"/>
              <a:buFont typeface="Times New Roman"/>
              <a:buChar char="❏"/>
            </a:pPr>
            <a:r>
              <a:rPr lang="en-GB" sz="1600">
                <a:solidFill>
                  <a:srgbClr val="FFFFFF"/>
                </a:solidFill>
                <a:latin typeface="Times New Roman"/>
                <a:ea typeface="Times New Roman"/>
                <a:cs typeface="Times New Roman"/>
                <a:sym typeface="Times New Roman"/>
              </a:rPr>
              <a:t>love</a:t>
            </a:r>
            <a:endParaRPr sz="1600">
              <a:solidFill>
                <a:srgbClr val="FFFFFF"/>
              </a:solidFill>
              <a:latin typeface="Times New Roman"/>
              <a:ea typeface="Times New Roman"/>
              <a:cs typeface="Times New Roman"/>
              <a:sym typeface="Times New Roman"/>
            </a:endParaRPr>
          </a:p>
          <a:p>
            <a:pPr marL="457200" lvl="0" indent="0" algn="l" rtl="0">
              <a:spcBef>
                <a:spcPts val="0"/>
              </a:spcBef>
              <a:spcAft>
                <a:spcPts val="0"/>
              </a:spcAft>
              <a:buNone/>
            </a:pPr>
            <a:endParaRPr sz="1600">
              <a:solidFill>
                <a:srgbClr val="FFFFFF"/>
              </a:solidFill>
              <a:latin typeface="Times New Roman"/>
              <a:ea typeface="Times New Roman"/>
              <a:cs typeface="Times New Roman"/>
              <a:sym typeface="Times New Roman"/>
            </a:endParaRPr>
          </a:p>
        </p:txBody>
      </p:sp>
      <p:pic>
        <p:nvPicPr>
          <p:cNvPr id="176" name="Google Shape;176;p27"/>
          <p:cNvPicPr preferRelativeResize="0"/>
          <p:nvPr/>
        </p:nvPicPr>
        <p:blipFill>
          <a:blip r:embed="rId3">
            <a:alphaModFix/>
          </a:blip>
          <a:stretch>
            <a:fillRect/>
          </a:stretch>
        </p:blipFill>
        <p:spPr>
          <a:xfrm>
            <a:off x="852125" y="940500"/>
            <a:ext cx="3528300" cy="2129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p:nvPr/>
        </p:nvSpPr>
        <p:spPr>
          <a:xfrm>
            <a:off x="267450" y="1722500"/>
            <a:ext cx="4215300" cy="26817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183" name="Google Shape;183;p28"/>
          <p:cNvSpPr txBox="1">
            <a:spLocks noGrp="1"/>
          </p:cNvSpPr>
          <p:nvPr>
            <p:ph type="title"/>
          </p:nvPr>
        </p:nvSpPr>
        <p:spPr>
          <a:xfrm>
            <a:off x="437650" y="426850"/>
            <a:ext cx="8532600" cy="77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Thematic Concepts: Faith and Morals</a:t>
            </a:r>
            <a:endParaRPr sz="3600"/>
          </a:p>
        </p:txBody>
      </p:sp>
      <p:sp>
        <p:nvSpPr>
          <p:cNvPr id="184" name="Google Shape;184;p28"/>
          <p:cNvSpPr txBox="1">
            <a:spLocks noGrp="1"/>
          </p:cNvSpPr>
          <p:nvPr>
            <p:ph type="subTitle" idx="1"/>
          </p:nvPr>
        </p:nvSpPr>
        <p:spPr>
          <a:xfrm>
            <a:off x="437650" y="1924850"/>
            <a:ext cx="3905100" cy="22947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sz="1200">
                <a:solidFill>
                  <a:srgbClr val="EFEFEF"/>
                </a:solidFill>
                <a:latin typeface="Times New Roman"/>
                <a:ea typeface="Times New Roman"/>
                <a:cs typeface="Times New Roman"/>
                <a:sym typeface="Times New Roman"/>
              </a:rPr>
              <a:t>“We’ll find something to eat. We always do” </a:t>
            </a:r>
            <a:r>
              <a:rPr lang="en-GB" sz="1200">
                <a:solidFill>
                  <a:srgbClr val="EFEFEF"/>
                </a:solidFill>
                <a:highlight>
                  <a:srgbClr val="000000"/>
                </a:highlight>
                <a:latin typeface="Times New Roman"/>
                <a:ea typeface="Times New Roman"/>
                <a:cs typeface="Times New Roman"/>
                <a:sym typeface="Times New Roman"/>
              </a:rPr>
              <a:t>page 128</a:t>
            </a:r>
            <a:endParaRPr sz="1200">
              <a:solidFill>
                <a:srgbClr val="EFEFEF"/>
              </a:solidFill>
              <a:highlight>
                <a:srgbClr val="000000"/>
              </a:highlight>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1200">
              <a:solidFill>
                <a:srgbClr val="EFEFE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GB" sz="1200">
                <a:solidFill>
                  <a:srgbClr val="EFEFEF"/>
                </a:solidFill>
                <a:latin typeface="Times New Roman"/>
                <a:ea typeface="Times New Roman"/>
                <a:cs typeface="Times New Roman"/>
                <a:sym typeface="Times New Roman"/>
              </a:rPr>
              <a:t>“This is what the good guys do.They keep trying.They don’t give up.” </a:t>
            </a:r>
            <a:r>
              <a:rPr lang="en-GB" sz="1200">
                <a:solidFill>
                  <a:srgbClr val="EFEFEF"/>
                </a:solidFill>
                <a:highlight>
                  <a:srgbClr val="000000"/>
                </a:highlight>
                <a:latin typeface="Times New Roman"/>
                <a:ea typeface="Times New Roman"/>
                <a:cs typeface="Times New Roman"/>
                <a:sym typeface="Times New Roman"/>
              </a:rPr>
              <a:t>page 137</a:t>
            </a:r>
            <a:endParaRPr sz="1200">
              <a:solidFill>
                <a:srgbClr val="EFEFEF"/>
              </a:solidFill>
              <a:highlight>
                <a:srgbClr val="000000"/>
              </a:highlight>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1200">
              <a:solidFill>
                <a:srgbClr val="EFEFE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GB" sz="1200">
                <a:solidFill>
                  <a:srgbClr val="EFEFEF"/>
                </a:solidFill>
                <a:latin typeface="Times New Roman"/>
                <a:ea typeface="Times New Roman"/>
                <a:cs typeface="Times New Roman"/>
                <a:sym typeface="Times New Roman"/>
              </a:rPr>
              <a:t>“He’d been ready to die and now he wasn't going to and he had to think about that” </a:t>
            </a:r>
            <a:r>
              <a:rPr lang="en-GB" sz="1200">
                <a:solidFill>
                  <a:srgbClr val="EFEFEF"/>
                </a:solidFill>
                <a:highlight>
                  <a:srgbClr val="000000"/>
                </a:highlight>
                <a:latin typeface="Times New Roman"/>
                <a:ea typeface="Times New Roman"/>
                <a:cs typeface="Times New Roman"/>
                <a:sym typeface="Times New Roman"/>
              </a:rPr>
              <a:t>page 144</a:t>
            </a:r>
            <a:endParaRPr sz="1200">
              <a:solidFill>
                <a:srgbClr val="EFEFEF"/>
              </a:solidFill>
              <a:highlight>
                <a:srgbClr val="000000"/>
              </a:highlight>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1200">
              <a:solidFill>
                <a:srgbClr val="EFEFE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1200">
              <a:solidFill>
                <a:srgbClr val="EFEFE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1200">
              <a:solidFill>
                <a:srgbClr val="EFEFE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1200">
              <a:solidFill>
                <a:srgbClr val="EFEFE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1200">
              <a:solidFill>
                <a:srgbClr val="EFEFEF"/>
              </a:solidFill>
              <a:latin typeface="Times New Roman"/>
              <a:ea typeface="Times New Roman"/>
              <a:cs typeface="Times New Roman"/>
              <a:sym typeface="Times New Roman"/>
            </a:endParaRPr>
          </a:p>
        </p:txBody>
      </p:sp>
      <p:sp>
        <p:nvSpPr>
          <p:cNvPr id="185" name="Google Shape;185;p28"/>
          <p:cNvSpPr txBox="1"/>
          <p:nvPr/>
        </p:nvSpPr>
        <p:spPr>
          <a:xfrm>
            <a:off x="4590800" y="3011650"/>
            <a:ext cx="4430400" cy="19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186" name="Google Shape;186;p28"/>
          <p:cNvPicPr preferRelativeResize="0"/>
          <p:nvPr/>
        </p:nvPicPr>
        <p:blipFill>
          <a:blip r:embed="rId3">
            <a:alphaModFix/>
          </a:blip>
          <a:stretch>
            <a:fillRect/>
          </a:stretch>
        </p:blipFill>
        <p:spPr>
          <a:xfrm>
            <a:off x="4590800" y="1065550"/>
            <a:ext cx="2278475" cy="1771650"/>
          </a:xfrm>
          <a:prstGeom prst="rect">
            <a:avLst/>
          </a:prstGeom>
          <a:noFill/>
          <a:ln>
            <a:noFill/>
          </a:ln>
        </p:spPr>
      </p:pic>
      <p:pic>
        <p:nvPicPr>
          <p:cNvPr id="187" name="Google Shape;187;p28"/>
          <p:cNvPicPr preferRelativeResize="0"/>
          <p:nvPr/>
        </p:nvPicPr>
        <p:blipFill>
          <a:blip r:embed="rId4">
            <a:alphaModFix/>
          </a:blip>
          <a:stretch>
            <a:fillRect/>
          </a:stretch>
        </p:blipFill>
        <p:spPr>
          <a:xfrm>
            <a:off x="6977322" y="1084600"/>
            <a:ext cx="2043825" cy="1752600"/>
          </a:xfrm>
          <a:prstGeom prst="rect">
            <a:avLst/>
          </a:prstGeom>
          <a:noFill/>
          <a:ln>
            <a:noFill/>
          </a:ln>
        </p:spPr>
      </p:pic>
      <p:sp>
        <p:nvSpPr>
          <p:cNvPr id="188" name="Google Shape;188;p28"/>
          <p:cNvSpPr txBox="1"/>
          <p:nvPr/>
        </p:nvSpPr>
        <p:spPr>
          <a:xfrm>
            <a:off x="4745225" y="3129350"/>
            <a:ext cx="4119300" cy="17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highlight>
                  <a:srgbClr val="FFFFFF"/>
                </a:highlight>
                <a:latin typeface="Open Sans"/>
                <a:ea typeface="Open Sans"/>
                <a:cs typeface="Open Sans"/>
                <a:sym typeface="Open Sans"/>
              </a:rPr>
              <a:t>The father keeps hope of alive  with the boy,  because  he  loves the boy so much and he does not want to see him lose hope. The boy is the father’s hope.If the boy loses  hope ,the dad will lose even more hope. If this happens they will not be able to survive for much longer. </a:t>
            </a:r>
            <a:endParaRPr>
              <a:highlight>
                <a:srgbClr val="FFFFFF"/>
              </a:highlight>
              <a:latin typeface="Open Sans"/>
              <a:ea typeface="Open Sans"/>
              <a:cs typeface="Open Sans"/>
              <a:sym typeface="Open Sans"/>
            </a:endParaRPr>
          </a:p>
        </p:txBody>
      </p:sp>
      <p:sp>
        <p:nvSpPr>
          <p:cNvPr id="189" name="Google Shape;189;p28"/>
          <p:cNvSpPr txBox="1"/>
          <p:nvPr/>
        </p:nvSpPr>
        <p:spPr>
          <a:xfrm>
            <a:off x="7609025" y="534300"/>
            <a:ext cx="476400" cy="6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p:nvPr/>
        </p:nvSpPr>
        <p:spPr>
          <a:xfrm>
            <a:off x="4649725" y="1707650"/>
            <a:ext cx="4371300" cy="28404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196" name="Google Shape;196;p29"/>
          <p:cNvSpPr txBox="1">
            <a:spLocks noGrp="1"/>
          </p:cNvSpPr>
          <p:nvPr>
            <p:ph type="title"/>
          </p:nvPr>
        </p:nvSpPr>
        <p:spPr>
          <a:xfrm>
            <a:off x="437650" y="579250"/>
            <a:ext cx="7827300" cy="7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3600">
                <a:solidFill>
                  <a:schemeClr val="lt1"/>
                </a:solidFill>
              </a:rPr>
              <a:t>Thematic Concepts: Hopelessness </a:t>
            </a:r>
            <a:endParaRPr sz="3600">
              <a:latin typeface="Roboto Slab"/>
              <a:ea typeface="Roboto Slab"/>
              <a:cs typeface="Roboto Slab"/>
              <a:sym typeface="Roboto Slab"/>
            </a:endParaRPr>
          </a:p>
        </p:txBody>
      </p:sp>
      <p:sp>
        <p:nvSpPr>
          <p:cNvPr id="197" name="Google Shape;197;p29"/>
          <p:cNvSpPr txBox="1">
            <a:spLocks noGrp="1"/>
          </p:cNvSpPr>
          <p:nvPr>
            <p:ph type="subTitle" idx="1"/>
          </p:nvPr>
        </p:nvSpPr>
        <p:spPr>
          <a:xfrm>
            <a:off x="4814325" y="1841375"/>
            <a:ext cx="4096800" cy="25833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GB" sz="1400">
                <a:solidFill>
                  <a:srgbClr val="EFEFEF"/>
                </a:solidFill>
                <a:latin typeface="Times New Roman"/>
                <a:ea typeface="Times New Roman"/>
                <a:cs typeface="Times New Roman"/>
                <a:sym typeface="Times New Roman"/>
              </a:rPr>
              <a:t>“He was beginning to think that death was finally upon them and that they should find some place to hide where they could not be found “</a:t>
            </a:r>
            <a:r>
              <a:rPr lang="en-GB" sz="1400">
                <a:solidFill>
                  <a:srgbClr val="EFEFEF"/>
                </a:solidFill>
                <a:highlight>
                  <a:srgbClr val="000000"/>
                </a:highlight>
                <a:latin typeface="Times New Roman"/>
                <a:ea typeface="Times New Roman"/>
                <a:cs typeface="Times New Roman"/>
                <a:sym typeface="Times New Roman"/>
              </a:rPr>
              <a:t> pg 129</a:t>
            </a:r>
            <a:endParaRPr sz="1400">
              <a:solidFill>
                <a:srgbClr val="EFEFEF"/>
              </a:solidFill>
              <a:highlight>
                <a:srgbClr val="000000"/>
              </a:highlight>
              <a:latin typeface="Times New Roman"/>
              <a:ea typeface="Times New Roman"/>
              <a:cs typeface="Times New Roman"/>
              <a:sym typeface="Times New Roman"/>
            </a:endParaRPr>
          </a:p>
          <a:p>
            <a:pPr marL="0" lvl="0" indent="0" algn="l" rtl="0">
              <a:lnSpc>
                <a:spcPct val="120000"/>
              </a:lnSpc>
              <a:spcBef>
                <a:spcPts val="0"/>
              </a:spcBef>
              <a:spcAft>
                <a:spcPts val="0"/>
              </a:spcAft>
              <a:buClr>
                <a:schemeClr val="dk1"/>
              </a:buClr>
              <a:buSzPts val="1100"/>
              <a:buFont typeface="Arial"/>
              <a:buNone/>
            </a:pPr>
            <a:endParaRPr sz="1400">
              <a:solidFill>
                <a:srgbClr val="EFEFEF"/>
              </a:solidFill>
              <a:latin typeface="Times New Roman"/>
              <a:ea typeface="Times New Roman"/>
              <a:cs typeface="Times New Roman"/>
              <a:sym typeface="Times New Roman"/>
            </a:endParaRPr>
          </a:p>
          <a:p>
            <a:pPr marL="0" lvl="0" indent="0" algn="l" rtl="0">
              <a:lnSpc>
                <a:spcPct val="120000"/>
              </a:lnSpc>
              <a:spcBef>
                <a:spcPts val="0"/>
              </a:spcBef>
              <a:spcAft>
                <a:spcPts val="0"/>
              </a:spcAft>
              <a:buClr>
                <a:schemeClr val="dk1"/>
              </a:buClr>
              <a:buSzPts val="1100"/>
              <a:buFont typeface="Arial"/>
              <a:buNone/>
            </a:pPr>
            <a:r>
              <a:rPr lang="en-GB" sz="1400">
                <a:solidFill>
                  <a:srgbClr val="EFEFEF"/>
                </a:solidFill>
                <a:latin typeface="Times New Roman"/>
                <a:ea typeface="Times New Roman"/>
                <a:cs typeface="Times New Roman"/>
                <a:sym typeface="Times New Roman"/>
              </a:rPr>
              <a:t>“We would never eat anybody,would we?...No of course not..Even if we were starving?....You said we werent. I said we werent dying. I didn't say we were not starving….But we wouldn't….No.Wouldn’t….No matter what. No. No matter what.”</a:t>
            </a:r>
            <a:r>
              <a:rPr lang="en-GB" sz="1400">
                <a:solidFill>
                  <a:srgbClr val="EFEFEF"/>
                </a:solidFill>
                <a:highlight>
                  <a:srgbClr val="000000"/>
                </a:highlight>
                <a:latin typeface="Times New Roman"/>
                <a:ea typeface="Times New Roman"/>
                <a:cs typeface="Times New Roman"/>
                <a:sym typeface="Times New Roman"/>
              </a:rPr>
              <a:t> pg 128 </a:t>
            </a:r>
            <a:endParaRPr sz="1400">
              <a:solidFill>
                <a:srgbClr val="EFEFEF"/>
              </a:solidFill>
              <a:highlight>
                <a:srgbClr val="000000"/>
              </a:highlight>
              <a:latin typeface="Times New Roman"/>
              <a:ea typeface="Times New Roman"/>
              <a:cs typeface="Times New Roman"/>
              <a:sym typeface="Times New Roman"/>
            </a:endParaRPr>
          </a:p>
          <a:p>
            <a:pPr marL="0" lvl="0" indent="0" algn="l" rtl="0">
              <a:lnSpc>
                <a:spcPct val="120000"/>
              </a:lnSpc>
              <a:spcBef>
                <a:spcPts val="0"/>
              </a:spcBef>
              <a:spcAft>
                <a:spcPts val="0"/>
              </a:spcAft>
              <a:buClr>
                <a:schemeClr val="dk1"/>
              </a:buClr>
              <a:buSzPts val="1100"/>
              <a:buFont typeface="Arial"/>
              <a:buNone/>
            </a:pPr>
            <a:endParaRPr sz="900">
              <a:solidFill>
                <a:srgbClr val="EFEFEF"/>
              </a:solidFill>
            </a:endParaRPr>
          </a:p>
          <a:p>
            <a:pPr marL="0" lvl="0" indent="0" algn="l" rtl="0">
              <a:lnSpc>
                <a:spcPct val="120000"/>
              </a:lnSpc>
              <a:spcBef>
                <a:spcPts val="0"/>
              </a:spcBef>
              <a:spcAft>
                <a:spcPts val="0"/>
              </a:spcAft>
              <a:buClr>
                <a:schemeClr val="dk1"/>
              </a:buClr>
              <a:buSzPts val="1100"/>
              <a:buFont typeface="Arial"/>
              <a:buNone/>
            </a:pPr>
            <a:endParaRPr sz="900">
              <a:solidFill>
                <a:srgbClr val="EFEFEF"/>
              </a:solidFill>
            </a:endParaRPr>
          </a:p>
          <a:p>
            <a:pPr marL="0" lvl="0" indent="0" algn="l" rtl="0">
              <a:lnSpc>
                <a:spcPct val="120000"/>
              </a:lnSpc>
              <a:spcBef>
                <a:spcPts val="0"/>
              </a:spcBef>
              <a:spcAft>
                <a:spcPts val="0"/>
              </a:spcAft>
              <a:buClr>
                <a:schemeClr val="dk1"/>
              </a:buClr>
              <a:buSzPts val="1100"/>
              <a:buFont typeface="Arial"/>
              <a:buNone/>
            </a:pPr>
            <a:endParaRPr sz="900">
              <a:solidFill>
                <a:srgbClr val="EFEFEF"/>
              </a:solidFill>
            </a:endParaRPr>
          </a:p>
          <a:p>
            <a:pPr marL="0" lvl="0" indent="0" algn="l" rtl="0">
              <a:spcBef>
                <a:spcPts val="0"/>
              </a:spcBef>
              <a:spcAft>
                <a:spcPts val="0"/>
              </a:spcAft>
              <a:buNone/>
            </a:pPr>
            <a:endParaRPr/>
          </a:p>
        </p:txBody>
      </p:sp>
      <p:sp>
        <p:nvSpPr>
          <p:cNvPr id="198" name="Google Shape;198;p29"/>
          <p:cNvSpPr txBox="1"/>
          <p:nvPr/>
        </p:nvSpPr>
        <p:spPr>
          <a:xfrm>
            <a:off x="544125" y="3151800"/>
            <a:ext cx="3819000" cy="16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highlight>
                  <a:srgbClr val="FFFFFF"/>
                </a:highlight>
                <a:latin typeface="Open Sans"/>
                <a:ea typeface="Open Sans"/>
                <a:cs typeface="Open Sans"/>
                <a:sym typeface="Open Sans"/>
              </a:rPr>
              <a:t>These quotes illustrate the hopelessness the boy and his father feel at the beginning of this section. They have just ran out of food. They are scared they will die of starvation.The boy also considers eating people,becuase he fills that may be there last option to survive.</a:t>
            </a:r>
            <a:endParaRPr>
              <a:highlight>
                <a:srgbClr val="FFFFFF"/>
              </a:highlight>
              <a:latin typeface="Open Sans"/>
              <a:ea typeface="Open Sans"/>
              <a:cs typeface="Open Sans"/>
              <a:sym typeface="Open Sans"/>
            </a:endParaRPr>
          </a:p>
        </p:txBody>
      </p:sp>
      <p:pic>
        <p:nvPicPr>
          <p:cNvPr id="199" name="Google Shape;199;p29"/>
          <p:cNvPicPr preferRelativeResize="0"/>
          <p:nvPr/>
        </p:nvPicPr>
        <p:blipFill>
          <a:blip r:embed="rId3">
            <a:alphaModFix/>
          </a:blip>
          <a:stretch>
            <a:fillRect/>
          </a:stretch>
        </p:blipFill>
        <p:spPr>
          <a:xfrm>
            <a:off x="164275" y="1539900"/>
            <a:ext cx="1987875" cy="1611900"/>
          </a:xfrm>
          <a:prstGeom prst="rect">
            <a:avLst/>
          </a:prstGeom>
          <a:noFill/>
          <a:ln>
            <a:noFill/>
          </a:ln>
        </p:spPr>
      </p:pic>
      <p:pic>
        <p:nvPicPr>
          <p:cNvPr id="200" name="Google Shape;200;p29"/>
          <p:cNvPicPr preferRelativeResize="0"/>
          <p:nvPr/>
        </p:nvPicPr>
        <p:blipFill>
          <a:blip r:embed="rId4">
            <a:alphaModFix/>
          </a:blip>
          <a:stretch>
            <a:fillRect/>
          </a:stretch>
        </p:blipFill>
        <p:spPr>
          <a:xfrm>
            <a:off x="2152150" y="1591300"/>
            <a:ext cx="2406150" cy="1560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p:nvPr/>
        </p:nvSpPr>
        <p:spPr>
          <a:xfrm>
            <a:off x="267450" y="1722500"/>
            <a:ext cx="4215300" cy="26817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207" name="Google Shape;207;p30"/>
          <p:cNvSpPr txBox="1">
            <a:spLocks noGrp="1"/>
          </p:cNvSpPr>
          <p:nvPr>
            <p:ph type="title"/>
          </p:nvPr>
        </p:nvSpPr>
        <p:spPr>
          <a:xfrm>
            <a:off x="437650" y="426850"/>
            <a:ext cx="8532600" cy="77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chemeClr val="lt1"/>
                </a:solidFill>
              </a:rPr>
              <a:t>Thematic Concepts: The power of Food</a:t>
            </a:r>
            <a:endParaRPr sz="2400"/>
          </a:p>
        </p:txBody>
      </p:sp>
      <p:sp>
        <p:nvSpPr>
          <p:cNvPr id="208" name="Google Shape;208;p30"/>
          <p:cNvSpPr txBox="1">
            <a:spLocks noGrp="1"/>
          </p:cNvSpPr>
          <p:nvPr>
            <p:ph type="subTitle" idx="1"/>
          </p:nvPr>
        </p:nvSpPr>
        <p:spPr>
          <a:xfrm>
            <a:off x="437650" y="1924850"/>
            <a:ext cx="3905100" cy="22596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sz="1200">
                <a:solidFill>
                  <a:srgbClr val="EFEFEF"/>
                </a:solidFill>
                <a:latin typeface="Times New Roman"/>
                <a:ea typeface="Times New Roman"/>
                <a:cs typeface="Times New Roman"/>
                <a:sym typeface="Times New Roman"/>
              </a:rPr>
              <a:t>“I found everything.Everything.Wait till you see”</a:t>
            </a:r>
            <a:r>
              <a:rPr lang="en-GB" sz="1200">
                <a:solidFill>
                  <a:srgbClr val="EFEFEF"/>
                </a:solidFill>
                <a:highlight>
                  <a:srgbClr val="000000"/>
                </a:highlight>
                <a:latin typeface="Times New Roman"/>
                <a:ea typeface="Times New Roman"/>
                <a:cs typeface="Times New Roman"/>
                <a:sym typeface="Times New Roman"/>
              </a:rPr>
              <a:t> page 139</a:t>
            </a:r>
            <a:endParaRPr sz="1200">
              <a:solidFill>
                <a:srgbClr val="EFEFEF"/>
              </a:solidFill>
              <a:highlight>
                <a:srgbClr val="000000"/>
              </a:highlight>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1200">
              <a:solidFill>
                <a:srgbClr val="EFEFE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GB" sz="1200">
                <a:solidFill>
                  <a:srgbClr val="EFEFEF"/>
                </a:solidFill>
                <a:latin typeface="Times New Roman"/>
                <a:ea typeface="Times New Roman"/>
                <a:cs typeface="Times New Roman"/>
                <a:sym typeface="Times New Roman"/>
              </a:rPr>
              <a:t>“Can you see?...... It’s food.Can you read it? Pears.That says Pears.Yes.Yes it does.Oh yes it does” </a:t>
            </a:r>
            <a:r>
              <a:rPr lang="en-GB" sz="1200">
                <a:solidFill>
                  <a:srgbClr val="EFEFEF"/>
                </a:solidFill>
                <a:highlight>
                  <a:srgbClr val="000000"/>
                </a:highlight>
                <a:latin typeface="Times New Roman"/>
                <a:ea typeface="Times New Roman"/>
                <a:cs typeface="Times New Roman"/>
                <a:sym typeface="Times New Roman"/>
              </a:rPr>
              <a:t>page 139</a:t>
            </a:r>
            <a:endParaRPr sz="1200">
              <a:solidFill>
                <a:srgbClr val="EFEFEF"/>
              </a:solidFill>
              <a:highlight>
                <a:srgbClr val="000000"/>
              </a:highlight>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1200">
              <a:solidFill>
                <a:srgbClr val="EFEFE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GB" sz="1200">
                <a:solidFill>
                  <a:srgbClr val="EFEFEF"/>
                </a:solidFill>
                <a:latin typeface="Times New Roman"/>
                <a:ea typeface="Times New Roman"/>
                <a:cs typeface="Times New Roman"/>
                <a:sym typeface="Times New Roman"/>
              </a:rPr>
              <a:t>“Chile ,corn ,stew,soup,spaghetti soup.The richness of the vanished world.Why is this here?the boy said.Is it real? </a:t>
            </a:r>
            <a:r>
              <a:rPr lang="en-GB" sz="1200">
                <a:solidFill>
                  <a:srgbClr val="EFEFEF"/>
                </a:solidFill>
                <a:highlight>
                  <a:srgbClr val="000000"/>
                </a:highlight>
                <a:latin typeface="Times New Roman"/>
                <a:ea typeface="Times New Roman"/>
                <a:cs typeface="Times New Roman"/>
                <a:sym typeface="Times New Roman"/>
              </a:rPr>
              <a:t>Page 139</a:t>
            </a:r>
            <a:endParaRPr sz="1200">
              <a:solidFill>
                <a:srgbClr val="EFEFEF"/>
              </a:solidFill>
              <a:highlight>
                <a:srgbClr val="000000"/>
              </a:highlight>
              <a:latin typeface="Times New Roman"/>
              <a:ea typeface="Times New Roman"/>
              <a:cs typeface="Times New Roman"/>
              <a:sym typeface="Times New Roman"/>
            </a:endParaRPr>
          </a:p>
        </p:txBody>
      </p:sp>
      <p:sp>
        <p:nvSpPr>
          <p:cNvPr id="209" name="Google Shape;209;p30"/>
          <p:cNvSpPr txBox="1"/>
          <p:nvPr/>
        </p:nvSpPr>
        <p:spPr>
          <a:xfrm>
            <a:off x="4590800" y="3011650"/>
            <a:ext cx="4430400" cy="19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highlight>
                  <a:srgbClr val="FFFFFF"/>
                </a:highlight>
                <a:latin typeface="Open Sans"/>
                <a:ea typeface="Open Sans"/>
                <a:cs typeface="Open Sans"/>
                <a:sym typeface="Open Sans"/>
              </a:rPr>
              <a:t>Food is a necessity  that is  valued so much in this story. When the world ends, the production of food ends  as well. As the years go for the characters ,food becomes scarcer and this one large way the human population ends up dying . In this part of the book having  food is like being rich.Only a few have it.In this part, finding food improvews the entire mood of the story.</a:t>
            </a:r>
            <a:endParaRPr>
              <a:highlight>
                <a:srgbClr val="FFFFFF"/>
              </a:highlight>
              <a:latin typeface="Open Sans"/>
              <a:ea typeface="Open Sans"/>
              <a:cs typeface="Open Sans"/>
              <a:sym typeface="Open Sans"/>
            </a:endParaRPr>
          </a:p>
        </p:txBody>
      </p:sp>
      <p:pic>
        <p:nvPicPr>
          <p:cNvPr id="210" name="Google Shape;210;p30"/>
          <p:cNvPicPr preferRelativeResize="0"/>
          <p:nvPr/>
        </p:nvPicPr>
        <p:blipFill>
          <a:blip r:embed="rId3">
            <a:alphaModFix/>
          </a:blip>
          <a:stretch>
            <a:fillRect/>
          </a:stretch>
        </p:blipFill>
        <p:spPr>
          <a:xfrm>
            <a:off x="4630150" y="1198450"/>
            <a:ext cx="2199775" cy="1564050"/>
          </a:xfrm>
          <a:prstGeom prst="rect">
            <a:avLst/>
          </a:prstGeom>
          <a:noFill/>
          <a:ln>
            <a:noFill/>
          </a:ln>
        </p:spPr>
      </p:pic>
      <p:pic>
        <p:nvPicPr>
          <p:cNvPr id="211" name="Google Shape;211;p30"/>
          <p:cNvPicPr preferRelativeResize="0"/>
          <p:nvPr/>
        </p:nvPicPr>
        <p:blipFill>
          <a:blip r:embed="rId4">
            <a:alphaModFix/>
          </a:blip>
          <a:stretch>
            <a:fillRect/>
          </a:stretch>
        </p:blipFill>
        <p:spPr>
          <a:xfrm>
            <a:off x="6891850" y="1198450"/>
            <a:ext cx="2078400" cy="1564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p:nvPr/>
        </p:nvSpPr>
        <p:spPr>
          <a:xfrm>
            <a:off x="4649725" y="1707650"/>
            <a:ext cx="4371300" cy="28404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218" name="Google Shape;218;p31"/>
          <p:cNvSpPr txBox="1">
            <a:spLocks noGrp="1"/>
          </p:cNvSpPr>
          <p:nvPr>
            <p:ph type="title"/>
          </p:nvPr>
        </p:nvSpPr>
        <p:spPr>
          <a:xfrm>
            <a:off x="437650" y="579250"/>
            <a:ext cx="8583300" cy="7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3600">
                <a:solidFill>
                  <a:schemeClr val="lt1"/>
                </a:solidFill>
              </a:rPr>
              <a:t>Thematic Concepts:Strength &amp; Skill</a:t>
            </a:r>
            <a:endParaRPr sz="3600">
              <a:latin typeface="Roboto Slab"/>
              <a:ea typeface="Roboto Slab"/>
              <a:cs typeface="Roboto Slab"/>
              <a:sym typeface="Roboto Slab"/>
            </a:endParaRPr>
          </a:p>
        </p:txBody>
      </p:sp>
      <p:sp>
        <p:nvSpPr>
          <p:cNvPr id="219" name="Google Shape;219;p31"/>
          <p:cNvSpPr txBox="1">
            <a:spLocks noGrp="1"/>
          </p:cNvSpPr>
          <p:nvPr>
            <p:ph type="subTitle" idx="1"/>
          </p:nvPr>
        </p:nvSpPr>
        <p:spPr>
          <a:xfrm>
            <a:off x="4814325" y="1841375"/>
            <a:ext cx="4096800" cy="25833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GB" sz="1400">
                <a:solidFill>
                  <a:srgbClr val="EFEFEF"/>
                </a:solidFill>
                <a:latin typeface="Times New Roman"/>
                <a:ea typeface="Times New Roman"/>
                <a:cs typeface="Times New Roman"/>
                <a:sym typeface="Times New Roman"/>
              </a:rPr>
              <a:t>“He found a beer bottle and an old rag of a curtain and he tore an edge from the clothand stuffed it down the neck of the bottle with coat hanger.This is our new lamp,he said.” </a:t>
            </a:r>
            <a:r>
              <a:rPr lang="en-GB" sz="1400">
                <a:solidFill>
                  <a:srgbClr val="EFEFEF"/>
                </a:solidFill>
                <a:highlight>
                  <a:srgbClr val="000000"/>
                </a:highlight>
                <a:latin typeface="Times New Roman"/>
                <a:ea typeface="Times New Roman"/>
                <a:cs typeface="Times New Roman"/>
                <a:sym typeface="Times New Roman"/>
              </a:rPr>
              <a:t>page 35</a:t>
            </a:r>
            <a:endParaRPr sz="1400">
              <a:solidFill>
                <a:srgbClr val="EFEFEF"/>
              </a:solidFill>
              <a:highlight>
                <a:srgbClr val="000000"/>
              </a:highlight>
              <a:latin typeface="Times New Roman"/>
              <a:ea typeface="Times New Roman"/>
              <a:cs typeface="Times New Roman"/>
              <a:sym typeface="Times New Roman"/>
            </a:endParaRPr>
          </a:p>
          <a:p>
            <a:pPr marL="0" lvl="0" indent="0" algn="l" rtl="0">
              <a:lnSpc>
                <a:spcPct val="120000"/>
              </a:lnSpc>
              <a:spcBef>
                <a:spcPts val="0"/>
              </a:spcBef>
              <a:spcAft>
                <a:spcPts val="0"/>
              </a:spcAft>
              <a:buClr>
                <a:schemeClr val="dk1"/>
              </a:buClr>
              <a:buSzPts val="1100"/>
              <a:buFont typeface="Arial"/>
              <a:buNone/>
            </a:pPr>
            <a:r>
              <a:rPr lang="en-GB" sz="1400">
                <a:solidFill>
                  <a:srgbClr val="EFEFEF"/>
                </a:solidFill>
                <a:latin typeface="Times New Roman"/>
                <a:ea typeface="Times New Roman"/>
                <a:cs typeface="Times New Roman"/>
                <a:sym typeface="Times New Roman"/>
              </a:rPr>
              <a:t>“ He took the battery lantern and walked over the floor and he checked the walls for any hidden compartment.” </a:t>
            </a:r>
            <a:r>
              <a:rPr lang="en-GB" sz="1400">
                <a:solidFill>
                  <a:srgbClr val="EFEFEF"/>
                </a:solidFill>
                <a:highlight>
                  <a:srgbClr val="000000"/>
                </a:highlight>
                <a:latin typeface="Times New Roman"/>
                <a:ea typeface="Times New Roman"/>
                <a:cs typeface="Times New Roman"/>
                <a:sym typeface="Times New Roman"/>
              </a:rPr>
              <a:t>page 143</a:t>
            </a:r>
            <a:endParaRPr sz="1400">
              <a:solidFill>
                <a:srgbClr val="EFEFEF"/>
              </a:solidFill>
              <a:highlight>
                <a:srgbClr val="000000"/>
              </a:highlight>
              <a:latin typeface="Times New Roman"/>
              <a:ea typeface="Times New Roman"/>
              <a:cs typeface="Times New Roman"/>
              <a:sym typeface="Times New Roman"/>
            </a:endParaRPr>
          </a:p>
          <a:p>
            <a:pPr marL="0" lvl="0" indent="0" algn="l" rtl="0">
              <a:lnSpc>
                <a:spcPct val="120000"/>
              </a:lnSpc>
              <a:spcBef>
                <a:spcPts val="0"/>
              </a:spcBef>
              <a:spcAft>
                <a:spcPts val="0"/>
              </a:spcAft>
              <a:buClr>
                <a:schemeClr val="dk1"/>
              </a:buClr>
              <a:buSzPts val="1100"/>
              <a:buFont typeface="Arial"/>
              <a:buNone/>
            </a:pPr>
            <a:endParaRPr sz="900">
              <a:solidFill>
                <a:srgbClr val="EFEFEF"/>
              </a:solidFill>
            </a:endParaRPr>
          </a:p>
          <a:p>
            <a:pPr marL="0" lvl="0" indent="0" algn="l" rtl="0">
              <a:lnSpc>
                <a:spcPct val="120000"/>
              </a:lnSpc>
              <a:spcBef>
                <a:spcPts val="0"/>
              </a:spcBef>
              <a:spcAft>
                <a:spcPts val="0"/>
              </a:spcAft>
              <a:buClr>
                <a:schemeClr val="dk1"/>
              </a:buClr>
              <a:buSzPts val="1100"/>
              <a:buFont typeface="Arial"/>
              <a:buNone/>
            </a:pPr>
            <a:endParaRPr sz="900">
              <a:solidFill>
                <a:srgbClr val="EFEFEF"/>
              </a:solidFill>
            </a:endParaRPr>
          </a:p>
          <a:p>
            <a:pPr marL="0" lvl="0" indent="0" algn="l" rtl="0">
              <a:lnSpc>
                <a:spcPct val="120000"/>
              </a:lnSpc>
              <a:spcBef>
                <a:spcPts val="0"/>
              </a:spcBef>
              <a:spcAft>
                <a:spcPts val="0"/>
              </a:spcAft>
              <a:buClr>
                <a:schemeClr val="dk1"/>
              </a:buClr>
              <a:buSzPts val="1100"/>
              <a:buFont typeface="Arial"/>
              <a:buNone/>
            </a:pPr>
            <a:endParaRPr sz="900">
              <a:solidFill>
                <a:srgbClr val="EFEFEF"/>
              </a:solidFill>
            </a:endParaRPr>
          </a:p>
          <a:p>
            <a:pPr marL="0" lvl="0" indent="0" algn="l" rtl="0">
              <a:spcBef>
                <a:spcPts val="0"/>
              </a:spcBef>
              <a:spcAft>
                <a:spcPts val="0"/>
              </a:spcAft>
              <a:buNone/>
            </a:pPr>
            <a:endParaRPr/>
          </a:p>
        </p:txBody>
      </p:sp>
      <p:sp>
        <p:nvSpPr>
          <p:cNvPr id="220" name="Google Shape;220;p31"/>
          <p:cNvSpPr txBox="1"/>
          <p:nvPr/>
        </p:nvSpPr>
        <p:spPr>
          <a:xfrm>
            <a:off x="544125" y="3151800"/>
            <a:ext cx="3819000" cy="16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highlight>
                  <a:srgbClr val="FFFFFF"/>
                </a:highlight>
                <a:latin typeface="Open Sans"/>
                <a:ea typeface="Open Sans"/>
                <a:cs typeface="Open Sans"/>
                <a:sym typeface="Open Sans"/>
              </a:rPr>
              <a:t>These quotes illustrate the strength and skill the father and boy  have developed over time. When they stop and look into abandoned places. They have a routine and set list of resources they know are useful. They look for those specific items such as gasoline, guns and food. </a:t>
            </a:r>
            <a:endParaRPr>
              <a:highlight>
                <a:srgbClr val="FFFFFF"/>
              </a:highlight>
              <a:latin typeface="Open Sans"/>
              <a:ea typeface="Open Sans"/>
              <a:cs typeface="Open Sans"/>
              <a:sym typeface="Open Sans"/>
            </a:endParaRPr>
          </a:p>
        </p:txBody>
      </p:sp>
      <p:pic>
        <p:nvPicPr>
          <p:cNvPr id="221" name="Google Shape;221;p31"/>
          <p:cNvPicPr preferRelativeResize="0"/>
          <p:nvPr/>
        </p:nvPicPr>
        <p:blipFill>
          <a:blip r:embed="rId3">
            <a:alphaModFix/>
          </a:blip>
          <a:stretch>
            <a:fillRect/>
          </a:stretch>
        </p:blipFill>
        <p:spPr>
          <a:xfrm>
            <a:off x="743700" y="1482350"/>
            <a:ext cx="3118750" cy="1538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p:nvPr/>
        </p:nvSpPr>
        <p:spPr>
          <a:xfrm>
            <a:off x="267450" y="1722500"/>
            <a:ext cx="4215300" cy="26817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228" name="Google Shape;228;p32"/>
          <p:cNvSpPr txBox="1">
            <a:spLocks noGrp="1"/>
          </p:cNvSpPr>
          <p:nvPr>
            <p:ph type="title"/>
          </p:nvPr>
        </p:nvSpPr>
        <p:spPr>
          <a:xfrm>
            <a:off x="437650" y="426850"/>
            <a:ext cx="8532600" cy="77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Thematic Concepts: Love</a:t>
            </a:r>
            <a:endParaRPr sz="3600"/>
          </a:p>
        </p:txBody>
      </p:sp>
      <p:sp>
        <p:nvSpPr>
          <p:cNvPr id="229" name="Google Shape;229;p32"/>
          <p:cNvSpPr txBox="1">
            <a:spLocks noGrp="1"/>
          </p:cNvSpPr>
          <p:nvPr>
            <p:ph type="subTitle" idx="1"/>
          </p:nvPr>
        </p:nvSpPr>
        <p:spPr>
          <a:xfrm>
            <a:off x="760000" y="1924850"/>
            <a:ext cx="3325200" cy="2296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sz="1400">
                <a:solidFill>
                  <a:srgbClr val="EFEFEF"/>
                </a:solidFill>
                <a:latin typeface="Times New Roman"/>
                <a:ea typeface="Times New Roman"/>
                <a:cs typeface="Times New Roman"/>
                <a:sym typeface="Times New Roman"/>
              </a:rPr>
              <a:t>“He started to descend the stairs but then he turned and leaned and kissed the child on the forehead” page </a:t>
            </a:r>
            <a:r>
              <a:rPr lang="en-GB" sz="1400">
                <a:solidFill>
                  <a:srgbClr val="EFEFEF"/>
                </a:solidFill>
                <a:highlight>
                  <a:srgbClr val="000000"/>
                </a:highlight>
                <a:latin typeface="Times New Roman"/>
                <a:ea typeface="Times New Roman"/>
                <a:cs typeface="Times New Roman"/>
                <a:sym typeface="Times New Roman"/>
              </a:rPr>
              <a:t>137</a:t>
            </a:r>
            <a:endParaRPr sz="1400">
              <a:solidFill>
                <a:srgbClr val="EFEFEF"/>
              </a:solidFill>
              <a:highlight>
                <a:srgbClr val="000000"/>
              </a:highlight>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1400">
              <a:solidFill>
                <a:srgbClr val="EFEFE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GB" sz="1400">
                <a:solidFill>
                  <a:srgbClr val="EFEFEF"/>
                </a:solidFill>
                <a:latin typeface="Times New Roman"/>
                <a:ea typeface="Times New Roman"/>
                <a:cs typeface="Times New Roman"/>
                <a:sym typeface="Times New Roman"/>
              </a:rPr>
              <a:t>“He put the boy to bed in the bunk and smoothed his filthy hair on a pillow and covered him with blankets” </a:t>
            </a:r>
            <a:r>
              <a:rPr lang="en-GB" sz="1400">
                <a:solidFill>
                  <a:srgbClr val="EFEFEF"/>
                </a:solidFill>
                <a:highlight>
                  <a:srgbClr val="000000"/>
                </a:highlight>
                <a:latin typeface="Times New Roman"/>
                <a:ea typeface="Times New Roman"/>
                <a:cs typeface="Times New Roman"/>
                <a:sym typeface="Times New Roman"/>
              </a:rPr>
              <a:t>page 141</a:t>
            </a:r>
            <a:endParaRPr sz="1400">
              <a:solidFill>
                <a:srgbClr val="EFEFEF"/>
              </a:solidFill>
              <a:highlight>
                <a:srgbClr val="000000"/>
              </a:highlight>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1200">
              <a:solidFill>
                <a:srgbClr val="EFEFE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1200">
              <a:solidFill>
                <a:srgbClr val="EFEFE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1200">
              <a:solidFill>
                <a:srgbClr val="EFEFEF"/>
              </a:solidFill>
              <a:latin typeface="Times New Roman"/>
              <a:ea typeface="Times New Roman"/>
              <a:cs typeface="Times New Roman"/>
              <a:sym typeface="Times New Roman"/>
            </a:endParaRPr>
          </a:p>
          <a:p>
            <a:pPr marL="0" lvl="0" indent="0" algn="l" rtl="0">
              <a:lnSpc>
                <a:spcPct val="120000"/>
              </a:lnSpc>
              <a:spcBef>
                <a:spcPts val="0"/>
              </a:spcBef>
              <a:spcAft>
                <a:spcPts val="0"/>
              </a:spcAft>
              <a:buNone/>
            </a:pPr>
            <a:endParaRPr sz="1200">
              <a:solidFill>
                <a:srgbClr val="EFEFEF"/>
              </a:solidFill>
              <a:latin typeface="Times New Roman"/>
              <a:ea typeface="Times New Roman"/>
              <a:cs typeface="Times New Roman"/>
              <a:sym typeface="Times New Roman"/>
            </a:endParaRPr>
          </a:p>
        </p:txBody>
      </p:sp>
      <p:pic>
        <p:nvPicPr>
          <p:cNvPr id="230" name="Google Shape;230;p32"/>
          <p:cNvPicPr preferRelativeResize="0"/>
          <p:nvPr/>
        </p:nvPicPr>
        <p:blipFill>
          <a:blip r:embed="rId3">
            <a:alphaModFix/>
          </a:blip>
          <a:stretch>
            <a:fillRect/>
          </a:stretch>
        </p:blipFill>
        <p:spPr>
          <a:xfrm>
            <a:off x="4705950" y="1198450"/>
            <a:ext cx="3987275" cy="1930900"/>
          </a:xfrm>
          <a:prstGeom prst="rect">
            <a:avLst/>
          </a:prstGeom>
          <a:noFill/>
          <a:ln>
            <a:noFill/>
          </a:ln>
        </p:spPr>
      </p:pic>
      <p:sp>
        <p:nvSpPr>
          <p:cNvPr id="231" name="Google Shape;231;p32"/>
          <p:cNvSpPr txBox="1"/>
          <p:nvPr/>
        </p:nvSpPr>
        <p:spPr>
          <a:xfrm>
            <a:off x="4950050" y="3470725"/>
            <a:ext cx="3914400" cy="14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highlight>
                  <a:srgbClr val="FFFFFF"/>
                </a:highlight>
                <a:latin typeface="Open Sans"/>
                <a:ea typeface="Open Sans"/>
                <a:cs typeface="Open Sans"/>
                <a:sym typeface="Open Sans"/>
              </a:rPr>
              <a:t>The author continues to describe the relationship between the father and son. It is one of the strongest topics in the story. It keeps them living longer.</a:t>
            </a:r>
            <a:endParaRPr>
              <a:highlight>
                <a:srgbClr val="FFFFFF"/>
              </a:highlight>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3083</Words>
  <Application>Microsoft Office PowerPoint</Application>
  <PresentationFormat>On-screen Show (16:9)</PresentationFormat>
  <Paragraphs>297</Paragraphs>
  <Slides>32</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Roboto Condensed</vt:lpstr>
      <vt:lpstr>Righteous</vt:lpstr>
      <vt:lpstr>Roboto Slab</vt:lpstr>
      <vt:lpstr>Gloria Hallelujah</vt:lpstr>
      <vt:lpstr>Arial</vt:lpstr>
      <vt:lpstr>Open Sans</vt:lpstr>
      <vt:lpstr>Courgette</vt:lpstr>
      <vt:lpstr>Times New Roman</vt:lpstr>
      <vt:lpstr>Calibri</vt:lpstr>
      <vt:lpstr>Simple Light</vt:lpstr>
      <vt:lpstr>PowerPoint Presentation</vt:lpstr>
      <vt:lpstr>Along the Road we will make 6 stops and then will discuss a few questions!</vt:lpstr>
      <vt:lpstr>Summary</vt:lpstr>
      <vt:lpstr>Thematic Concepts</vt:lpstr>
      <vt:lpstr>Thematic Concepts: Faith and Morals</vt:lpstr>
      <vt:lpstr>Thematic Concepts: Hopelessness </vt:lpstr>
      <vt:lpstr>Thematic Concepts: The power of Food</vt:lpstr>
      <vt:lpstr>Thematic Concepts:Strength &amp; Skill</vt:lpstr>
      <vt:lpstr>Thematic Concepts: Love</vt:lpstr>
      <vt:lpstr>Motifs</vt:lpstr>
      <vt:lpstr>PowerPoint Presentation</vt:lpstr>
      <vt:lpstr>PowerPoint Presentation</vt:lpstr>
      <vt:lpstr>PowerPoint Presentation</vt:lpstr>
      <vt:lpstr>PowerPoint Presentation</vt:lpstr>
      <vt:lpstr>PowerPoint Presentation</vt:lpstr>
      <vt:lpstr>Symbols</vt:lpstr>
      <vt:lpstr>Symbols</vt:lpstr>
      <vt:lpstr>Symbols</vt:lpstr>
      <vt:lpstr>Important Subjects to look for</vt:lpstr>
      <vt:lpstr>Important Subjects: Protection the Father has for the boy</vt:lpstr>
      <vt:lpstr>Important Subjects: Paranoia &amp; Isolation </vt:lpstr>
      <vt:lpstr>Important Subjects: Starvation </vt:lpstr>
      <vt:lpstr>Important Subjects: The father must teach the boy old customs </vt:lpstr>
      <vt:lpstr>Figurative Language &amp; Literary Devices</vt:lpstr>
      <vt:lpstr>Figurative Language</vt:lpstr>
      <vt:lpstr>Figurative Language</vt:lpstr>
      <vt:lpstr>Figurative Language</vt:lpstr>
      <vt:lpstr>Discussion Questions </vt:lpstr>
      <vt:lpstr>·    It is said that writers are the conscience of the world.  In what  ways have at least two of  the works you have  studied encouraged  you to appreciate or  this assertion?</vt:lpstr>
      <vt:lpstr>How far, and in what ways,  do writers present issues of self-awareness and/or  self-deception in two  or three novels or  short stories you have studied? </vt:lpstr>
      <vt:lpstr>·    “Memory feeds  imagination.” To what  effect has memory  been used in two  or three works you  have studied?</vt:lpstr>
      <vt:lpstr>Symbols and/or motifs are  an essential element of many  novels and short stories.   How have either or both  of these devices been used  and, in your opinion,  how successfully, in two or  three of the works you  have studied?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Thorne, Elizabeth C</cp:lastModifiedBy>
  <cp:revision>1</cp:revision>
  <dcterms:modified xsi:type="dcterms:W3CDTF">2019-10-30T14:49:03Z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thornee@fultonschools.org</vt:lpwstr>
  </property>
  <property fmtid="{D5CDD505-2E9C-101B-9397-08002B2CF9AE}" pid="5" name="MSIP_Label_0ee3c538-ec52-435f-ae58-017644bd9513_SetDate">
    <vt:lpwstr>2019-10-30T14:49:02.4102195Z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ies>
</file>