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4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70" r:id="rId6"/>
    <p:sldId id="272" r:id="rId7"/>
    <p:sldId id="271" r:id="rId8"/>
    <p:sldId id="262" r:id="rId9"/>
    <p:sldId id="263" r:id="rId10"/>
    <p:sldId id="274" r:id="rId11"/>
    <p:sldId id="275" r:id="rId12"/>
    <p:sldId id="267" r:id="rId13"/>
    <p:sldId id="276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30"/>
  </p:normalViewPr>
  <p:slideViewPr>
    <p:cSldViewPr snapToGrid="0" snapToObjects="1">
      <p:cViewPr>
        <p:scale>
          <a:sx n="100" d="100"/>
          <a:sy n="100" d="100"/>
        </p:scale>
        <p:origin x="744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14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516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137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177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276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2BE451C3-0FF4-47C4-B829-773ADF60F88C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953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2BE451C3-0FF4-47C4-B829-773ADF60F88C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7908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2BE451C3-0FF4-47C4-B829-773ADF60F88C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448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163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540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296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CDA879A6-0FD0-4734-A311-86BFCA472E6E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002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300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731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F34E6425-0181-43F2-84FC-787E803FD2F8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450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38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349500"/>
            <a:ext cx="3983831" cy="2314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0"/>
            <a:ext cx="4000500" cy="23145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23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078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9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93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499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05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.docstoccdn.com/thumb/orig/142845342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0" y="188260"/>
            <a:ext cx="9143999" cy="46257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8000" dirty="0">
                <a:latin typeface="Babycakes" pitchFamily="2" charset="0"/>
              </a:rPr>
            </a:br>
            <a:br>
              <a:rPr lang="en" sz="8000" dirty="0">
                <a:latin typeface="Babycakes" pitchFamily="2" charset="0"/>
              </a:rPr>
            </a:br>
            <a:br>
              <a:rPr lang="en" sz="8000" dirty="0">
                <a:latin typeface="Babycakes" pitchFamily="2" charset="0"/>
              </a:rPr>
            </a:br>
            <a:r>
              <a:rPr lang="en" sz="8000" dirty="0">
                <a:highlight>
                  <a:srgbClr val="000000"/>
                </a:highlight>
                <a:latin typeface="Babycakes" pitchFamily="2" charset="0"/>
              </a:rPr>
              <a:t>Poetry in 2 Voices</a:t>
            </a:r>
            <a:endParaRPr sz="8000" dirty="0">
              <a:highlight>
                <a:srgbClr val="000000"/>
              </a:highlight>
              <a:latin typeface="Babycakes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16200000">
            <a:off x="-1797556" y="1797557"/>
            <a:ext cx="4114803" cy="519692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abycakes" pitchFamily="2" charset="0"/>
              </a:rPr>
              <a:t>2 Voices: draft</a:t>
            </a:r>
            <a:endParaRPr sz="2000" dirty="0">
              <a:latin typeface="Babycakes" pitchFamily="2" charset="0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519692" y="382773"/>
            <a:ext cx="8624308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Partners: Write independently. Make sure a defined “voice” is key to each poem. Trade drafts. Offer feedback.</a:t>
            </a:r>
          </a:p>
          <a:p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Individuals: Write drafts. Trade w/other solo artists or meet with teacher.</a:t>
            </a:r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Decide on a pattern or style that can resonate through both poems – give it consistency while maintaining two distinct perspectives.</a:t>
            </a:r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Will you:</a:t>
            </a:r>
          </a:p>
          <a:p>
            <a:pPr lvl="1" indent="-419100">
              <a:spcBef>
                <a:spcPts val="600"/>
              </a:spcBef>
              <a:buSzPts val="3000"/>
              <a:buChar char="●"/>
            </a:pP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Alternate lines? </a:t>
            </a:r>
          </a:p>
          <a:p>
            <a:pPr lvl="1" indent="-419100">
              <a:spcBef>
                <a:spcPts val="600"/>
              </a:spcBef>
              <a:buSzPts val="3000"/>
              <a:buChar char="●"/>
            </a:pP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Trade verses? </a:t>
            </a:r>
          </a:p>
          <a:p>
            <a:pPr lvl="1" indent="-419100">
              <a:spcBef>
                <a:spcPts val="600"/>
              </a:spcBef>
              <a:buSzPts val="3000"/>
              <a:buChar char="●"/>
            </a:pP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Perform one after another?</a:t>
            </a:r>
          </a:p>
        </p:txBody>
      </p:sp>
    </p:spTree>
    <p:extLst>
      <p:ext uri="{BB962C8B-B14F-4D97-AF65-F5344CB8AC3E}">
        <p14:creationId xmlns:p14="http://schemas.microsoft.com/office/powerpoint/2010/main" val="386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16200000">
            <a:off x="-1797556" y="1797557"/>
            <a:ext cx="4114803" cy="519692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abycakes" pitchFamily="2" charset="0"/>
              </a:rPr>
              <a:t>2 Voices: revise</a:t>
            </a:r>
            <a:endParaRPr sz="2000" dirty="0">
              <a:latin typeface="Babycakes" pitchFamily="2" charset="0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519692" y="542261"/>
            <a:ext cx="8624308" cy="5526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81000">
              <a:spcBef>
                <a:spcPts val="0"/>
              </a:spcBef>
              <a:buSzPts val="2400"/>
            </a:pP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Make sure each poem focuses on 1 topic with 2 distinct voices/perspectives 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Must contain at least 1 fact (personal experience, statistics, historical or other example, quote, etc.) to support each voice (min. total 2 facts). </a:t>
            </a:r>
          </a:p>
          <a:p>
            <a:pPr lvl="0" indent="-381000">
              <a:spcBef>
                <a:spcPts val="0"/>
              </a:spcBef>
              <a:buSzPts val="2400"/>
            </a:pP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Use at least 3 of the following: imagery, symbolism, repetition, onomatopoeia, consonance, assonance, rhythm, rhyme (end or internal or both), simile, metaphor, rhetorical question.</a:t>
            </a:r>
          </a:p>
          <a:p>
            <a:pPr marL="0" lvl="0" indent="0">
              <a:buNone/>
            </a:pP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Be ready to exchange poems with other partnerships and/or solo acts, or see me for a conference, to give and get constructive criticism!</a:t>
            </a:r>
          </a:p>
          <a:p>
            <a:pPr marL="38100" indent="0">
              <a:buNone/>
            </a:pPr>
            <a:endParaRPr lang="en-US" sz="24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6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0" y="0"/>
            <a:ext cx="2615609" cy="6047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highlight>
                  <a:srgbClr val="000000"/>
                </a:highlight>
                <a:latin typeface="Babycakes" pitchFamily="2" charset="0"/>
                <a:ea typeface="CharliePrint Medium" panose="02000603000000000000" pitchFamily="2" charset="0"/>
              </a:rPr>
              <a:t>Practice</a:t>
            </a:r>
            <a:endParaRPr sz="2400" dirty="0">
              <a:highlight>
                <a:srgbClr val="000000"/>
              </a:highlight>
              <a:latin typeface="Babycakes" pitchFamily="2" charset="0"/>
              <a:ea typeface="CharliePrint Medium" panose="02000603000000000000" pitchFamily="2" charset="0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27591" y="691116"/>
            <a:ext cx="8559209" cy="4234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Partners: Display a rhythmic yet distinctly defined relationship between performers and performances. 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Solo acts: Ensure two distinct perspectives in your performance.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Poems are best performed when t</a:t>
            </a: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he</a:t>
            </a:r>
            <a:r>
              <a:rPr lang="en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y are memorized. Work from drafts, then from index cards, then with nothing but mind and heart. 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Maintain eye contact with one another (partners) if appropriate, always scan audience to connect with them.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You will be assessed on the following:</a:t>
            </a:r>
          </a:p>
          <a:p>
            <a:pPr marL="76200" lvl="0" indent="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b="1" u="sng" dirty="0">
                <a:solidFill>
                  <a:schemeClr val="hlink"/>
                </a:solidFill>
                <a:latin typeface="CharliePrint Medium" panose="02000603000000000000" pitchFamily="2" charset="0"/>
                <a:ea typeface="CharliePrint Medium" panose="02000603000000000000" pitchFamily="2" charset="0"/>
                <a:hlinkClick r:id="rId3"/>
              </a:rPr>
              <a:t>2 Voices Poetry Rubric</a:t>
            </a:r>
            <a:r>
              <a:rPr lang="en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 Learn it!</a:t>
            </a:r>
            <a:endParaRPr sz="24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41FA-F4BB-E146-B34C-C6C8F37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527"/>
            <a:ext cx="3976577" cy="57285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highlight>
                  <a:srgbClr val="000000"/>
                </a:highlight>
                <a:latin typeface="Babycakes" pitchFamily="2" charset="0"/>
              </a:rPr>
              <a:t>T.A.G. Protocol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82383-C609-D142-82C4-A281A0CE2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959" y="712381"/>
            <a:ext cx="8910083" cy="4263656"/>
          </a:xfrm>
        </p:spPr>
        <p:txBody>
          <a:bodyPr/>
          <a:lstStyle/>
          <a:p>
            <a:pPr marL="38100" indent="0">
              <a:buNone/>
            </a:pPr>
            <a:r>
              <a:rPr lang="en-US" sz="36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During a performance, the audience may take brief notes if necessary.</a:t>
            </a:r>
          </a:p>
          <a:p>
            <a:pPr marL="38100" indent="0">
              <a:buNone/>
            </a:pPr>
            <a:r>
              <a:rPr lang="en-US" sz="36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Performers lead the discussion after a performance. </a:t>
            </a:r>
          </a:p>
          <a:p>
            <a:r>
              <a:rPr lang="en-US" sz="36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T: TELL ME WHAT YOU LIKED.</a:t>
            </a:r>
          </a:p>
          <a:p>
            <a:r>
              <a:rPr lang="en-US" sz="36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A: ASK QUESTIONS.</a:t>
            </a:r>
          </a:p>
          <a:p>
            <a:r>
              <a:rPr lang="en-US" sz="36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G: GIVE SUGGESTIONS.</a:t>
            </a: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7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E0C929-96C6-41B1-A001-566036DF04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1555" y="0"/>
            <a:ext cx="375244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50794-67CC-FA4F-B6D6-86AFDEF05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72" r="28118" b="-2"/>
          <a:stretch/>
        </p:blipFill>
        <p:spPr>
          <a:xfrm>
            <a:off x="5639562" y="10"/>
            <a:ext cx="3504438" cy="5143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3F0970-C8E9-B941-99F7-464FFDCA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316"/>
            <a:ext cx="4692968" cy="9697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 defTabSz="914400"/>
            <a:r>
              <a:rPr lang="en-US" sz="3400" dirty="0">
                <a:latin typeface="Babycakes" pitchFamily="2" charset="0"/>
              </a:rPr>
              <a:t>Poetry in </a:t>
            </a:r>
            <a:br>
              <a:rPr lang="en-US" sz="3400" dirty="0">
                <a:latin typeface="Babycakes" pitchFamily="2" charset="0"/>
              </a:rPr>
            </a:br>
            <a:r>
              <a:rPr lang="en-US" sz="3400" dirty="0">
                <a:latin typeface="Babycakes" pitchFamily="2" charset="0"/>
              </a:rPr>
              <a:t>2 Voices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EE434-7758-EA48-9D4C-7F7AAA142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2048" y="1081088"/>
            <a:ext cx="4915740" cy="358292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Unit Goals: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Understand the 2 Voices Poem.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Analyze published poems.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Work with a partner to conceive, create, and perform an original 2 Voices Poem.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 rot="16200000">
            <a:off x="-2326144" y="2326142"/>
            <a:ext cx="5307981" cy="6556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>
                <a:solidFill>
                  <a:schemeClr val="tx1"/>
                </a:solidFill>
                <a:latin typeface="Babycakes" pitchFamily="2" charset="0"/>
              </a:rPr>
            </a:br>
            <a:r>
              <a:rPr lang="en" dirty="0">
                <a:solidFill>
                  <a:schemeClr val="tx1"/>
                </a:solidFill>
                <a:latin typeface="Babycakes" pitchFamily="2" charset="0"/>
              </a:rPr>
              <a:t>Poetry in 2 Voices</a:t>
            </a:r>
            <a:endParaRPr dirty="0">
              <a:solidFill>
                <a:schemeClr val="tx1"/>
              </a:solidFill>
              <a:latin typeface="Babycakes" pitchFamily="2" charset="0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55696" y="0"/>
            <a:ext cx="8488304" cy="5143500"/>
          </a:xfrm>
          <a:prstGeom prst="rect">
            <a:avLst/>
          </a:prstGeom>
          <a:blipFill dpi="0" rotWithShape="1">
            <a:blip r:embed="rId3">
              <a:alphaModFix amt="38000"/>
            </a:blip>
            <a:srcRect/>
            <a:stretch>
              <a:fillRect/>
            </a:stretch>
          </a:blip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highlight>
                  <a:srgbClr val="000000"/>
                </a:highlight>
                <a:latin typeface="CharliePrint Medium" panose="02000603000000000000" pitchFamily="2" charset="0"/>
                <a:ea typeface="CharliePrint Medium" panose="02000603000000000000" pitchFamily="2" charset="0"/>
              </a:rPr>
              <a:t>Learning Target: </a:t>
            </a:r>
            <a:r>
              <a:rPr lang="en-US" sz="1800" b="1" dirty="0">
                <a:highlight>
                  <a:srgbClr val="000000"/>
                </a:highlight>
                <a:latin typeface="CharliePrint Medium" panose="02000603000000000000" pitchFamily="2" charset="0"/>
                <a:ea typeface="CharliePrint Medium" panose="02000603000000000000" pitchFamily="2" charset="0"/>
              </a:rPr>
              <a:t>Understand the 2 Voices Poem.</a:t>
            </a:r>
            <a:endParaRPr sz="1800" b="1" dirty="0">
              <a:highlight>
                <a:srgbClr val="000000"/>
              </a:highlight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A 2 Voices Poem gives “voice” – or perspective - to a common topic. It examines an issue of mutual concern in two varying ways.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The 2 Voices Poem can:</a:t>
            </a:r>
            <a:endParaRPr sz="18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400050" indent="-285750">
              <a:buSzPts val="1800"/>
            </a:pPr>
            <a:r>
              <a:rPr lang="en" sz="18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Represent opposite sides of an issue, such as pro-guns and anti-guns.</a:t>
            </a:r>
          </a:p>
          <a:p>
            <a:pPr marL="400050" indent="-285750">
              <a:buSzPts val="1800"/>
            </a:pPr>
            <a:r>
              <a:rPr lang="en" sz="18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Document varied stages of life, such as a girl and a woman, or a boy and man, or now and then.</a:t>
            </a:r>
            <a:endParaRPr sz="18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400050" indent="-285750">
              <a:spcBef>
                <a:spcPts val="0"/>
              </a:spcBef>
              <a:buSzPts val="1800"/>
            </a:pPr>
            <a:r>
              <a:rPr lang="en" sz="18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Offer two points of view on the same topic, with varying degrees of agreement and/or disagreement.</a:t>
            </a:r>
          </a:p>
          <a:p>
            <a:pPr marL="400050" indent="-285750">
              <a:spcBef>
                <a:spcPts val="0"/>
              </a:spcBef>
              <a:buSzPts val="1800"/>
            </a:pPr>
            <a:endParaRPr sz="18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0" indent="0">
              <a:buNone/>
            </a:pPr>
            <a:r>
              <a:rPr lang="en" sz="18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The 2  “Voices” (Poets) can:</a:t>
            </a:r>
          </a:p>
          <a:p>
            <a:pPr marL="285750" indent="-285750"/>
            <a:r>
              <a:rPr lang="en-US" sz="18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Take turns reciting lines</a:t>
            </a:r>
          </a:p>
          <a:p>
            <a:pPr marL="285750" indent="-285750"/>
            <a:r>
              <a:rPr lang="en-US" sz="18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Finish each other’s lines</a:t>
            </a:r>
          </a:p>
          <a:p>
            <a:pPr marL="285750" indent="-285750"/>
            <a:r>
              <a:rPr lang="en-US" sz="18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Perform one after the other.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713355" y="172126"/>
            <a:ext cx="5620215" cy="11579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Faceoff:</a:t>
            </a:r>
            <a:b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</a:b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William Carlos Williams vs. Kenneth Koch</a:t>
            </a:r>
            <a:endParaRPr sz="24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2302" y="1248892"/>
            <a:ext cx="9032488" cy="3691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           THINK: </a:t>
            </a:r>
          </a:p>
          <a:p>
            <a:pPr indent="-457200"/>
            <a:r>
              <a:rPr lang="en" sz="32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What is the common theme in the two poems?</a:t>
            </a:r>
            <a:endParaRPr sz="32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indent="-457200"/>
            <a:r>
              <a:rPr lang="en" sz="32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How are their voices similar?</a:t>
            </a:r>
            <a:endParaRPr sz="32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indent="-457200"/>
            <a:r>
              <a:rPr lang="en" sz="32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How are their voices different?</a:t>
            </a:r>
          </a:p>
          <a:p>
            <a:pPr marL="0" indent="0">
              <a:buNone/>
            </a:pPr>
            <a:r>
              <a:rPr lang="en" sz="32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        Use the F.I.T. Poetry Log to track facts,     	</a:t>
            </a:r>
            <a:r>
              <a:rPr lang="en-US" sz="32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I</a:t>
            </a:r>
            <a:r>
              <a:rPr lang="en" sz="32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nterpretation, and themes. </a:t>
            </a:r>
            <a:endParaRPr sz="32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98AA19-5493-DA41-BCD2-65D4EBBBB525}"/>
              </a:ext>
            </a:extLst>
          </p:cNvPr>
          <p:cNvSpPr/>
          <p:nvPr/>
        </p:nvSpPr>
        <p:spPr>
          <a:xfrm>
            <a:off x="0" y="63875"/>
            <a:ext cx="2230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200" dirty="0">
                <a:solidFill>
                  <a:schemeClr val="tx1"/>
                </a:solidFill>
                <a:highlight>
                  <a:srgbClr val="000000"/>
                </a:highlight>
                <a:latin typeface="Babycakes" pitchFamily="2" charset="0"/>
              </a:rPr>
              <a:t>Poetry in 2 Voices</a:t>
            </a:r>
            <a:endParaRPr lang="en-US" sz="3200" dirty="0">
              <a:highlight>
                <a:srgbClr val="000000"/>
              </a:highlight>
            </a:endParaRPr>
          </a:p>
        </p:txBody>
      </p:sp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6CDB5DED-571E-6B43-A1DC-89B94F2832C8}"/>
              </a:ext>
            </a:extLst>
          </p:cNvPr>
          <p:cNvSpPr/>
          <p:nvPr/>
        </p:nvSpPr>
        <p:spPr>
          <a:xfrm>
            <a:off x="136714" y="1330028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EE80-D1C7-A94E-B6A4-CBCC12F07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9209"/>
            <a:ext cx="9043639" cy="468350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highlight>
                  <a:srgbClr val="000000"/>
                </a:highlight>
                <a:latin typeface="CharliePrint Medium" panose="02000603000000000000" pitchFamily="2" charset="0"/>
                <a:ea typeface="CharliePrint Medium" panose="02000603000000000000" pitchFamily="2" charset="0"/>
              </a:rPr>
              <a:t>Faceoff: William Carlos Williams vs. Kenneth Koch</a:t>
            </a:r>
            <a:endParaRPr lang="en-US" sz="1800" dirty="0">
              <a:highlight>
                <a:srgbClr val="0000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CEF24-5183-AA45-90B0-7A9DA66E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56" y="309580"/>
            <a:ext cx="2486722" cy="4764359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“This Is Just To Say”</a:t>
            </a:r>
          </a:p>
          <a:p>
            <a:pPr marL="38100" indent="0">
              <a:buNone/>
            </a:pPr>
            <a:endParaRPr lang="en-US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I have eaten</a:t>
            </a: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the plums</a:t>
            </a: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that were in</a:t>
            </a: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the icebox</a:t>
            </a: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 </a:t>
            </a: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and which</a:t>
            </a: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you were probably</a:t>
            </a: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saving</a:t>
            </a: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for breakfast</a:t>
            </a: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 </a:t>
            </a: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Forgive me</a:t>
            </a: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they were delicious</a:t>
            </a: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so sweet</a:t>
            </a: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and so cold</a:t>
            </a:r>
          </a:p>
          <a:p>
            <a:pPr marL="38100" indent="0">
              <a:buNone/>
            </a:pP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-William Carlos Williams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653EF-FB01-8E4F-9885-C56AFE616214}"/>
              </a:ext>
            </a:extLst>
          </p:cNvPr>
          <p:cNvSpPr txBox="1"/>
          <p:nvPr/>
        </p:nvSpPr>
        <p:spPr>
          <a:xfrm>
            <a:off x="2598234" y="256478"/>
            <a:ext cx="6545766" cy="48705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"Variations on a Theme by William Carlos Williams" 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			1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I chopped down the house that you had been saving to live in next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	summer.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I am sorry, but it was morning, and I had nothing to do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and its wooden beams were so inviting.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 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			2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We laughed at the hollyhocks together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and then I sprayed them with lye.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Forgive me. I simply do no know what I am doing.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 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			3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I gave away the money that you had been saving to live on for the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	next ten years.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The man who asked for it was shabby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and the firm March wind on the porch was so juicy and cold.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 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			4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Last evening we went dancing and I broke your leg.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Forgive me. I was clumsy and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I wanted you here in the wards, where I am the doctor!</a:t>
            </a:r>
          </a:p>
          <a:p>
            <a:r>
              <a:rPr lang="en-US" sz="135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-Kenneth Koch</a:t>
            </a:r>
          </a:p>
        </p:txBody>
      </p:sp>
    </p:spTree>
    <p:extLst>
      <p:ext uri="{BB962C8B-B14F-4D97-AF65-F5344CB8AC3E}">
        <p14:creationId xmlns:p14="http://schemas.microsoft.com/office/powerpoint/2010/main" val="320975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713355" y="172126"/>
            <a:ext cx="5620215" cy="11579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Faceoff:</a:t>
            </a:r>
            <a:b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</a:b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Edgar </a:t>
            </a:r>
            <a:r>
              <a:rPr lang="en-US" sz="2400" b="1" dirty="0" err="1">
                <a:latin typeface="CharliePrint Medium" panose="02000603000000000000" pitchFamily="2" charset="0"/>
                <a:ea typeface="CharliePrint Medium" panose="02000603000000000000" pitchFamily="2" charset="0"/>
              </a:rPr>
              <a:t>allan</a:t>
            </a: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 </a:t>
            </a:r>
            <a:r>
              <a:rPr lang="en-US" sz="2400" b="1" dirty="0" err="1">
                <a:latin typeface="CharliePrint Medium" panose="02000603000000000000" pitchFamily="2" charset="0"/>
                <a:ea typeface="CharliePrint Medium" panose="02000603000000000000" pitchFamily="2" charset="0"/>
              </a:rPr>
              <a:t>poe</a:t>
            </a: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 vs. </a:t>
            </a:r>
            <a:b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</a:br>
            <a:r>
              <a:rPr lang="en-US" sz="24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Siegfried </a:t>
            </a:r>
            <a:r>
              <a:rPr lang="en-US" sz="2400" b="1" dirty="0" err="1">
                <a:latin typeface="CharliePrint Medium" panose="02000603000000000000" pitchFamily="2" charset="0"/>
                <a:ea typeface="CharliePrint Medium" panose="02000603000000000000" pitchFamily="2" charset="0"/>
              </a:rPr>
              <a:t>sassoon</a:t>
            </a:r>
            <a:endParaRPr sz="24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115122" y="1248892"/>
            <a:ext cx="7939668" cy="3691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            THINK: </a:t>
            </a:r>
          </a:p>
          <a:p>
            <a:pPr indent="-457200"/>
            <a:r>
              <a:rPr lang="en" sz="32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What is the common theme in the two poems?</a:t>
            </a:r>
            <a:endParaRPr sz="32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indent="-457200"/>
            <a:r>
              <a:rPr lang="en" sz="32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How are their voices similar?</a:t>
            </a:r>
            <a:endParaRPr sz="32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indent="-457200"/>
            <a:r>
              <a:rPr lang="en" sz="32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How are their voices different?</a:t>
            </a:r>
          </a:p>
          <a:p>
            <a:pPr marL="0" indent="0">
              <a:buNone/>
            </a:pPr>
            <a:r>
              <a:rPr lang="en" sz="32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        Use the F.I.T. Poetry Log to track facts,            	</a:t>
            </a:r>
            <a:r>
              <a:rPr lang="en-US" sz="32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i</a:t>
            </a:r>
            <a:r>
              <a:rPr lang="en" sz="32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nterpretation, and themes. </a:t>
            </a:r>
            <a:endParaRPr sz="3200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98AA19-5493-DA41-BCD2-65D4EBBBB525}"/>
              </a:ext>
            </a:extLst>
          </p:cNvPr>
          <p:cNvSpPr/>
          <p:nvPr/>
        </p:nvSpPr>
        <p:spPr>
          <a:xfrm>
            <a:off x="0" y="63875"/>
            <a:ext cx="2230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200" dirty="0">
                <a:solidFill>
                  <a:schemeClr val="tx1"/>
                </a:solidFill>
                <a:highlight>
                  <a:srgbClr val="000000"/>
                </a:highlight>
                <a:latin typeface="Babycakes" pitchFamily="2" charset="0"/>
              </a:rPr>
              <a:t>Poetry in 2 Voices</a:t>
            </a:r>
            <a:endParaRPr lang="en-US" sz="3200" dirty="0">
              <a:highlight>
                <a:srgbClr val="000000"/>
              </a:highlight>
            </a:endParaRPr>
          </a:p>
        </p:txBody>
      </p:sp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6CDB5DED-571E-6B43-A1DC-89B94F2832C8}"/>
              </a:ext>
            </a:extLst>
          </p:cNvPr>
          <p:cNvSpPr/>
          <p:nvPr/>
        </p:nvSpPr>
        <p:spPr>
          <a:xfrm>
            <a:off x="136714" y="1330028"/>
            <a:ext cx="215690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5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EE80-D1C7-A94E-B6A4-CBCC12F07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9209"/>
            <a:ext cx="9043639" cy="468350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highlight>
                  <a:srgbClr val="000000"/>
                </a:highlight>
                <a:latin typeface="CharliePrint Medium" panose="02000603000000000000" pitchFamily="2" charset="0"/>
                <a:ea typeface="CharliePrint Medium" panose="02000603000000000000" pitchFamily="2" charset="0"/>
              </a:rPr>
              <a:t>Faceoff: Edgar Allan Poe vs. </a:t>
            </a:r>
            <a:r>
              <a:rPr lang="en-US" sz="1800" b="1" dirty="0" err="1">
                <a:highlight>
                  <a:srgbClr val="000000"/>
                </a:highlight>
                <a:latin typeface="CharliePrint Medium" panose="02000603000000000000" pitchFamily="2" charset="0"/>
                <a:ea typeface="CharliePrint Medium" panose="02000603000000000000" pitchFamily="2" charset="0"/>
              </a:rPr>
              <a:t>siEgfried</a:t>
            </a:r>
            <a:r>
              <a:rPr lang="en-US" sz="1800" b="1" dirty="0">
                <a:highlight>
                  <a:srgbClr val="000000"/>
                </a:highlight>
                <a:latin typeface="CharliePrint Medium" panose="02000603000000000000" pitchFamily="2" charset="0"/>
                <a:ea typeface="CharliePrint Medium" panose="02000603000000000000" pitchFamily="2" charset="0"/>
              </a:rPr>
              <a:t> </a:t>
            </a:r>
            <a:r>
              <a:rPr lang="en-US" sz="1800" b="1" dirty="0" err="1">
                <a:highlight>
                  <a:srgbClr val="000000"/>
                </a:highlight>
                <a:latin typeface="CharliePrint Medium" panose="02000603000000000000" pitchFamily="2" charset="0"/>
                <a:ea typeface="CharliePrint Medium" panose="02000603000000000000" pitchFamily="2" charset="0"/>
              </a:rPr>
              <a:t>sassoon</a:t>
            </a:r>
            <a:endParaRPr lang="en-US" sz="1800" dirty="0">
              <a:highlight>
                <a:srgbClr val="0000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CEF24-5183-AA45-90B0-7A9DA66E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55" y="284621"/>
            <a:ext cx="3791413" cy="4858879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“Alone”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From childhood’s hour I have not been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As others were; I have not seen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As others saw; I could not bring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My passions from a common spring.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From the same source I have not taken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My sorrow; I could not awaken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My heart to joy at the same tone;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And all I loved, I loved alone.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Then--in my childhood, in the dawn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Of a most stormy life -- was drawn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From every depth of good and ill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The mystery which binds me still: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From the torrent, or the fountain,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From the red cliff of the mountain,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From the sun that round me rolled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In its autumn tint of gold,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From the lightning in the sky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As it passed me flying by,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From the thunder and the storm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And the cloud that took the form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(When the rest of Heaven was blue)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Of a demon in my view.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5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-Edgar Allan Poe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653EF-FB01-8E4F-9885-C56AFE616214}"/>
              </a:ext>
            </a:extLst>
          </p:cNvPr>
          <p:cNvSpPr txBox="1"/>
          <p:nvPr/>
        </p:nvSpPr>
        <p:spPr>
          <a:xfrm>
            <a:off x="3902923" y="309579"/>
            <a:ext cx="5196471" cy="357020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“Alone”</a:t>
            </a: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“When I’m alone” -- the words tripped off his tongue</a:t>
            </a: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As though to be alone were nothing strange.</a:t>
            </a: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“When I was young,” he said; “when I was young…”</a:t>
            </a:r>
          </a:p>
          <a:p>
            <a:pPr lvl="0"/>
            <a:endParaRPr lang="en-US" sz="1500" b="1" dirty="0">
              <a:solidFill>
                <a:schemeClr val="tx1"/>
              </a:solidFill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I thought of age, and loneliness, and change.</a:t>
            </a: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I thought how strange we grow when we’re alone,</a:t>
            </a: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And how unlike the selves that meet and talk,</a:t>
            </a: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And blow the candles out, and say good night.</a:t>
            </a:r>
          </a:p>
          <a:p>
            <a:pPr lvl="0"/>
            <a:endParaRPr lang="en-US" sz="1500" b="1" dirty="0">
              <a:solidFill>
                <a:schemeClr val="tx1"/>
              </a:solidFill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Alone...the word is life endured and known.</a:t>
            </a: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It is the stillness where our spirits walk</a:t>
            </a: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And all but inmost faith is overthrown.</a:t>
            </a:r>
          </a:p>
          <a:p>
            <a:pPr lvl="0"/>
            <a:r>
              <a:rPr lang="en-US" sz="1500" b="1" dirty="0">
                <a:solidFill>
                  <a:schemeClr val="tx1"/>
                </a:solidFill>
                <a:latin typeface="CharliePrint Medium" panose="02000603000000000000" pitchFamily="2" charset="0"/>
                <a:ea typeface="CharliePrint Medium" panose="02000603000000000000" pitchFamily="2" charset="0"/>
              </a:rPr>
              <a:t>-Siegfried Sassoon</a:t>
            </a:r>
          </a:p>
          <a:p>
            <a:pPr lvl="0"/>
            <a:endParaRPr lang="en-US" sz="1500" b="1" dirty="0">
              <a:solidFill>
                <a:schemeClr val="tx1"/>
              </a:solidFill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0" y="139527"/>
            <a:ext cx="8686801" cy="4994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rgbClr val="000000"/>
                </a:highlight>
                <a:latin typeface="Babycakes" pitchFamily="2" charset="0"/>
              </a:rPr>
              <a:t>write</a:t>
            </a:r>
            <a:endParaRPr dirty="0">
              <a:highlight>
                <a:srgbClr val="000000"/>
              </a:highlight>
              <a:latin typeface="Babycakes" pitchFamily="2" charset="0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16944" y="638978"/>
            <a:ext cx="8069856" cy="4286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Faceoff: Poe vs. Sassoon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How do the points of view differ in the  poems, “Alone”?</a:t>
            </a:r>
            <a:endParaRPr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       (Poe) offers this perspective of being alone (insert theme from F.I.T. Log). I know this because in the poem it says, (insert text evidence). This helps me understand his perspective because (insert </a:t>
            </a: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explanation</a:t>
            </a:r>
            <a:r>
              <a:rPr lang="en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).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0" indent="0">
              <a:buNone/>
            </a:pPr>
            <a:r>
              <a:rPr lang="en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       (Sassoon) offers this perspective of being alone (insert theme from F.I.T. Log). I know this because in the poem it says, (insert text evidence). This helps me understand his perspective because (insert </a:t>
            </a:r>
            <a:r>
              <a:rPr lang="en-US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explanation</a:t>
            </a:r>
            <a:r>
              <a:rPr lang="en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).</a:t>
            </a:r>
          </a:p>
          <a:p>
            <a:pPr marL="0" indent="0">
              <a:buNone/>
            </a:pPr>
            <a:endParaRPr lang="en" b="1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0" indent="0">
              <a:buNone/>
            </a:pPr>
            <a:r>
              <a:rPr lang="en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       The 2 Voices on the topic of the state of being “Alone” are:</a:t>
            </a:r>
          </a:p>
          <a:p>
            <a:pPr marL="0" indent="0">
              <a:buNone/>
            </a:pPr>
            <a:r>
              <a:rPr lang="en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Poe: (insert descriptive tone word)</a:t>
            </a:r>
          </a:p>
          <a:p>
            <a:pPr marL="0" indent="0">
              <a:buNone/>
            </a:pPr>
            <a:r>
              <a:rPr lang="en" b="1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Sassoon: (insert descriptive tone word)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B9E8D018-3F97-0841-8B36-266812CC216E}"/>
              </a:ext>
            </a:extLst>
          </p:cNvPr>
          <p:cNvSpPr/>
          <p:nvPr/>
        </p:nvSpPr>
        <p:spPr>
          <a:xfrm>
            <a:off x="110168" y="1613970"/>
            <a:ext cx="926152" cy="3415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1E22A315-F64D-3C46-8E9F-521F40571770}"/>
              </a:ext>
            </a:extLst>
          </p:cNvPr>
          <p:cNvSpPr/>
          <p:nvPr/>
        </p:nvSpPr>
        <p:spPr>
          <a:xfrm>
            <a:off x="121184" y="2681163"/>
            <a:ext cx="915135" cy="3415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6B61CA2B-CAF4-704B-AD74-A5515835B6E2}"/>
              </a:ext>
            </a:extLst>
          </p:cNvPr>
          <p:cNvSpPr/>
          <p:nvPr/>
        </p:nvSpPr>
        <p:spPr>
          <a:xfrm>
            <a:off x="121185" y="3785471"/>
            <a:ext cx="915134" cy="3415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0" y="1303"/>
            <a:ext cx="6230679" cy="519692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bycakes" pitchFamily="2" charset="0"/>
              </a:rPr>
              <a:t>2 Voices: Proposal</a:t>
            </a:r>
            <a:endParaRPr dirty="0">
              <a:latin typeface="Babycakes" pitchFamily="2" charset="0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0" y="520995"/>
            <a:ext cx="9144000" cy="4622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 sz="2900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What is your topic (shared issue)?</a:t>
            </a:r>
            <a:endParaRPr sz="2900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2900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What is Voice #1(first perspective)? Write a complete sentence.</a:t>
            </a:r>
            <a:endParaRPr sz="2900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2900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What is Voice #2 (second perspective)? Write a complete sentence.</a:t>
            </a:r>
            <a:endParaRPr sz="2900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2900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Provide one piece of logical reasoning for the first voice and one piece of logical reasoning for the second voice.</a:t>
            </a: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2900" dirty="0">
                <a:latin typeface="CharliePrint Medium" panose="02000603000000000000" pitchFamily="2" charset="0"/>
                <a:ea typeface="CharliePrint Medium" panose="02000603000000000000" pitchFamily="2" charset="0"/>
              </a:rPr>
              <a:t>Do research as necessary. Gather as many facts from as many reputable sources as possible to justify Voice #1 and Voice #2.</a:t>
            </a:r>
            <a:endParaRPr sz="2900" dirty="0">
              <a:latin typeface="CharliePrint Medium" panose="02000603000000000000" pitchFamily="2" charset="0"/>
              <a:ea typeface="CharliePrint Medium" panose="02000603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{9611BEA3-8F63-3B43-9FE7-2E3BF19C450D}tf10001079</Template>
  <TotalTime>321</TotalTime>
  <Words>1145</Words>
  <Application>Microsoft Office PowerPoint</Application>
  <PresentationFormat>On-screen Show (16:9)</PresentationFormat>
  <Paragraphs>160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Babycakes</vt:lpstr>
      <vt:lpstr>Century Gothic</vt:lpstr>
      <vt:lpstr>CharliePrint Medium</vt:lpstr>
      <vt:lpstr>Vapor Trail</vt:lpstr>
      <vt:lpstr>   Poetry in 2 Voices</vt:lpstr>
      <vt:lpstr>Poetry in  2 Voices</vt:lpstr>
      <vt:lpstr> Poetry in 2 Voices</vt:lpstr>
      <vt:lpstr>Faceoff: William Carlos Williams vs. Kenneth Koch</vt:lpstr>
      <vt:lpstr>Faceoff: William Carlos Williams vs. Kenneth Koch</vt:lpstr>
      <vt:lpstr>Faceoff: Edgar allan poe vs.  Siegfried sassoon</vt:lpstr>
      <vt:lpstr>Faceoff: Edgar Allan Poe vs. siEgfried sassoon</vt:lpstr>
      <vt:lpstr>write</vt:lpstr>
      <vt:lpstr>2 Voices: Proposal</vt:lpstr>
      <vt:lpstr>2 Voices: draft</vt:lpstr>
      <vt:lpstr>2 Voices: revise</vt:lpstr>
      <vt:lpstr>Practice</vt:lpstr>
      <vt:lpstr>T.A.G. Protocol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&amp; Response: Poetry in 2 Voices</dc:title>
  <dc:creator>Thorne, Elizabeth C</dc:creator>
  <cp:lastModifiedBy>Thorne, Elizabeth C</cp:lastModifiedBy>
  <cp:revision>27</cp:revision>
  <dcterms:modified xsi:type="dcterms:W3CDTF">2019-12-02T12:55:32Z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thornee@fultonschools.org</vt:lpwstr>
  </property>
  <property fmtid="{D5CDD505-2E9C-101B-9397-08002B2CF9AE}" pid="5" name="MSIP_Label_0ee3c538-ec52-435f-ae58-017644bd9513_SetDate">
    <vt:lpwstr>2019-12-02T12:52:48.8580838Z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